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57" r:id="rId6"/>
    <p:sldId id="259" r:id="rId7"/>
    <p:sldId id="258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1" autoAdjust="0"/>
    <p:restoredTop sz="79885" autoAdjust="0"/>
  </p:normalViewPr>
  <p:slideViewPr>
    <p:cSldViewPr snapToGrid="0">
      <p:cViewPr>
        <p:scale>
          <a:sx n="83" d="100"/>
          <a:sy n="83" d="100"/>
        </p:scale>
        <p:origin x="-1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F613A-5C1C-4033-8CE6-57512C44D2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549C-8074-4248-B939-E1027267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ESP32 “visits” a URL associated with a Flask application</a:t>
            </a:r>
          </a:p>
          <a:p>
            <a:pPr lvl="1"/>
            <a:r>
              <a:rPr lang="en-US" dirty="0"/>
              <a:t>The URL contains data; i.e., http://10.13.154.216:5000/inputdata/24.6</a:t>
            </a:r>
          </a:p>
          <a:p>
            <a:r>
              <a:rPr lang="en-US" dirty="0"/>
              <a:t>Flask receives the request (along with the data in the URL) and does some processing</a:t>
            </a:r>
          </a:p>
          <a:p>
            <a:pPr lvl="1"/>
            <a:r>
              <a:rPr lang="en-US" dirty="0"/>
              <a:t>Any calculations, advanced processing, etc. SHOULD BE DONE SERVER-SIDE (in Flask). The ESP32 is a relatively weak computer and can’t handle advanced operations. On the other hand, the “host” has more computational resources, so it can do things like AI/ML and other advanced calculations.</a:t>
            </a:r>
          </a:p>
          <a:p>
            <a:r>
              <a:rPr lang="en-US" dirty="0"/>
              <a:t>Flask sends a response back to the client (along with processed data)</a:t>
            </a:r>
          </a:p>
          <a:p>
            <a:pPr lvl="1"/>
            <a:r>
              <a:rPr lang="en-US" dirty="0"/>
              <a:t>For the ESP32, the response can be printed in the Serial Monitor</a:t>
            </a:r>
          </a:p>
          <a:p>
            <a:pPr lvl="1"/>
            <a:r>
              <a:rPr lang="en-US" dirty="0"/>
              <a:t>For a human using a computer, the response can be rendered with HTML on a web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549C-8074-4248-B939-E10272674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Flask/ESP32 Concept Demo</a:t>
            </a:r>
          </a:p>
        </p:txBody>
      </p:sp>
    </p:spTree>
    <p:extLst>
      <p:ext uri="{BB962C8B-B14F-4D97-AF65-F5344CB8AC3E}">
        <p14:creationId xmlns:p14="http://schemas.microsoft.com/office/powerpoint/2010/main" val="243311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#2: IoT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25" y="2131116"/>
            <a:ext cx="11514869" cy="41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Upload the .</a:t>
            </a:r>
            <a:r>
              <a:rPr lang="en-US" sz="3200" dirty="0" err="1"/>
              <a:t>ino</a:t>
            </a:r>
            <a:r>
              <a:rPr lang="en-US" sz="3200" dirty="0"/>
              <a:t> file to your ESP32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dirty="0">
                <a:sym typeface="Wingdings" panose="05000000000000000000" pitchFamily="2" charset="2"/>
              </a:rPr>
              <a:t>ESP32  esp32potdemo  esp32potdemo.ino)</a:t>
            </a:r>
            <a:endParaRPr lang="en-US" sz="3200" dirty="0"/>
          </a:p>
          <a:p>
            <a:pPr algn="ctr"/>
            <a:r>
              <a:rPr lang="en-US" sz="3200" dirty="0"/>
              <a:t>Connect a potentiometer’s middle pin to 33 on your ESP32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9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Upload the .</a:t>
            </a:r>
            <a:r>
              <a:rPr lang="en-US" sz="3200" dirty="0" err="1"/>
              <a:t>ino</a:t>
            </a:r>
            <a:r>
              <a:rPr lang="en-US" sz="3200" dirty="0"/>
              <a:t> file to your ESP32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dirty="0">
                <a:sym typeface="Wingdings" panose="05000000000000000000" pitchFamily="2" charset="2"/>
              </a:rPr>
              <a:t>ESP32  esp32potdemo  esp32potdemo.ino)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2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68F781-4547-D55A-DC95-FE440B46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" y="472281"/>
            <a:ext cx="11367033" cy="47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664FCB-3B45-390F-8890-CA13B2CF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5409743"/>
            <a:ext cx="12013137" cy="1199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Potentiometer connected to 3.3V, middle pin to ESP32 pin 33</a:t>
            </a:r>
          </a:p>
        </p:txBody>
      </p:sp>
    </p:spTree>
    <p:extLst>
      <p:ext uri="{BB962C8B-B14F-4D97-AF65-F5344CB8AC3E}">
        <p14:creationId xmlns:p14="http://schemas.microsoft.com/office/powerpoint/2010/main" val="18360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1653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C35-CC71-52A2-E2F6-9396B9F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Flow from ESP32 to Flask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184D3-AE8D-D4E5-8512-3E63D445B6EF}"/>
              </a:ext>
            </a:extLst>
          </p:cNvPr>
          <p:cNvSpPr/>
          <p:nvPr/>
        </p:nvSpPr>
        <p:spPr>
          <a:xfrm>
            <a:off x="1370636" y="2322055"/>
            <a:ext cx="1231975" cy="254366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4AD047-8AFB-0F3D-D27B-42E156DCF20A}"/>
              </a:ext>
            </a:extLst>
          </p:cNvPr>
          <p:cNvSpPr/>
          <p:nvPr/>
        </p:nvSpPr>
        <p:spPr>
          <a:xfrm>
            <a:off x="2794962" y="2583934"/>
            <a:ext cx="6602079" cy="87454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http://10.13.135.141:5000/potentiometer/esp32/10.0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C49CA5-ECF3-C2A8-FA69-DD8307770C4C}"/>
              </a:ext>
            </a:extLst>
          </p:cNvPr>
          <p:cNvSpPr/>
          <p:nvPr/>
        </p:nvSpPr>
        <p:spPr>
          <a:xfrm>
            <a:off x="9589392" y="2322055"/>
            <a:ext cx="1231975" cy="254366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29A07-02E0-099A-142C-D5A393D3953E}"/>
              </a:ext>
            </a:extLst>
          </p:cNvPr>
          <p:cNvSpPr txBox="1"/>
          <p:nvPr/>
        </p:nvSpPr>
        <p:spPr>
          <a:xfrm>
            <a:off x="2799581" y="2399268"/>
            <a:ext cx="65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GET Request (with sensor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8E7F4-3A73-ADB5-F6E9-7B1645B0DEE6}"/>
              </a:ext>
            </a:extLst>
          </p:cNvPr>
          <p:cNvSpPr txBox="1"/>
          <p:nvPr/>
        </p:nvSpPr>
        <p:spPr>
          <a:xfrm>
            <a:off x="8666350" y="5050382"/>
            <a:ext cx="307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Receive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Database Reading/Writing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Process and 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8BBF-0EB6-D6F6-4669-28ABFA561507}"/>
              </a:ext>
            </a:extLst>
          </p:cNvPr>
          <p:cNvSpPr txBox="1"/>
          <p:nvPr/>
        </p:nvSpPr>
        <p:spPr>
          <a:xfrm>
            <a:off x="447594" y="5050382"/>
            <a:ext cx="307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Read Sensors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Activate Actuators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Visit URLs over Wi-Fi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BEEB147-F3D1-379D-411C-088C35983287}"/>
              </a:ext>
            </a:extLst>
          </p:cNvPr>
          <p:cNvSpPr/>
          <p:nvPr/>
        </p:nvSpPr>
        <p:spPr>
          <a:xfrm flipH="1">
            <a:off x="2794962" y="3806504"/>
            <a:ext cx="6597460" cy="87454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[Response data, date/time, server data, etc.]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5A7EA-007F-4DD5-FFF5-8AE359239901}"/>
              </a:ext>
            </a:extLst>
          </p:cNvPr>
          <p:cNvSpPr txBox="1"/>
          <p:nvPr/>
        </p:nvSpPr>
        <p:spPr>
          <a:xfrm>
            <a:off x="2794962" y="3643146"/>
            <a:ext cx="65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Header/Body (with processed data)</a:t>
            </a:r>
          </a:p>
        </p:txBody>
      </p:sp>
    </p:spTree>
    <p:extLst>
      <p:ext uri="{BB962C8B-B14F-4D97-AF65-F5344CB8AC3E}">
        <p14:creationId xmlns:p14="http://schemas.microsoft.com/office/powerpoint/2010/main" val="326912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9E85EB2-6BD9-97BC-6514-C639676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423" r="4624" b="8288"/>
          <a:stretch/>
        </p:blipFill>
        <p:spPr>
          <a:xfrm>
            <a:off x="4685338" y="592359"/>
            <a:ext cx="7273637" cy="570714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2D2F0-00EB-34C1-8008-8336DE743858}"/>
              </a:ext>
            </a:extLst>
          </p:cNvPr>
          <p:cNvSpPr/>
          <p:nvPr/>
        </p:nvSpPr>
        <p:spPr>
          <a:xfrm>
            <a:off x="4796742" y="696393"/>
            <a:ext cx="5056909" cy="164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524C-FB95-F08A-B4DB-7885FA6C6E32}"/>
              </a:ext>
            </a:extLst>
          </p:cNvPr>
          <p:cNvSpPr/>
          <p:nvPr/>
        </p:nvSpPr>
        <p:spPr>
          <a:xfrm>
            <a:off x="4796742" y="3142908"/>
            <a:ext cx="5056909" cy="19875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8085E-6A33-528C-6DB8-5DE3AB005856}"/>
              </a:ext>
            </a:extLst>
          </p:cNvPr>
          <p:cNvSpPr/>
          <p:nvPr/>
        </p:nvSpPr>
        <p:spPr>
          <a:xfrm>
            <a:off x="4796742" y="5130496"/>
            <a:ext cx="5056909" cy="1035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3300F4-293B-B37F-7E1F-012551630124}"/>
              </a:ext>
            </a:extLst>
          </p:cNvPr>
          <p:cNvSpPr/>
          <p:nvPr/>
        </p:nvSpPr>
        <p:spPr>
          <a:xfrm>
            <a:off x="503741" y="958204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ESP32 through URL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719B6-74E1-82EA-8EF9-8078DF27EDD4}"/>
              </a:ext>
            </a:extLst>
          </p:cNvPr>
          <p:cNvSpPr/>
          <p:nvPr/>
        </p:nvSpPr>
        <p:spPr>
          <a:xfrm>
            <a:off x="503741" y="344593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Processes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55BE31-9638-6518-D203-FA61BEDE5B18}"/>
              </a:ext>
            </a:extLst>
          </p:cNvPr>
          <p:cNvSpPr/>
          <p:nvPr/>
        </p:nvSpPr>
        <p:spPr>
          <a:xfrm>
            <a:off x="503741" y="507067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 is Returned to ESP32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3541B-69C6-CD0A-E684-F0B9252D9A36}"/>
              </a:ext>
            </a:extLst>
          </p:cNvPr>
          <p:cNvSpPr/>
          <p:nvPr/>
        </p:nvSpPr>
        <p:spPr>
          <a:xfrm>
            <a:off x="4796742" y="2343492"/>
            <a:ext cx="5056909" cy="79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8E03A9-C3C4-522F-370B-637904A71859}"/>
              </a:ext>
            </a:extLst>
          </p:cNvPr>
          <p:cNvSpPr/>
          <p:nvPr/>
        </p:nvSpPr>
        <p:spPr>
          <a:xfrm>
            <a:off x="503741" y="2216898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Stores Data in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38616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1229" y="1347408"/>
            <a:ext cx="4067584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8395" r="4670" b="7766"/>
          <a:stretch/>
        </p:blipFill>
        <p:spPr>
          <a:xfrm>
            <a:off x="361378" y="1988601"/>
            <a:ext cx="5599560" cy="4424719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8395" r="4671" b="7766"/>
          <a:stretch/>
        </p:blipFill>
        <p:spPr>
          <a:xfrm>
            <a:off x="6231061" y="1988600"/>
            <a:ext cx="5599560" cy="4424718"/>
          </a:xfrm>
        </p:spPr>
      </p:pic>
    </p:spTree>
    <p:extLst>
      <p:ext uri="{BB962C8B-B14F-4D97-AF65-F5344CB8AC3E}">
        <p14:creationId xmlns:p14="http://schemas.microsoft.com/office/powerpoint/2010/main" val="1241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5193" y="3630462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77265" r="22834" b="11427"/>
          <a:stretch/>
        </p:blipFill>
        <p:spPr>
          <a:xfrm>
            <a:off x="1065193" y="2075195"/>
            <a:ext cx="8686581" cy="1250016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75129" r="30517" b="11427"/>
          <a:stretch/>
        </p:blipFill>
        <p:spPr>
          <a:xfrm>
            <a:off x="1065192" y="4300518"/>
            <a:ext cx="8686581" cy="1655326"/>
          </a:xfrm>
        </p:spPr>
      </p:pic>
    </p:spTree>
    <p:extLst>
      <p:ext uri="{BB962C8B-B14F-4D97-AF65-F5344CB8AC3E}">
        <p14:creationId xmlns:p14="http://schemas.microsoft.com/office/powerpoint/2010/main" val="628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#1: Pretend </a:t>
            </a:r>
            <a:r>
              <a:rPr lang="en-US" i="1" cap="none" dirty="0"/>
              <a:t>You’re </a:t>
            </a:r>
            <a:r>
              <a:rPr lang="en-US" cap="none" dirty="0"/>
              <a:t>the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http://10.17.154.215:5000/potentiometer/human/&lt;some_value&gt;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Connect your phone/laptop to </a:t>
            </a:r>
            <a:r>
              <a:rPr lang="en-US" sz="3200" dirty="0" err="1"/>
              <a:t>UPStudent</a:t>
            </a:r>
            <a:r>
              <a:rPr lang="en-US" sz="3200" dirty="0"/>
              <a:t> (if it’s </a:t>
            </a:r>
            <a:r>
              <a:rPr lang="en-US" sz="3200"/>
              <a:t>not already on it)</a:t>
            </a:r>
            <a:endParaRPr lang="en-US" sz="3200" dirty="0"/>
          </a:p>
          <a:p>
            <a:pPr algn="ctr"/>
            <a:r>
              <a:rPr lang="en-US" sz="3200" dirty="0"/>
              <a:t>Replace &lt;</a:t>
            </a:r>
            <a:r>
              <a:rPr lang="en-US" sz="3200" dirty="0" err="1"/>
              <a:t>some_value</a:t>
            </a:r>
            <a:r>
              <a:rPr lang="en-US" sz="3200" dirty="0"/>
              <a:t>&gt; with a float between 0 and 100</a:t>
            </a:r>
          </a:p>
          <a:p>
            <a:pPr algn="ctr"/>
            <a:r>
              <a:rPr lang="en-US" sz="3200" dirty="0"/>
              <a:t>Use a decimal point for integers (i.e., instead of 10, use 10.0)</a:t>
            </a:r>
          </a:p>
        </p:txBody>
      </p:sp>
    </p:spTree>
    <p:extLst>
      <p:ext uri="{BB962C8B-B14F-4D97-AF65-F5344CB8AC3E}">
        <p14:creationId xmlns:p14="http://schemas.microsoft.com/office/powerpoint/2010/main" val="29520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7001</TotalTime>
  <Words>414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Flask/ESP32 Concept Demo</vt:lpstr>
      <vt:lpstr>Demo #2 Setup</vt:lpstr>
      <vt:lpstr>PowerPoint Presentation</vt:lpstr>
      <vt:lpstr>Data Flow</vt:lpstr>
      <vt:lpstr>Data Flow from ESP32 to Flask Application</vt:lpstr>
      <vt:lpstr>PowerPoint Presentation</vt:lpstr>
      <vt:lpstr>Flask Route Comparison</vt:lpstr>
      <vt:lpstr>Flask Route Comparison</vt:lpstr>
      <vt:lpstr>Demo #1: Pretend You’re the IoT Device</vt:lpstr>
      <vt:lpstr>Demo #2: IoT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Flask/ESP32 Concept Demo</dc:title>
  <dc:creator>Uyechi, Jake</dc:creator>
  <cp:lastModifiedBy>Uyechi, Jake</cp:lastModifiedBy>
  <cp:revision>13</cp:revision>
  <dcterms:created xsi:type="dcterms:W3CDTF">2023-02-21T03:56:36Z</dcterms:created>
  <dcterms:modified xsi:type="dcterms:W3CDTF">2023-03-01T22:24:23Z</dcterms:modified>
</cp:coreProperties>
</file>