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2"/>
  </p:notesMasterIdLst>
  <p:sldIdLst>
    <p:sldId id="256" r:id="rId2"/>
    <p:sldId id="265" r:id="rId3"/>
    <p:sldId id="266" r:id="rId4"/>
    <p:sldId id="267" r:id="rId5"/>
    <p:sldId id="257" r:id="rId6"/>
    <p:sldId id="259" r:id="rId7"/>
    <p:sldId id="258" r:id="rId8"/>
    <p:sldId id="264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91" autoAdjust="0"/>
    <p:restoredTop sz="79885" autoAdjust="0"/>
  </p:normalViewPr>
  <p:slideViewPr>
    <p:cSldViewPr snapToGrid="0">
      <p:cViewPr>
        <p:scale>
          <a:sx n="83" d="100"/>
          <a:sy n="83" d="100"/>
        </p:scale>
        <p:origin x="-144" y="-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2F613A-5C1C-4033-8CE6-57512C44D28B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2B549C-8074-4248-B939-E10272674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704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ESP32 “visits” a URL associated with a Flask application</a:t>
            </a:r>
          </a:p>
          <a:p>
            <a:pPr lvl="1"/>
            <a:r>
              <a:rPr lang="en-US" dirty="0"/>
              <a:t>The URL contains data; i.e., http://10.13.154.216:5000/inputdata/24.6</a:t>
            </a:r>
          </a:p>
          <a:p>
            <a:r>
              <a:rPr lang="en-US" dirty="0"/>
              <a:t>Flask receives the request (along with the data in the URL) and does some processing</a:t>
            </a:r>
          </a:p>
          <a:p>
            <a:pPr lvl="1"/>
            <a:r>
              <a:rPr lang="en-US" dirty="0"/>
              <a:t>Any calculations, advanced processing, etc. SHOULD BE DONE SERVER-SIDE (in Flask). The ESP32 is a relatively weak computer and can’t handle advanced operations. On the other hand, the “host” has more computational resources, so it can do things like AI/ML and other advanced calculations.</a:t>
            </a:r>
          </a:p>
          <a:p>
            <a:r>
              <a:rPr lang="en-US" dirty="0"/>
              <a:t>Flask sends a response back to the client (along with processed data)</a:t>
            </a:r>
          </a:p>
          <a:p>
            <a:pPr lvl="1"/>
            <a:r>
              <a:rPr lang="en-US" dirty="0"/>
              <a:t>For the ESP32, the response can be printed in the Serial Monitor</a:t>
            </a:r>
          </a:p>
          <a:p>
            <a:pPr lvl="1"/>
            <a:r>
              <a:rPr lang="en-US" dirty="0"/>
              <a:t>For a human using a computer, the response can be rendered with HTML on a web browser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2B549C-8074-4248-B939-E10272674DE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214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F93B3164-6393-4629-9BD2-AB405115158B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F93C9900-644A-4A9B-9139-225E8F5FC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3752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B3164-6393-4629-9BD2-AB405115158B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C9900-644A-4A9B-9139-225E8F5FC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221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B3164-6393-4629-9BD2-AB405115158B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C9900-644A-4A9B-9139-225E8F5FC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6426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B3164-6393-4629-9BD2-AB405115158B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C9900-644A-4A9B-9139-225E8F5FC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9329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B3164-6393-4629-9BD2-AB405115158B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C9900-644A-4A9B-9139-225E8F5FC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0777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B3164-6393-4629-9BD2-AB405115158B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C9900-644A-4A9B-9139-225E8F5FC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5485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B3164-6393-4629-9BD2-AB405115158B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C9900-644A-4A9B-9139-225E8F5FC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5481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B3164-6393-4629-9BD2-AB405115158B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C9900-644A-4A9B-9139-225E8F5FC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6977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B3164-6393-4629-9BD2-AB405115158B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C9900-644A-4A9B-9139-225E8F5FC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770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B3164-6393-4629-9BD2-AB405115158B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C9900-644A-4A9B-9139-225E8F5FC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539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B3164-6393-4629-9BD2-AB405115158B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C9900-644A-4A9B-9139-225E8F5FC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277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B3164-6393-4629-9BD2-AB405115158B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C9900-644A-4A9B-9139-225E8F5FC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767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B3164-6393-4629-9BD2-AB405115158B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C9900-644A-4A9B-9139-225E8F5FC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240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B3164-6393-4629-9BD2-AB405115158B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C9900-644A-4A9B-9139-225E8F5FC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636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B3164-6393-4629-9BD2-AB405115158B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C9900-644A-4A9B-9139-225E8F5FC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201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B3164-6393-4629-9BD2-AB405115158B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C9900-644A-4A9B-9139-225E8F5FC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306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B3164-6393-4629-9BD2-AB405115158B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C9900-644A-4A9B-9139-225E8F5FC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131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93B3164-6393-4629-9BD2-AB405115158B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93C9900-644A-4A9B-9139-225E8F5FC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6389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FD300-BFA2-49CB-C5AE-87981FA0FF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/>
              <a:t>Flask/ESP32 Concept Demo</a:t>
            </a:r>
          </a:p>
        </p:txBody>
      </p:sp>
    </p:spTree>
    <p:extLst>
      <p:ext uri="{BB962C8B-B14F-4D97-AF65-F5344CB8AC3E}">
        <p14:creationId xmlns:p14="http://schemas.microsoft.com/office/powerpoint/2010/main" val="2433113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ECF91-E2E3-E401-6DF2-B114C4D3B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Demo #2: IoT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411E2-0FF7-D65C-0854-8650D0D10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625" y="2131116"/>
            <a:ext cx="11514869" cy="41875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/>
              <a:t>http://github.com/uyechi23/FlaskESP32ConceptDemo</a:t>
            </a:r>
          </a:p>
          <a:p>
            <a:pPr marL="0" indent="0" algn="ctr">
              <a:buNone/>
            </a:pPr>
            <a:endParaRPr lang="en-US" sz="3200" dirty="0"/>
          </a:p>
          <a:p>
            <a:pPr algn="ctr"/>
            <a:r>
              <a:rPr lang="en-US" sz="3200" dirty="0"/>
              <a:t>Upload the .</a:t>
            </a:r>
            <a:r>
              <a:rPr lang="en-US" sz="3200" dirty="0" err="1"/>
              <a:t>ino</a:t>
            </a:r>
            <a:r>
              <a:rPr lang="en-US" sz="3200" dirty="0"/>
              <a:t> file to your ESP32</a:t>
            </a:r>
          </a:p>
          <a:p>
            <a:pPr marL="0" indent="0" algn="ctr">
              <a:buNone/>
            </a:pPr>
            <a:r>
              <a:rPr lang="en-US" sz="3200" dirty="0"/>
              <a:t>(</a:t>
            </a:r>
            <a:r>
              <a:rPr lang="en-US" sz="3200" dirty="0">
                <a:sym typeface="Wingdings" panose="05000000000000000000" pitchFamily="2" charset="2"/>
              </a:rPr>
              <a:t>ESP32  esp32potdemo  esp32potdemo.ino)</a:t>
            </a:r>
            <a:endParaRPr lang="en-US" sz="3200" dirty="0"/>
          </a:p>
          <a:p>
            <a:pPr algn="ctr"/>
            <a:r>
              <a:rPr lang="en-US" sz="3200" dirty="0"/>
              <a:t>Connect a potentiometer’s middle pin to 33 on your ESP32</a:t>
            </a:r>
          </a:p>
          <a:p>
            <a:pPr algn="ctr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88982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ECF91-E2E3-E401-6DF2-B114C4D3B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Demo #2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411E2-0FF7-D65C-0854-8650D0D10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79" y="2131116"/>
            <a:ext cx="12013137" cy="364913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/>
              <a:t>http://github.com/uyechi23/FlaskESP32ConceptDemo</a:t>
            </a:r>
          </a:p>
          <a:p>
            <a:pPr marL="0" indent="0" algn="ctr">
              <a:buNone/>
            </a:pPr>
            <a:endParaRPr lang="en-US" sz="3200" dirty="0"/>
          </a:p>
          <a:p>
            <a:pPr algn="ctr"/>
            <a:r>
              <a:rPr lang="en-US" sz="3200" dirty="0"/>
              <a:t>Upload the .</a:t>
            </a:r>
            <a:r>
              <a:rPr lang="en-US" sz="3200" dirty="0" err="1"/>
              <a:t>ino</a:t>
            </a:r>
            <a:r>
              <a:rPr lang="en-US" sz="3200" dirty="0"/>
              <a:t> file to your ESP32</a:t>
            </a:r>
          </a:p>
          <a:p>
            <a:pPr marL="0" indent="0" algn="ctr">
              <a:buNone/>
            </a:pPr>
            <a:r>
              <a:rPr lang="en-US" sz="3200" dirty="0"/>
              <a:t>(</a:t>
            </a:r>
            <a:r>
              <a:rPr lang="en-US" sz="3200" dirty="0">
                <a:sym typeface="Wingdings" panose="05000000000000000000" pitchFamily="2" charset="2"/>
              </a:rPr>
              <a:t>ESP32  esp32potdemo  esp32potdemo.ino)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04208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6068F781-4547-D55A-DC95-FE440B468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05" y="472281"/>
            <a:ext cx="11367033" cy="4782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F664FCB-3B45-390F-8890-CA13B2CFA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79" y="5409743"/>
            <a:ext cx="12013137" cy="119912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/>
              <a:t>Potentiometer connected to 3.3V, middle pin to ESP32 pin 33</a:t>
            </a:r>
          </a:p>
        </p:txBody>
      </p:sp>
    </p:spTree>
    <p:extLst>
      <p:ext uri="{BB962C8B-B14F-4D97-AF65-F5344CB8AC3E}">
        <p14:creationId xmlns:p14="http://schemas.microsoft.com/office/powerpoint/2010/main" val="1836098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FD300-BFA2-49CB-C5AE-87981FA0FF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/>
              <a:t>Data Flow</a:t>
            </a:r>
          </a:p>
        </p:txBody>
      </p:sp>
    </p:spTree>
    <p:extLst>
      <p:ext uri="{BB962C8B-B14F-4D97-AF65-F5344CB8AC3E}">
        <p14:creationId xmlns:p14="http://schemas.microsoft.com/office/powerpoint/2010/main" val="1165306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AAC35-CC71-52A2-E2F6-9396B9FCB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Data Flow from ESP32 to Flask Application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99184D3-AE8D-D4E5-8512-3E63D445B6EF}"/>
              </a:ext>
            </a:extLst>
          </p:cNvPr>
          <p:cNvSpPr/>
          <p:nvPr/>
        </p:nvSpPr>
        <p:spPr>
          <a:xfrm>
            <a:off x="1370636" y="2322055"/>
            <a:ext cx="1231975" cy="2543661"/>
          </a:xfrm>
          <a:prstGeom prst="roundRect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ESP32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274AD047-8AFB-0F3D-D27B-42E156DCF20A}"/>
              </a:ext>
            </a:extLst>
          </p:cNvPr>
          <p:cNvSpPr/>
          <p:nvPr/>
        </p:nvSpPr>
        <p:spPr>
          <a:xfrm>
            <a:off x="2794962" y="2583934"/>
            <a:ext cx="6602079" cy="874546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http://10.13.135.141:5000/potentiometer/esp32/10.0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BC49CA5-ECF3-C2A8-FA69-DD8307770C4C}"/>
              </a:ext>
            </a:extLst>
          </p:cNvPr>
          <p:cNvSpPr/>
          <p:nvPr/>
        </p:nvSpPr>
        <p:spPr>
          <a:xfrm>
            <a:off x="9589392" y="2322055"/>
            <a:ext cx="1231975" cy="2543661"/>
          </a:xfrm>
          <a:prstGeom prst="roundRect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Flask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029A07-02E0-099A-142C-D5A393D3953E}"/>
              </a:ext>
            </a:extLst>
          </p:cNvPr>
          <p:cNvSpPr txBox="1"/>
          <p:nvPr/>
        </p:nvSpPr>
        <p:spPr>
          <a:xfrm>
            <a:off x="2799581" y="2399268"/>
            <a:ext cx="6592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HTTP GET Request (with sensor data)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D8E7F4-3A73-ADB5-F6E9-7B1645B0DEE6}"/>
              </a:ext>
            </a:extLst>
          </p:cNvPr>
          <p:cNvSpPr txBox="1"/>
          <p:nvPr/>
        </p:nvSpPr>
        <p:spPr>
          <a:xfrm>
            <a:off x="8666350" y="5050382"/>
            <a:ext cx="30780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Receive Data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Database Reading/Writing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Process and Return Data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FD8BBF-0EB6-D6F6-4669-28ABFA561507}"/>
              </a:ext>
            </a:extLst>
          </p:cNvPr>
          <p:cNvSpPr txBox="1"/>
          <p:nvPr/>
        </p:nvSpPr>
        <p:spPr>
          <a:xfrm>
            <a:off x="447594" y="5050382"/>
            <a:ext cx="30780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Read Sensors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Activate Actuators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Visit URLs over Wi-Fi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0BEEB147-F3D1-379D-411C-088C35983287}"/>
              </a:ext>
            </a:extLst>
          </p:cNvPr>
          <p:cNvSpPr/>
          <p:nvPr/>
        </p:nvSpPr>
        <p:spPr>
          <a:xfrm flipH="1">
            <a:off x="2794962" y="3806504"/>
            <a:ext cx="6597460" cy="874546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[Response data, date/time, server data, etc.]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75A7EA-007F-4DD5-FFF5-8AE359239901}"/>
              </a:ext>
            </a:extLst>
          </p:cNvPr>
          <p:cNvSpPr txBox="1"/>
          <p:nvPr/>
        </p:nvSpPr>
        <p:spPr>
          <a:xfrm>
            <a:off x="2794962" y="3643146"/>
            <a:ext cx="6597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HTTP Response Header/Body (with processed data)</a:t>
            </a:r>
          </a:p>
        </p:txBody>
      </p:sp>
    </p:spTree>
    <p:extLst>
      <p:ext uri="{BB962C8B-B14F-4D97-AF65-F5344CB8AC3E}">
        <p14:creationId xmlns:p14="http://schemas.microsoft.com/office/powerpoint/2010/main" val="3269124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89E85EB2-6BD9-97BC-6514-C639676F73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8" t="8423" r="4624" b="8288"/>
          <a:stretch/>
        </p:blipFill>
        <p:spPr>
          <a:xfrm>
            <a:off x="4685338" y="592359"/>
            <a:ext cx="7273637" cy="5707148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C52D2F0-00EB-34C1-8008-8336DE743858}"/>
              </a:ext>
            </a:extLst>
          </p:cNvPr>
          <p:cNvSpPr/>
          <p:nvPr/>
        </p:nvSpPr>
        <p:spPr>
          <a:xfrm>
            <a:off x="4796742" y="696393"/>
            <a:ext cx="5056909" cy="164709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D1524C-FB95-F08A-B4DB-7885FA6C6E32}"/>
              </a:ext>
            </a:extLst>
          </p:cNvPr>
          <p:cNvSpPr/>
          <p:nvPr/>
        </p:nvSpPr>
        <p:spPr>
          <a:xfrm>
            <a:off x="4796742" y="3142908"/>
            <a:ext cx="5056909" cy="198758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ED8085E-6A33-528C-6DB8-5DE3AB005856}"/>
              </a:ext>
            </a:extLst>
          </p:cNvPr>
          <p:cNvSpPr/>
          <p:nvPr/>
        </p:nvSpPr>
        <p:spPr>
          <a:xfrm>
            <a:off x="4796742" y="5130496"/>
            <a:ext cx="5056909" cy="103567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083300F4-293B-B37F-7E1F-012551630124}"/>
              </a:ext>
            </a:extLst>
          </p:cNvPr>
          <p:cNvSpPr/>
          <p:nvPr/>
        </p:nvSpPr>
        <p:spPr>
          <a:xfrm>
            <a:off x="503741" y="958204"/>
            <a:ext cx="4035406" cy="1155320"/>
          </a:xfrm>
          <a:prstGeom prst="rightArrow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Receive Data from ESP32 through URL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9ED719B6-74E1-82EA-8EF9-8078DF27EDD4}"/>
              </a:ext>
            </a:extLst>
          </p:cNvPr>
          <p:cNvSpPr/>
          <p:nvPr/>
        </p:nvSpPr>
        <p:spPr>
          <a:xfrm>
            <a:off x="503741" y="3445933"/>
            <a:ext cx="4035406" cy="1155320"/>
          </a:xfrm>
          <a:prstGeom prst="rightArrow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Flask Processes Data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8955BE31-9638-6518-D203-FA61BEDE5B18}"/>
              </a:ext>
            </a:extLst>
          </p:cNvPr>
          <p:cNvSpPr/>
          <p:nvPr/>
        </p:nvSpPr>
        <p:spPr>
          <a:xfrm>
            <a:off x="503741" y="5070673"/>
            <a:ext cx="4035406" cy="1155320"/>
          </a:xfrm>
          <a:prstGeom prst="rightArrow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Processed Data is Returned to ESP32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B3541B-69C6-CD0A-E684-F0B9252D9A36}"/>
              </a:ext>
            </a:extLst>
          </p:cNvPr>
          <p:cNvSpPr/>
          <p:nvPr/>
        </p:nvSpPr>
        <p:spPr>
          <a:xfrm>
            <a:off x="4796742" y="2343492"/>
            <a:ext cx="5056909" cy="79941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E18E03A9-C3C4-522F-370B-637904A71859}"/>
              </a:ext>
            </a:extLst>
          </p:cNvPr>
          <p:cNvSpPr/>
          <p:nvPr/>
        </p:nvSpPr>
        <p:spPr>
          <a:xfrm>
            <a:off x="503741" y="2216898"/>
            <a:ext cx="4035406" cy="1155320"/>
          </a:xfrm>
          <a:prstGeom prst="rightArrow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Flask Stores Data in Persistent Storage</a:t>
            </a:r>
          </a:p>
        </p:txBody>
      </p:sp>
    </p:spTree>
    <p:extLst>
      <p:ext uri="{BB962C8B-B14F-4D97-AF65-F5344CB8AC3E}">
        <p14:creationId xmlns:p14="http://schemas.microsoft.com/office/powerpoint/2010/main" val="3861650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927DB-6DF3-43C4-3081-10C75A50C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25546"/>
            <a:ext cx="10131425" cy="1456267"/>
          </a:xfrm>
        </p:spPr>
        <p:txBody>
          <a:bodyPr/>
          <a:lstStyle/>
          <a:p>
            <a:r>
              <a:rPr lang="en-US" cap="none" dirty="0"/>
              <a:t>Flask Route Comparison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05E9F9-B924-5676-769D-F0BD96C022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3667" y="1338941"/>
            <a:ext cx="4709054" cy="576262"/>
          </a:xfrm>
        </p:spPr>
        <p:txBody>
          <a:bodyPr/>
          <a:lstStyle/>
          <a:p>
            <a:r>
              <a:rPr lang="en-US" dirty="0"/>
              <a:t>“Human” Route	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12C12F-01CC-A1F2-6097-5A5C0FFD32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51229" y="1347408"/>
            <a:ext cx="4067584" cy="576262"/>
          </a:xfrm>
        </p:spPr>
        <p:txBody>
          <a:bodyPr/>
          <a:lstStyle/>
          <a:p>
            <a:r>
              <a:rPr lang="en-US" dirty="0"/>
              <a:t>“ESP32” Route</a:t>
            </a:r>
          </a:p>
        </p:txBody>
      </p:sp>
      <p:pic>
        <p:nvPicPr>
          <p:cNvPr id="32" name="Content Placeholder 31" descr="Text&#10;&#10;Description automatically generated">
            <a:extLst>
              <a:ext uri="{FF2B5EF4-FFF2-40B4-BE49-F238E27FC236}">
                <a16:creationId xmlns:a16="http://schemas.microsoft.com/office/drawing/2014/main" id="{8581CC9B-239B-0AFA-34F4-F77C8B99E27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5" t="8395" r="4670" b="7766"/>
          <a:stretch/>
        </p:blipFill>
        <p:spPr>
          <a:xfrm>
            <a:off x="361378" y="1988601"/>
            <a:ext cx="5599560" cy="4424719"/>
          </a:xfrm>
        </p:spPr>
      </p:pic>
      <p:pic>
        <p:nvPicPr>
          <p:cNvPr id="34" name="Content Placeholder 33" descr="Text&#10;&#10;Description automatically generated">
            <a:extLst>
              <a:ext uri="{FF2B5EF4-FFF2-40B4-BE49-F238E27FC236}">
                <a16:creationId xmlns:a16="http://schemas.microsoft.com/office/drawing/2014/main" id="{949E99AD-B820-D719-AF43-7B9C5BB2761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4" t="8395" r="4671" b="7766"/>
          <a:stretch/>
        </p:blipFill>
        <p:spPr>
          <a:xfrm>
            <a:off x="6231061" y="1988600"/>
            <a:ext cx="5599560" cy="4424718"/>
          </a:xfrm>
        </p:spPr>
      </p:pic>
    </p:spTree>
    <p:extLst>
      <p:ext uri="{BB962C8B-B14F-4D97-AF65-F5344CB8AC3E}">
        <p14:creationId xmlns:p14="http://schemas.microsoft.com/office/powerpoint/2010/main" val="124168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927DB-6DF3-43C4-3081-10C75A50C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25546"/>
            <a:ext cx="10131425" cy="1456267"/>
          </a:xfrm>
        </p:spPr>
        <p:txBody>
          <a:bodyPr/>
          <a:lstStyle/>
          <a:p>
            <a:r>
              <a:rPr lang="en-US" cap="none" dirty="0"/>
              <a:t>Flask Route Comparison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05E9F9-B924-5676-769D-F0BD96C022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3667" y="1338941"/>
            <a:ext cx="4709054" cy="576262"/>
          </a:xfrm>
        </p:spPr>
        <p:txBody>
          <a:bodyPr/>
          <a:lstStyle/>
          <a:p>
            <a:r>
              <a:rPr lang="en-US" dirty="0"/>
              <a:t>“Human” Route	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12C12F-01CC-A1F2-6097-5A5C0FFD32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065193" y="3630462"/>
            <a:ext cx="4722813" cy="576262"/>
          </a:xfrm>
        </p:spPr>
        <p:txBody>
          <a:bodyPr/>
          <a:lstStyle/>
          <a:p>
            <a:r>
              <a:rPr lang="en-US" dirty="0"/>
              <a:t>“ESP32” Route</a:t>
            </a:r>
          </a:p>
        </p:txBody>
      </p:sp>
      <p:pic>
        <p:nvPicPr>
          <p:cNvPr id="32" name="Content Placeholder 31" descr="Text&#10;&#10;Description automatically generated">
            <a:extLst>
              <a:ext uri="{FF2B5EF4-FFF2-40B4-BE49-F238E27FC236}">
                <a16:creationId xmlns:a16="http://schemas.microsoft.com/office/drawing/2014/main" id="{8581CC9B-239B-0AFA-34F4-F77C8B99E27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74" t="77265" r="22834" b="11427"/>
          <a:stretch/>
        </p:blipFill>
        <p:spPr>
          <a:xfrm>
            <a:off x="1065193" y="2075195"/>
            <a:ext cx="8686581" cy="1250016"/>
          </a:xfrm>
        </p:spPr>
      </p:pic>
      <p:pic>
        <p:nvPicPr>
          <p:cNvPr id="34" name="Content Placeholder 33" descr="Text&#10;&#10;Description automatically generated">
            <a:extLst>
              <a:ext uri="{FF2B5EF4-FFF2-40B4-BE49-F238E27FC236}">
                <a16:creationId xmlns:a16="http://schemas.microsoft.com/office/drawing/2014/main" id="{949E99AD-B820-D719-AF43-7B9C5BB2761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30" t="75129" r="30517" b="11427"/>
          <a:stretch/>
        </p:blipFill>
        <p:spPr>
          <a:xfrm>
            <a:off x="1065192" y="4300518"/>
            <a:ext cx="8686581" cy="1655326"/>
          </a:xfrm>
        </p:spPr>
      </p:pic>
    </p:spTree>
    <p:extLst>
      <p:ext uri="{BB962C8B-B14F-4D97-AF65-F5344CB8AC3E}">
        <p14:creationId xmlns:p14="http://schemas.microsoft.com/office/powerpoint/2010/main" val="62881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ECF91-E2E3-E401-6DF2-B114C4D3B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Demo #1: Pretend </a:t>
            </a:r>
            <a:r>
              <a:rPr lang="en-US" i="1" cap="none" dirty="0"/>
              <a:t>You’re </a:t>
            </a:r>
            <a:r>
              <a:rPr lang="en-US" cap="none" dirty="0"/>
              <a:t>the IoT Device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411E2-0FF7-D65C-0854-8650D0D10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79" y="2131116"/>
            <a:ext cx="12013137" cy="364913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/>
              <a:t>http://10.13.135.141:5000/potentiometer/human/&lt;some_value&gt;</a:t>
            </a:r>
          </a:p>
          <a:p>
            <a:pPr marL="0" indent="0" algn="ctr">
              <a:buNone/>
            </a:pPr>
            <a:endParaRPr lang="en-US" sz="3200" dirty="0"/>
          </a:p>
          <a:p>
            <a:pPr algn="ctr"/>
            <a:r>
              <a:rPr lang="en-US" sz="3200" dirty="0"/>
              <a:t>Connect your phone/laptop to </a:t>
            </a:r>
            <a:r>
              <a:rPr lang="en-US" sz="3200" dirty="0" err="1"/>
              <a:t>UPIoT</a:t>
            </a:r>
            <a:endParaRPr lang="en-US" sz="3200" dirty="0"/>
          </a:p>
          <a:p>
            <a:pPr algn="ctr"/>
            <a:r>
              <a:rPr lang="en-US" sz="3200" dirty="0"/>
              <a:t>Replace &lt;</a:t>
            </a:r>
            <a:r>
              <a:rPr lang="en-US" sz="3200" dirty="0" err="1"/>
              <a:t>some_value</a:t>
            </a:r>
            <a:r>
              <a:rPr lang="en-US" sz="3200" dirty="0"/>
              <a:t>&gt; with a float between 0 and 100</a:t>
            </a:r>
          </a:p>
          <a:p>
            <a:pPr algn="ctr"/>
            <a:r>
              <a:rPr lang="en-US" sz="3200" dirty="0"/>
              <a:t>Use a decimal point for integers (i.e., instead of 10, use 10.0)</a:t>
            </a:r>
          </a:p>
        </p:txBody>
      </p:sp>
    </p:spTree>
    <p:extLst>
      <p:ext uri="{BB962C8B-B14F-4D97-AF65-F5344CB8AC3E}">
        <p14:creationId xmlns:p14="http://schemas.microsoft.com/office/powerpoint/2010/main" val="2952004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5681</TotalTime>
  <Words>406</Words>
  <Application>Microsoft Office PowerPoint</Application>
  <PresentationFormat>Widescreen</PresentationFormat>
  <Paragraphs>51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Celestial</vt:lpstr>
      <vt:lpstr>Flask/ESP32 Concept Demo</vt:lpstr>
      <vt:lpstr>Demo #2 Setup</vt:lpstr>
      <vt:lpstr>PowerPoint Presentation</vt:lpstr>
      <vt:lpstr>Data Flow</vt:lpstr>
      <vt:lpstr>Data Flow from ESP32 to Flask Application</vt:lpstr>
      <vt:lpstr>PowerPoint Presentation</vt:lpstr>
      <vt:lpstr>Flask Route Comparison</vt:lpstr>
      <vt:lpstr>Flask Route Comparison</vt:lpstr>
      <vt:lpstr>Demo #1: Pretend You’re the IoT Device</vt:lpstr>
      <vt:lpstr>Demo #2: IoT Applications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Flask/ESP32 Concept Demo</dc:title>
  <dc:creator>Uyechi, Jake</dc:creator>
  <cp:lastModifiedBy>Uyechi, Jake</cp:lastModifiedBy>
  <cp:revision>11</cp:revision>
  <dcterms:created xsi:type="dcterms:W3CDTF">2023-02-21T03:56:36Z</dcterms:created>
  <dcterms:modified xsi:type="dcterms:W3CDTF">2023-03-01T00:24:55Z</dcterms:modified>
</cp:coreProperties>
</file>