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4" r:id="rId2"/>
    <p:sldId id="371" r:id="rId3"/>
    <p:sldId id="265" r:id="rId4"/>
    <p:sldId id="372" r:id="rId5"/>
    <p:sldId id="375" r:id="rId6"/>
    <p:sldId id="426" r:id="rId7"/>
    <p:sldId id="376" r:id="rId8"/>
    <p:sldId id="271" r:id="rId9"/>
    <p:sldId id="272" r:id="rId10"/>
    <p:sldId id="428" r:id="rId11"/>
    <p:sldId id="391" r:id="rId12"/>
    <p:sldId id="280" r:id="rId13"/>
    <p:sldId id="281" r:id="rId14"/>
    <p:sldId id="282" r:id="rId15"/>
    <p:sldId id="427" r:id="rId16"/>
    <p:sldId id="283" r:id="rId17"/>
    <p:sldId id="284" r:id="rId18"/>
    <p:sldId id="285" r:id="rId19"/>
    <p:sldId id="286" r:id="rId20"/>
    <p:sldId id="356" r:id="rId21"/>
    <p:sldId id="357" r:id="rId22"/>
    <p:sldId id="288" r:id="rId23"/>
    <p:sldId id="289" r:id="rId24"/>
    <p:sldId id="290" r:id="rId25"/>
    <p:sldId id="291" r:id="rId26"/>
    <p:sldId id="29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C7A9"/>
    <a:srgbClr val="E46A6B"/>
    <a:srgbClr val="A92F41"/>
    <a:srgbClr val="E34F4F"/>
    <a:srgbClr val="6A6A6A"/>
    <a:srgbClr val="B48375"/>
    <a:srgbClr val="252120"/>
    <a:srgbClr val="F1A641"/>
    <a:srgbClr val="DE8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1" autoAdjust="0"/>
    <p:restoredTop sz="96115" autoAdjust="0"/>
  </p:normalViewPr>
  <p:slideViewPr>
    <p:cSldViewPr>
      <p:cViewPr varScale="1">
        <p:scale>
          <a:sx n="90" d="100"/>
          <a:sy n="90" d="100"/>
        </p:scale>
        <p:origin x="-1098" y="-96"/>
      </p:cViewPr>
      <p:guideLst>
        <p:guide orient="horz" pos="2160"/>
        <p:guide pos="2880"/>
      </p:guideLst>
    </p:cSldViewPr>
  </p:slideViewPr>
  <p:notesTextViewPr>
    <p:cViewPr>
      <p:scale>
        <a:sx n="1" d="1"/>
        <a:sy n="1" d="1"/>
      </p:scale>
      <p:origin x="0" y="0"/>
    </p:cViewPr>
  </p:notesTextViewPr>
  <p:sorterViewPr>
    <p:cViewPr>
      <p:scale>
        <a:sx n="100" d="100"/>
        <a:sy n="100" d="100"/>
      </p:scale>
      <p:origin x="0" y="26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DDFAC9-FE38-4C37-8769-B1C4E26813E0}" type="datetimeFigureOut">
              <a:rPr lang="en-US" smtClean="0"/>
              <a:t>3/2/2017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D5F02A-B2F6-456D-B172-2F463F32CB9E}" type="slidenum">
              <a:rPr lang="en-US" smtClean="0"/>
              <a:t>‹#›</a:t>
            </a:fld>
            <a:endParaRPr lang="en-US"/>
          </a:p>
        </p:txBody>
      </p:sp>
    </p:spTree>
    <p:extLst>
      <p:ext uri="{BB962C8B-B14F-4D97-AF65-F5344CB8AC3E}">
        <p14:creationId xmlns:p14="http://schemas.microsoft.com/office/powerpoint/2010/main" val="4036509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D71F0E-BD4A-494F-879A-966BB3BC3740}" type="slidenum">
              <a:rPr lang="en-US" smtClean="0"/>
              <a:pPr>
                <a:defRPr/>
              </a:pPr>
              <a:t>1</a:t>
            </a:fld>
            <a:endParaRPr lang="en-US"/>
          </a:p>
        </p:txBody>
      </p:sp>
    </p:spTree>
    <p:extLst>
      <p:ext uri="{BB962C8B-B14F-4D97-AF65-F5344CB8AC3E}">
        <p14:creationId xmlns:p14="http://schemas.microsoft.com/office/powerpoint/2010/main" val="2957444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D71F0E-BD4A-494F-879A-966BB3BC3740}" type="slidenum">
              <a:rPr lang="en-US" smtClean="0"/>
              <a:pPr>
                <a:defRPr/>
              </a:pPr>
              <a:t>3</a:t>
            </a:fld>
            <a:endParaRPr lang="en-US"/>
          </a:p>
        </p:txBody>
      </p:sp>
    </p:spTree>
    <p:extLst>
      <p:ext uri="{BB962C8B-B14F-4D97-AF65-F5344CB8AC3E}">
        <p14:creationId xmlns:p14="http://schemas.microsoft.com/office/powerpoint/2010/main" val="139151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headlines from Kingsolver’s</a:t>
            </a:r>
            <a:r>
              <a:rPr lang="en-US" baseline="0" dirty="0" smtClean="0"/>
              <a:t> paper?</a:t>
            </a:r>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2526400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Scaling</a:t>
            </a:r>
            <a:r>
              <a:rPr lang="en-US" baseline="0" dirty="0" smtClean="0"/>
              <a:t> across the tree of life however, reveals a dramatic phenotypic diversity, and we find that evolution behaves not too differently than Brownian motion. </a:t>
            </a:r>
            <a:endParaRPr lang="en-US" dirty="0"/>
          </a:p>
        </p:txBody>
      </p:sp>
      <p:sp>
        <p:nvSpPr>
          <p:cNvPr id="4" name="Slide Number Placeholder 3"/>
          <p:cNvSpPr>
            <a:spLocks noGrp="1"/>
          </p:cNvSpPr>
          <p:nvPr>
            <p:ph type="sldNum" sz="quarter" idx="10"/>
          </p:nvPr>
        </p:nvSpPr>
        <p:spPr/>
        <p:txBody>
          <a:bodyPr/>
          <a:lstStyle/>
          <a:p>
            <a:pPr>
              <a:defRPr/>
            </a:pPr>
            <a:fld id="{B9A314F2-42FB-4C3B-91E6-56C63EF3B80B}" type="slidenum">
              <a:rPr lang="en-US" smtClean="0"/>
              <a:pPr>
                <a:defRPr/>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of you are</a:t>
            </a:r>
            <a:r>
              <a:rPr lang="en-US" baseline="0" dirty="0" smtClean="0"/>
              <a:t> probably familiar with the Indian story of the Blind men and the Elephant, or in other versions, the Elephant in the Dark. The story comes in many versions, but the common theme is that a group of men disagrees about the nature of an elephant because they are unable to perceive beyond a small portion of its body. If you will indulge me, I’d like to read a portion of one of my favorite versions of this story, but the Persian Poet </a:t>
            </a:r>
            <a:r>
              <a:rPr lang="en-US" baseline="0" dirty="0" err="1" smtClean="0"/>
              <a:t>Rumi</a:t>
            </a:r>
            <a:r>
              <a:rPr lang="en-US" baseline="0" dirty="0" smtClean="0"/>
              <a:t>. </a:t>
            </a:r>
          </a:p>
        </p:txBody>
      </p:sp>
      <p:sp>
        <p:nvSpPr>
          <p:cNvPr id="4" name="Slide Number Placeholder 3"/>
          <p:cNvSpPr>
            <a:spLocks noGrp="1"/>
          </p:cNvSpPr>
          <p:nvPr>
            <p:ph type="sldNum" sz="quarter" idx="10"/>
          </p:nvPr>
        </p:nvSpPr>
        <p:spPr/>
        <p:txBody>
          <a:bodyPr/>
          <a:lstStyle/>
          <a:p>
            <a:pPr>
              <a:defRPr/>
            </a:pPr>
            <a:fld id="{B9A314F2-42FB-4C3B-91E6-56C63EF3B80B}" type="slidenum">
              <a:rPr lang="en-US" smtClean="0"/>
              <a:pPr>
                <a:defRPr/>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Luckily, regardless if you are a paleontologist, a field biologist or a comparative biologist, you basically study the same thing. We have two populations, separated by time, and we measure a change in mean.</a:t>
            </a:r>
          </a:p>
        </p:txBody>
      </p:sp>
      <p:sp>
        <p:nvSpPr>
          <p:cNvPr id="8192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D5244E3-2728-4A0E-8011-E3FC8147B049}"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24</a:t>
            </a:fld>
            <a:endParaRPr lang="en-US"/>
          </a:p>
        </p:txBody>
      </p:sp>
    </p:spTree>
    <p:extLst>
      <p:ext uri="{BB962C8B-B14F-4D97-AF65-F5344CB8AC3E}">
        <p14:creationId xmlns:p14="http://schemas.microsoft.com/office/powerpoint/2010/main" val="407050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E46A6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024C3A-1F08-48A1-B175-287A04E6555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FA7BB-977D-48AB-A83D-5637BAAD3C20}" type="slidenum">
              <a:rPr lang="en-US" smtClean="0"/>
              <a:t>‹#›</a:t>
            </a:fld>
            <a:endParaRPr lang="en-US"/>
          </a:p>
        </p:txBody>
      </p:sp>
    </p:spTree>
    <p:extLst>
      <p:ext uri="{BB962C8B-B14F-4D97-AF65-F5344CB8AC3E}">
        <p14:creationId xmlns:p14="http://schemas.microsoft.com/office/powerpoint/2010/main" val="10820192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24C3A-1F08-48A1-B175-287A04E6555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FA7BB-977D-48AB-A83D-5637BAAD3C20}" type="slidenum">
              <a:rPr lang="en-US" smtClean="0"/>
              <a:t>‹#›</a:t>
            </a:fld>
            <a:endParaRPr lang="en-US"/>
          </a:p>
        </p:txBody>
      </p:sp>
    </p:spTree>
    <p:extLst>
      <p:ext uri="{BB962C8B-B14F-4D97-AF65-F5344CB8AC3E}">
        <p14:creationId xmlns:p14="http://schemas.microsoft.com/office/powerpoint/2010/main" val="220413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24C3A-1F08-48A1-B175-287A04E6555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FA7BB-977D-48AB-A83D-5637BAAD3C20}" type="slidenum">
              <a:rPr lang="en-US" smtClean="0"/>
              <a:t>‹#›</a:t>
            </a:fld>
            <a:endParaRPr lang="en-US"/>
          </a:p>
        </p:txBody>
      </p:sp>
    </p:spTree>
    <p:extLst>
      <p:ext uri="{BB962C8B-B14F-4D97-AF65-F5344CB8AC3E}">
        <p14:creationId xmlns:p14="http://schemas.microsoft.com/office/powerpoint/2010/main" val="76862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1C7A9"/>
                </a:solidFill>
                <a:latin typeface="Aharoni" pitchFamily="2" charset="-79"/>
                <a:cs typeface="Aharoni" pitchFamily="2" charset="-79"/>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bg1">
                    <a:lumMod val="85000"/>
                  </a:schemeClr>
                </a:solidFill>
                <a:latin typeface="Minion Pro Cond" pitchFamily="18" charset="0"/>
              </a:defRPr>
            </a:lvl1pPr>
            <a:lvl2pPr>
              <a:defRPr>
                <a:solidFill>
                  <a:schemeClr val="bg1">
                    <a:lumMod val="85000"/>
                  </a:schemeClr>
                </a:solidFill>
                <a:latin typeface="Minion Pro Cond" pitchFamily="18" charset="0"/>
              </a:defRPr>
            </a:lvl2pPr>
            <a:lvl3pPr>
              <a:defRPr>
                <a:solidFill>
                  <a:schemeClr val="bg1">
                    <a:lumMod val="85000"/>
                  </a:schemeClr>
                </a:solidFill>
                <a:latin typeface="Minion Pro Cond" pitchFamily="18" charset="0"/>
              </a:defRPr>
            </a:lvl3pPr>
            <a:lvl4pPr>
              <a:defRPr>
                <a:solidFill>
                  <a:schemeClr val="bg1">
                    <a:lumMod val="85000"/>
                  </a:schemeClr>
                </a:solidFill>
                <a:latin typeface="Minion Pro Cond" pitchFamily="18" charset="0"/>
              </a:defRPr>
            </a:lvl4pPr>
            <a:lvl5pPr>
              <a:defRPr>
                <a:solidFill>
                  <a:schemeClr val="bg1">
                    <a:lumMod val="85000"/>
                  </a:schemeClr>
                </a:solidFill>
                <a:latin typeface="Minion Pro Cond"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6024C3A-1F08-48A1-B175-287A04E6555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FA7BB-977D-48AB-A83D-5637BAAD3C20}" type="slidenum">
              <a:rPr lang="en-US" smtClean="0"/>
              <a:t>‹#›</a:t>
            </a:fld>
            <a:endParaRPr lang="en-US"/>
          </a:p>
        </p:txBody>
      </p:sp>
    </p:spTree>
    <p:extLst>
      <p:ext uri="{BB962C8B-B14F-4D97-AF65-F5344CB8AC3E}">
        <p14:creationId xmlns:p14="http://schemas.microsoft.com/office/powerpoint/2010/main" val="40639734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F6024C3A-1F08-48A1-B175-287A04E6555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FA7BB-977D-48AB-A83D-5637BAAD3C20}" type="slidenum">
              <a:rPr lang="en-US" smtClean="0"/>
              <a:t>‹#›</a:t>
            </a:fld>
            <a:endParaRPr lang="en-US"/>
          </a:p>
        </p:txBody>
      </p:sp>
    </p:spTree>
    <p:extLst>
      <p:ext uri="{BB962C8B-B14F-4D97-AF65-F5344CB8AC3E}">
        <p14:creationId xmlns:p14="http://schemas.microsoft.com/office/powerpoint/2010/main" val="17399397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24C3A-1F08-48A1-B175-287A04E65558}"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FA7BB-977D-48AB-A83D-5637BAAD3C20}" type="slidenum">
              <a:rPr lang="en-US" smtClean="0"/>
              <a:t>‹#›</a:t>
            </a:fld>
            <a:endParaRPr lang="en-US"/>
          </a:p>
        </p:txBody>
      </p:sp>
    </p:spTree>
    <p:extLst>
      <p:ext uri="{BB962C8B-B14F-4D97-AF65-F5344CB8AC3E}">
        <p14:creationId xmlns:p14="http://schemas.microsoft.com/office/powerpoint/2010/main" val="366450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024C3A-1F08-48A1-B175-287A04E65558}" type="datetimeFigureOut">
              <a:rPr lang="en-US" smtClean="0"/>
              <a:t>3/2/2017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FA7BB-977D-48AB-A83D-5637BAAD3C20}" type="slidenum">
              <a:rPr lang="en-US" smtClean="0"/>
              <a:t>‹#›</a:t>
            </a:fld>
            <a:endParaRPr lang="en-US"/>
          </a:p>
        </p:txBody>
      </p:sp>
    </p:spTree>
    <p:extLst>
      <p:ext uri="{BB962C8B-B14F-4D97-AF65-F5344CB8AC3E}">
        <p14:creationId xmlns:p14="http://schemas.microsoft.com/office/powerpoint/2010/main" val="295474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024C3A-1F08-48A1-B175-287A04E65558}" type="datetimeFigureOut">
              <a:rPr lang="en-US" smtClean="0"/>
              <a:t>3/2/2017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FA7BB-977D-48AB-A83D-5637BAAD3C20}" type="slidenum">
              <a:rPr lang="en-US" smtClean="0"/>
              <a:t>‹#›</a:t>
            </a:fld>
            <a:endParaRPr lang="en-US"/>
          </a:p>
        </p:txBody>
      </p:sp>
    </p:spTree>
    <p:extLst>
      <p:ext uri="{BB962C8B-B14F-4D97-AF65-F5344CB8AC3E}">
        <p14:creationId xmlns:p14="http://schemas.microsoft.com/office/powerpoint/2010/main" val="15482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24C3A-1F08-48A1-B175-287A04E65558}" type="datetimeFigureOut">
              <a:rPr lang="en-US" smtClean="0"/>
              <a:t>3/2/2017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FA7BB-977D-48AB-A83D-5637BAAD3C20}" type="slidenum">
              <a:rPr lang="en-US" smtClean="0"/>
              <a:t>‹#›</a:t>
            </a:fld>
            <a:endParaRPr lang="en-US"/>
          </a:p>
        </p:txBody>
      </p:sp>
    </p:spTree>
    <p:extLst>
      <p:ext uri="{BB962C8B-B14F-4D97-AF65-F5344CB8AC3E}">
        <p14:creationId xmlns:p14="http://schemas.microsoft.com/office/powerpoint/2010/main" val="4501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024C3A-1F08-48A1-B175-287A04E65558}"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FA7BB-977D-48AB-A83D-5637BAAD3C20}" type="slidenum">
              <a:rPr lang="en-US" smtClean="0"/>
              <a:t>‹#›</a:t>
            </a:fld>
            <a:endParaRPr lang="en-US"/>
          </a:p>
        </p:txBody>
      </p:sp>
    </p:spTree>
    <p:extLst>
      <p:ext uri="{BB962C8B-B14F-4D97-AF65-F5344CB8AC3E}">
        <p14:creationId xmlns:p14="http://schemas.microsoft.com/office/powerpoint/2010/main" val="19783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024C3A-1F08-48A1-B175-287A04E65558}"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FA7BB-977D-48AB-A83D-5637BAAD3C20}" type="slidenum">
              <a:rPr lang="en-US" smtClean="0"/>
              <a:t>‹#›</a:t>
            </a:fld>
            <a:endParaRPr lang="en-US"/>
          </a:p>
        </p:txBody>
      </p:sp>
    </p:spTree>
    <p:extLst>
      <p:ext uri="{BB962C8B-B14F-4D97-AF65-F5344CB8AC3E}">
        <p14:creationId xmlns:p14="http://schemas.microsoft.com/office/powerpoint/2010/main" val="205577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41000">
              <a:schemeClr val="tx1"/>
            </a:gs>
            <a:gs pos="100000">
              <a:schemeClr val="tx1">
                <a:lumMod val="85000"/>
                <a:lumOff val="15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24C3A-1F08-48A1-B175-287A04E65558}" type="datetimeFigureOut">
              <a:rPr lang="en-US" smtClean="0"/>
              <a:t>3/2/2017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FA7BB-977D-48AB-A83D-5637BAAD3C20}" type="slidenum">
              <a:rPr lang="en-US" smtClean="0"/>
              <a:t>‹#›</a:t>
            </a:fld>
            <a:endParaRPr lang="en-US"/>
          </a:p>
        </p:txBody>
      </p:sp>
    </p:spTree>
    <p:extLst>
      <p:ext uri="{BB962C8B-B14F-4D97-AF65-F5344CB8AC3E}">
        <p14:creationId xmlns:p14="http://schemas.microsoft.com/office/powerpoint/2010/main" val="172836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91C7A9"/>
          </a:solidFill>
          <a:latin typeface="Aharoni" pitchFamily="2" charset="-79"/>
          <a:ea typeface="+mj-ea"/>
          <a:cs typeface="Aharoni" pitchFamily="2" charset="-79"/>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85000"/>
            </a:schemeClr>
          </a:solidFill>
          <a:latin typeface="Minion Pro Cond"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85000"/>
            </a:schemeClr>
          </a:solidFill>
          <a:latin typeface="Minion Pro Cond"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85000"/>
            </a:schemeClr>
          </a:solidFill>
          <a:latin typeface="Minion Pro Cond"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85000"/>
            </a:schemeClr>
          </a:solidFill>
          <a:latin typeface="Minion Pro Cond"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85000"/>
            </a:schemeClr>
          </a:solidFill>
          <a:latin typeface="Minion Pro Cond"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pPr algn="l"/>
            <a:r>
              <a:rPr lang="en-US" dirty="0" err="1" smtClean="0"/>
              <a:t>Microevolutionary</a:t>
            </a:r>
            <a:r>
              <a:rPr lang="en-US" dirty="0" smtClean="0"/>
              <a:t> patterns</a:t>
            </a:r>
            <a:endParaRPr lang="en-US" dirty="0"/>
          </a:p>
        </p:txBody>
      </p:sp>
      <p:sp>
        <p:nvSpPr>
          <p:cNvPr id="3" name="Content Placeholder 2"/>
          <p:cNvSpPr>
            <a:spLocks noGrp="1"/>
          </p:cNvSpPr>
          <p:nvPr>
            <p:ph idx="1"/>
          </p:nvPr>
        </p:nvSpPr>
        <p:spPr>
          <a:xfrm>
            <a:off x="228600" y="762000"/>
            <a:ext cx="8839200" cy="5029200"/>
          </a:xfrm>
        </p:spPr>
        <p:txBody>
          <a:bodyPr/>
          <a:lstStyle/>
          <a:p>
            <a:pPr marL="0" indent="0">
              <a:buNone/>
            </a:pPr>
            <a:r>
              <a:rPr lang="en-US" sz="3600" b="1" dirty="0" smtClean="0"/>
              <a:t>We now know that we can study evolution in real time</a:t>
            </a:r>
            <a:endParaRPr lang="en-US" sz="3600" b="1" dirty="0"/>
          </a:p>
        </p:txBody>
      </p:sp>
      <p:pic>
        <p:nvPicPr>
          <p:cNvPr id="116738" name="Picture 2" descr="http://photos.igougo.com/images/p279263-Galapagos_Islands-Isla_Daphne_Major.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86400" y="3720136"/>
            <a:ext cx="3666836" cy="2753995"/>
          </a:xfrm>
          <a:prstGeom prst="rect">
            <a:avLst/>
          </a:prstGeom>
          <a:noFill/>
          <a:extLst>
            <a:ext uri="{909E8E84-426E-40DD-AFC4-6F175D3DCCD1}">
              <a14:hiddenFill xmlns:a14="http://schemas.microsoft.com/office/drawing/2010/main">
                <a:solidFill>
                  <a:srgbClr val="FFFFFF"/>
                </a:solidFill>
              </a14:hiddenFill>
            </a:ext>
          </a:extLst>
        </p:spPr>
      </p:pic>
      <p:pic>
        <p:nvPicPr>
          <p:cNvPr id="116740" name="Picture 4" descr="http://www.greglasley.net/images/M/Medium-Ground-Finch-0002.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86400" y="1451464"/>
            <a:ext cx="3657600" cy="24231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2316540"/>
            <a:ext cx="2514600" cy="1569660"/>
          </a:xfrm>
          <a:prstGeom prst="rect">
            <a:avLst/>
          </a:prstGeom>
          <a:noFill/>
        </p:spPr>
        <p:txBody>
          <a:bodyPr wrap="square" rtlCol="0">
            <a:spAutoFit/>
          </a:bodyPr>
          <a:lstStyle/>
          <a:p>
            <a:pPr algn="ctr"/>
            <a:r>
              <a:rPr lang="en-US" sz="3200" b="1" dirty="0" smtClean="0">
                <a:solidFill>
                  <a:srgbClr val="91C7A9"/>
                </a:solidFill>
                <a:latin typeface="Minion Pro Cond"/>
              </a:rPr>
              <a:t>16.06 g</a:t>
            </a:r>
          </a:p>
          <a:p>
            <a:pPr algn="ctr"/>
            <a:r>
              <a:rPr lang="en-US" sz="3200" dirty="0" smtClean="0">
                <a:solidFill>
                  <a:srgbClr val="91C7A9"/>
                </a:solidFill>
                <a:latin typeface="Minion Pro Cond"/>
              </a:rPr>
              <a:t>(1976)</a:t>
            </a:r>
          </a:p>
          <a:p>
            <a:pPr algn="ctr"/>
            <a:endParaRPr lang="en-US" sz="3200" b="1" dirty="0">
              <a:solidFill>
                <a:srgbClr val="91C7A9"/>
              </a:solidFill>
              <a:latin typeface="Minion Pro Cond"/>
            </a:endParaRPr>
          </a:p>
        </p:txBody>
      </p:sp>
      <p:sp>
        <p:nvSpPr>
          <p:cNvPr id="7" name="TextBox 6"/>
          <p:cNvSpPr txBox="1"/>
          <p:nvPr/>
        </p:nvSpPr>
        <p:spPr>
          <a:xfrm>
            <a:off x="3505200" y="2316540"/>
            <a:ext cx="2207491" cy="1569660"/>
          </a:xfrm>
          <a:prstGeom prst="rect">
            <a:avLst/>
          </a:prstGeom>
          <a:noFill/>
        </p:spPr>
        <p:txBody>
          <a:bodyPr wrap="square" rtlCol="0">
            <a:spAutoFit/>
          </a:bodyPr>
          <a:lstStyle/>
          <a:p>
            <a:pPr algn="ctr"/>
            <a:r>
              <a:rPr lang="en-US" sz="3200" b="1" dirty="0" smtClean="0">
                <a:solidFill>
                  <a:srgbClr val="91C7A9"/>
                </a:solidFill>
                <a:latin typeface="Minion Pro Cond"/>
              </a:rPr>
              <a:t>17.13 g</a:t>
            </a:r>
          </a:p>
          <a:p>
            <a:pPr algn="ctr"/>
            <a:r>
              <a:rPr lang="en-US" sz="3200" dirty="0" smtClean="0">
                <a:solidFill>
                  <a:srgbClr val="91C7A9"/>
                </a:solidFill>
                <a:latin typeface="Minion Pro Cond"/>
              </a:rPr>
              <a:t>(1978)</a:t>
            </a:r>
          </a:p>
          <a:p>
            <a:pPr algn="ctr"/>
            <a:endParaRPr lang="en-US" sz="3200" b="1" dirty="0">
              <a:solidFill>
                <a:srgbClr val="91C7A9"/>
              </a:solidFill>
              <a:latin typeface="Minion Pro Cond"/>
            </a:endParaRPr>
          </a:p>
        </p:txBody>
      </p:sp>
      <p:cxnSp>
        <p:nvCxnSpPr>
          <p:cNvPr id="6" name="Straight Arrow Connector 5"/>
          <p:cNvCxnSpPr/>
          <p:nvPr/>
        </p:nvCxnSpPr>
        <p:spPr>
          <a:xfrm>
            <a:off x="2362200" y="2819400"/>
            <a:ext cx="1219200" cy="0"/>
          </a:xfrm>
          <a:prstGeom prst="straightConnector1">
            <a:avLst/>
          </a:prstGeom>
          <a:ln w="101600" cap="sq">
            <a:solidFill>
              <a:srgbClr val="91C7A9"/>
            </a:solidFill>
            <a:beve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37239" y="1981200"/>
            <a:ext cx="2225161" cy="461665"/>
          </a:xfrm>
          <a:prstGeom prst="rect">
            <a:avLst/>
          </a:prstGeom>
        </p:spPr>
        <p:txBody>
          <a:bodyPr wrap="none">
            <a:spAutoFit/>
          </a:bodyPr>
          <a:lstStyle/>
          <a:p>
            <a:r>
              <a:rPr lang="en-US" sz="2400" b="1" dirty="0" smtClean="0">
                <a:latin typeface="+mn-lt"/>
              </a:rPr>
              <a:t>Average weight </a:t>
            </a:r>
            <a:endParaRPr lang="en-US" sz="2400" dirty="0">
              <a:latin typeface="+mn-lt"/>
            </a:endParaRPr>
          </a:p>
        </p:txBody>
      </p:sp>
      <p:sp>
        <p:nvSpPr>
          <p:cNvPr id="14" name="Rectangle 13"/>
          <p:cNvSpPr/>
          <p:nvPr/>
        </p:nvSpPr>
        <p:spPr>
          <a:xfrm>
            <a:off x="1447800" y="3200400"/>
            <a:ext cx="2744790" cy="461665"/>
          </a:xfrm>
          <a:prstGeom prst="rect">
            <a:avLst/>
          </a:prstGeom>
        </p:spPr>
        <p:txBody>
          <a:bodyPr wrap="none">
            <a:spAutoFit/>
          </a:bodyPr>
          <a:lstStyle/>
          <a:p>
            <a:r>
              <a:rPr lang="en-US" sz="2400" b="1" dirty="0" smtClean="0">
                <a:solidFill>
                  <a:srgbClr val="91C7A9"/>
                </a:solidFill>
                <a:latin typeface="Minion Pro Cond" pitchFamily="18" charset="0"/>
              </a:rPr>
              <a:t>Response to sel</a:t>
            </a:r>
            <a:r>
              <a:rPr lang="en-US" sz="2400" dirty="0" smtClean="0">
                <a:solidFill>
                  <a:srgbClr val="91C7A9"/>
                </a:solidFill>
                <a:latin typeface="Minion Pro Cond" pitchFamily="18" charset="0"/>
              </a:rPr>
              <a:t>e</a:t>
            </a:r>
            <a:r>
              <a:rPr lang="en-US" sz="2400" b="1" dirty="0" smtClean="0">
                <a:solidFill>
                  <a:srgbClr val="91C7A9"/>
                </a:solidFill>
                <a:latin typeface="Minion Pro Cond" pitchFamily="18" charset="0"/>
              </a:rPr>
              <a:t>ction</a:t>
            </a:r>
            <a:endParaRPr lang="en-US" sz="2400" dirty="0">
              <a:solidFill>
                <a:srgbClr val="91C7A9"/>
              </a:solidFill>
              <a:latin typeface="Minion Pro Cond" pitchFamily="18" charset="0"/>
            </a:endParaRPr>
          </a:p>
        </p:txBody>
      </p:sp>
      <p:sp>
        <p:nvSpPr>
          <p:cNvPr id="12" name="TextBox 11"/>
          <p:cNvSpPr txBox="1"/>
          <p:nvPr/>
        </p:nvSpPr>
        <p:spPr>
          <a:xfrm>
            <a:off x="838199" y="3694093"/>
            <a:ext cx="4038601" cy="1077218"/>
          </a:xfrm>
          <a:prstGeom prst="rect">
            <a:avLst/>
          </a:prstGeom>
          <a:noFill/>
        </p:spPr>
        <p:txBody>
          <a:bodyPr wrap="square" rtlCol="0">
            <a:spAutoFit/>
          </a:bodyPr>
          <a:lstStyle/>
          <a:p>
            <a:pPr algn="ctr"/>
            <a:r>
              <a:rPr lang="en-US" sz="3200" b="1" dirty="0" smtClean="0">
                <a:solidFill>
                  <a:schemeClr val="bg1">
                    <a:lumMod val="85000"/>
                  </a:schemeClr>
                </a:solidFill>
                <a:latin typeface="Minion Pro" pitchFamily="18" charset="0"/>
              </a:rPr>
              <a:t>6.7% ∆ body size in </a:t>
            </a:r>
          </a:p>
          <a:p>
            <a:pPr algn="ctr"/>
            <a:r>
              <a:rPr lang="en-US" sz="3200" b="1" dirty="0" smtClean="0">
                <a:solidFill>
                  <a:schemeClr val="bg1">
                    <a:lumMod val="85000"/>
                  </a:schemeClr>
                </a:solidFill>
                <a:latin typeface="Minion Pro" pitchFamily="18" charset="0"/>
              </a:rPr>
              <a:t>1 generation (2 years)</a:t>
            </a:r>
            <a:endParaRPr lang="en-US" sz="3200" b="1" dirty="0">
              <a:solidFill>
                <a:schemeClr val="bg1">
                  <a:lumMod val="85000"/>
                </a:schemeClr>
              </a:solidFill>
              <a:latin typeface="Minion Pro" pitchFamily="18" charset="0"/>
            </a:endParaRPr>
          </a:p>
        </p:txBody>
      </p:sp>
      <p:sp>
        <p:nvSpPr>
          <p:cNvPr id="13" name="TextBox 12"/>
          <p:cNvSpPr txBox="1"/>
          <p:nvPr/>
        </p:nvSpPr>
        <p:spPr>
          <a:xfrm>
            <a:off x="228600" y="5276671"/>
            <a:ext cx="5486400" cy="1200329"/>
          </a:xfrm>
          <a:prstGeom prst="rect">
            <a:avLst/>
          </a:prstGeom>
          <a:noFill/>
        </p:spPr>
        <p:txBody>
          <a:bodyPr wrap="square" rtlCol="0">
            <a:spAutoFit/>
          </a:bodyPr>
          <a:lstStyle/>
          <a:p>
            <a:pPr algn="ctr"/>
            <a:r>
              <a:rPr lang="en-US" sz="3600" b="1" dirty="0" smtClean="0">
                <a:solidFill>
                  <a:schemeClr val="bg1">
                    <a:lumMod val="85000"/>
                  </a:schemeClr>
                </a:solidFill>
                <a:latin typeface="Minion Pro" pitchFamily="18" charset="0"/>
              </a:rPr>
              <a:t>Let’s assume only 1% is evolutionary</a:t>
            </a:r>
            <a:endParaRPr lang="en-US" sz="3600" b="1" dirty="0">
              <a:solidFill>
                <a:schemeClr val="bg1">
                  <a:lumMod val="85000"/>
                </a:schemeClr>
              </a:solidFill>
              <a:latin typeface="Minion Pro" pitchFamily="18" charset="0"/>
            </a:endParaRPr>
          </a:p>
        </p:txBody>
      </p:sp>
      <p:sp>
        <p:nvSpPr>
          <p:cNvPr id="16" name="TextBox 15"/>
          <p:cNvSpPr txBox="1"/>
          <p:nvPr/>
        </p:nvSpPr>
        <p:spPr>
          <a:xfrm>
            <a:off x="5852159" y="6474131"/>
            <a:ext cx="3276601" cy="369332"/>
          </a:xfrm>
          <a:prstGeom prst="rect">
            <a:avLst/>
          </a:prstGeom>
          <a:noFill/>
        </p:spPr>
        <p:txBody>
          <a:bodyPr wrap="square" rtlCol="0">
            <a:spAutoFit/>
          </a:bodyPr>
          <a:lstStyle/>
          <a:p>
            <a:pPr algn="r"/>
            <a:r>
              <a:rPr lang="en-US" b="1" dirty="0" smtClean="0">
                <a:solidFill>
                  <a:srgbClr val="E46A6B"/>
                </a:solidFill>
                <a:latin typeface="Minion Pro Cond"/>
              </a:rPr>
              <a:t>(Grant and Grant, 2002)</a:t>
            </a:r>
            <a:endParaRPr lang="en-US" b="1" dirty="0">
              <a:solidFill>
                <a:srgbClr val="E46A6B"/>
              </a:solidFill>
              <a:latin typeface="Minion Pro Cond"/>
            </a:endParaRPr>
          </a:p>
        </p:txBody>
      </p:sp>
    </p:spTree>
    <p:extLst>
      <p:ext uri="{BB962C8B-B14F-4D97-AF65-F5344CB8AC3E}">
        <p14:creationId xmlns:p14="http://schemas.microsoft.com/office/powerpoint/2010/main" val="312191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4" grpId="0"/>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0"/>
            <a:ext cx="8001000" cy="1143000"/>
          </a:xfrm>
        </p:spPr>
        <p:txBody>
          <a:bodyPr>
            <a:noAutofit/>
          </a:bodyPr>
          <a:lstStyle/>
          <a:p>
            <a:r>
              <a:rPr lang="en-US" sz="6000" dirty="0" smtClean="0"/>
              <a:t>Does microevolution </a:t>
            </a:r>
            <a:r>
              <a:rPr lang="en-US" sz="6000" dirty="0"/>
              <a:t>even matter for long-term change?</a:t>
            </a:r>
            <a:br>
              <a:rPr lang="en-US" sz="6000" dirty="0"/>
            </a:br>
            <a:endParaRPr lang="en-US" sz="6000" dirty="0"/>
          </a:p>
        </p:txBody>
      </p:sp>
    </p:spTree>
    <p:extLst>
      <p:ext uri="{BB962C8B-B14F-4D97-AF65-F5344CB8AC3E}">
        <p14:creationId xmlns:p14="http://schemas.microsoft.com/office/powerpoint/2010/main" val="64798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2000" y="4419600"/>
            <a:ext cx="4495800" cy="1524000"/>
          </a:xfrm>
          <a:prstGeom prst="rect">
            <a:avLst/>
          </a:prstGeom>
          <a:noFill/>
          <a:ln>
            <a:noFill/>
          </a:ln>
        </p:spPr>
        <p:txBody>
          <a:bodyPr anchor="ctr"/>
          <a:lstStyle/>
          <a:p>
            <a:pPr algn="ctr" fontAlgn="auto">
              <a:spcAft>
                <a:spcPts val="0"/>
              </a:spcAft>
              <a:defRPr/>
            </a:pPr>
            <a:r>
              <a:rPr lang="en-US" sz="3600" b="1" i="1" dirty="0" smtClean="0">
                <a:solidFill>
                  <a:srgbClr val="E46A6B"/>
                </a:solidFill>
                <a:latin typeface="Minion Pro Cond" pitchFamily="18" charset="0"/>
                <a:ea typeface="+mj-ea"/>
                <a:cs typeface="+mj-cs"/>
              </a:rPr>
              <a:t>Gradual </a:t>
            </a:r>
            <a:r>
              <a:rPr lang="en-US" sz="3600" b="1" i="1" dirty="0">
                <a:solidFill>
                  <a:srgbClr val="E46A6B"/>
                </a:solidFill>
                <a:latin typeface="Minion Pro Cond" pitchFamily="18" charset="0"/>
                <a:ea typeface="+mj-ea"/>
                <a:cs typeface="+mj-cs"/>
              </a:rPr>
              <a:t>B</a:t>
            </a:r>
            <a:r>
              <a:rPr lang="en-US" sz="3600" b="1" i="1" dirty="0" smtClean="0">
                <a:solidFill>
                  <a:srgbClr val="E46A6B"/>
                </a:solidFill>
                <a:latin typeface="Minion Pro Cond" pitchFamily="18" charset="0"/>
                <a:ea typeface="+mj-ea"/>
                <a:cs typeface="+mj-cs"/>
              </a:rPr>
              <a:t>rownian motion!</a:t>
            </a:r>
            <a:endParaRPr lang="en-US" sz="3600" b="1" i="1" dirty="0">
              <a:solidFill>
                <a:srgbClr val="E46A6B"/>
              </a:solidFill>
              <a:latin typeface="Minion Pro Cond" pitchFamily="18" charset="0"/>
              <a:ea typeface="+mj-ea"/>
              <a:cs typeface="+mj-cs"/>
            </a:endParaRPr>
          </a:p>
        </p:txBody>
      </p:sp>
      <p:sp>
        <p:nvSpPr>
          <p:cNvPr id="2" name="Title 1"/>
          <p:cNvSpPr>
            <a:spLocks noGrp="1"/>
          </p:cNvSpPr>
          <p:nvPr>
            <p:ph type="title"/>
          </p:nvPr>
        </p:nvSpPr>
        <p:spPr>
          <a:xfrm>
            <a:off x="4419600" y="2438400"/>
            <a:ext cx="4724400" cy="1143000"/>
          </a:xfrm>
        </p:spPr>
        <p:txBody>
          <a:bodyPr>
            <a:noAutofit/>
          </a:bodyPr>
          <a:lstStyle/>
          <a:p>
            <a:r>
              <a:rPr lang="en-US" sz="3600" b="1" dirty="0" smtClean="0">
                <a:solidFill>
                  <a:schemeClr val="bg1">
                    <a:lumMod val="95000"/>
                  </a:schemeClr>
                </a:solidFill>
                <a:latin typeface="Minion Pro Cond" pitchFamily="18" charset="0"/>
              </a:rPr>
              <a:t>So what do comparative biologists use to model evolution on a phylogeny?</a:t>
            </a:r>
            <a:endParaRPr lang="en-US" sz="3600" b="1" dirty="0">
              <a:solidFill>
                <a:schemeClr val="bg1">
                  <a:lumMod val="95000"/>
                </a:schemeClr>
              </a:solidFill>
              <a:latin typeface="Minion Pro Cond" pitchFamily="18" charset="0"/>
            </a:endParaRPr>
          </a:p>
        </p:txBody>
      </p:sp>
      <p:sp>
        <p:nvSpPr>
          <p:cNvPr id="8" name="Title 1"/>
          <p:cNvSpPr txBox="1">
            <a:spLocks/>
          </p:cNvSpPr>
          <p:nvPr/>
        </p:nvSpPr>
        <p:spPr bwMode="auto">
          <a:xfrm>
            <a:off x="55196" y="0"/>
            <a:ext cx="90888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82880" algn="r" rtl="0" eaLnBrk="1" fontAlgn="base" hangingPunct="1">
              <a:spcBef>
                <a:spcPct val="0"/>
              </a:spcBef>
              <a:spcAft>
                <a:spcPct val="0"/>
              </a:spcAft>
              <a:defRPr sz="4400" kern="1200" baseline="0">
                <a:solidFill>
                  <a:schemeClr val="bg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600" dirty="0" smtClean="0">
                <a:solidFill>
                  <a:srgbClr val="91C7A9"/>
                </a:solidFill>
                <a:latin typeface="Aharoni" pitchFamily="2" charset="-79"/>
                <a:cs typeface="Aharoni" pitchFamily="2" charset="-79"/>
              </a:rPr>
              <a:t>Patterns in phylogenetic comparative data</a:t>
            </a:r>
            <a:endParaRPr lang="en-US" sz="3600" dirty="0">
              <a:solidFill>
                <a:srgbClr val="91C7A9"/>
              </a:solidFill>
              <a:latin typeface="Aharoni" pitchFamily="2" charset="-79"/>
              <a:cs typeface="Aharoni" pitchFamily="2" charset="-79"/>
            </a:endParaRPr>
          </a:p>
        </p:txBody>
      </p:sp>
      <p:pic>
        <p:nvPicPr>
          <p:cNvPr id="2050" name="Picture 2" descr="http://www.sciencemag.org/content/334/6055/521/F1.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96" y="1219200"/>
            <a:ext cx="4135804" cy="5549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7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http://upload.wikimedia.org/wikipedia/commons/archive/a/a9/20080818135725!Blind_men_and_elephant2.jp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Lst>
          </a:blip>
          <a:srcRect/>
          <a:stretch>
            <a:fillRect/>
          </a:stretch>
        </p:blipFill>
        <p:spPr bwMode="auto">
          <a:xfrm>
            <a:off x="-29678" y="0"/>
            <a:ext cx="9144000" cy="6858000"/>
          </a:xfrm>
          <a:prstGeom prst="rect">
            <a:avLst/>
          </a:prstGeom>
          <a:noFill/>
          <a:ln w="9525">
            <a:noFill/>
            <a:miter lim="800000"/>
            <a:headEnd/>
            <a:tailEnd/>
          </a:ln>
        </p:spPr>
      </p:pic>
      <p:sp>
        <p:nvSpPr>
          <p:cNvPr id="9" name="Rectangle 8"/>
          <p:cNvSpPr/>
          <p:nvPr/>
        </p:nvSpPr>
        <p:spPr>
          <a:xfrm>
            <a:off x="1524000" y="282714"/>
            <a:ext cx="6085320" cy="707886"/>
          </a:xfrm>
          <a:prstGeom prst="rect">
            <a:avLst/>
          </a:prstGeom>
          <a:noFill/>
        </p:spPr>
        <p:txBody>
          <a:bodyPr wrap="none">
            <a:spAutoFit/>
          </a:bodyPr>
          <a:lstStyle/>
          <a:p>
            <a:pPr fontAlgn="auto">
              <a:spcBef>
                <a:spcPts val="0"/>
              </a:spcBef>
              <a:spcAft>
                <a:spcPts val="0"/>
              </a:spcAft>
              <a:defRPr/>
            </a:pPr>
            <a:r>
              <a:rPr lang="en-US" sz="4000" b="1" dirty="0">
                <a:ln w="12700">
                  <a:solidFill>
                    <a:schemeClr val="bg1"/>
                  </a:solidFill>
                  <a:prstDash val="solid"/>
                </a:ln>
                <a:solidFill>
                  <a:schemeClr val="bg2">
                    <a:tint val="85000"/>
                    <a:satMod val="155000"/>
                  </a:schemeClr>
                </a:solidFill>
                <a:effectLst>
                  <a:glow rad="101600">
                    <a:schemeClr val="tx1">
                      <a:alpha val="40000"/>
                    </a:schemeClr>
                  </a:glow>
                  <a:outerShdw blurRad="114300" dist="38100" dir="1800000" algn="tl" rotWithShape="0">
                    <a:srgbClr val="000000">
                      <a:alpha val="40000"/>
                    </a:srgbClr>
                  </a:outerShdw>
                </a:effectLst>
                <a:latin typeface="Aharoni" pitchFamily="2" charset="-79"/>
                <a:cs typeface="Aharoni" pitchFamily="2" charset="-79"/>
              </a:rPr>
              <a:t>The Elephant in the </a:t>
            </a:r>
            <a:r>
              <a:rPr lang="en-US" sz="4000" b="1" dirty="0" smtClean="0">
                <a:ln w="12700">
                  <a:solidFill>
                    <a:schemeClr val="bg1"/>
                  </a:solidFill>
                  <a:prstDash val="solid"/>
                </a:ln>
                <a:solidFill>
                  <a:schemeClr val="bg2">
                    <a:tint val="85000"/>
                    <a:satMod val="155000"/>
                  </a:schemeClr>
                </a:solidFill>
                <a:effectLst>
                  <a:glow rad="101600">
                    <a:schemeClr val="tx1">
                      <a:alpha val="40000"/>
                    </a:schemeClr>
                  </a:glow>
                  <a:outerShdw blurRad="114300" dist="38100" dir="1800000" algn="tl" rotWithShape="0">
                    <a:srgbClr val="000000">
                      <a:alpha val="40000"/>
                    </a:srgbClr>
                  </a:outerShdw>
                </a:effectLst>
                <a:latin typeface="Aharoni" pitchFamily="2" charset="-79"/>
                <a:cs typeface="Aharoni" pitchFamily="2" charset="-79"/>
              </a:rPr>
              <a:t>Dark</a:t>
            </a:r>
            <a:endParaRPr lang="en-US" sz="2800" b="1" dirty="0">
              <a:ln w="12700">
                <a:solidFill>
                  <a:schemeClr val="bg1"/>
                </a:solidFill>
                <a:prstDash val="solid"/>
              </a:ln>
              <a:solidFill>
                <a:schemeClr val="bg2">
                  <a:tint val="85000"/>
                  <a:satMod val="155000"/>
                </a:schemeClr>
              </a:solidFill>
              <a:effectLst>
                <a:glow rad="101600">
                  <a:schemeClr val="tx1">
                    <a:alpha val="40000"/>
                  </a:schemeClr>
                </a:glow>
                <a:outerShdw blurRad="114300" dist="38100" dir="1800000" algn="tl" rotWithShape="0">
                  <a:srgbClr val="000000">
                    <a:alpha val="40000"/>
                  </a:srgbClr>
                </a:outerShdw>
              </a:effectLst>
              <a:latin typeface="Aharoni" pitchFamily="2" charset="-79"/>
              <a:cs typeface="Aharoni" pitchFamily="2" charset="-79"/>
            </a:endParaRPr>
          </a:p>
        </p:txBody>
      </p:sp>
      <p:sp>
        <p:nvSpPr>
          <p:cNvPr id="2" name="Rectangle 1"/>
          <p:cNvSpPr/>
          <p:nvPr/>
        </p:nvSpPr>
        <p:spPr>
          <a:xfrm>
            <a:off x="2057400" y="3608725"/>
            <a:ext cx="5334000" cy="3477875"/>
          </a:xfrm>
          <a:prstGeom prst="rect">
            <a:avLst/>
          </a:prstGeom>
        </p:spPr>
        <p:txBody>
          <a:bodyPr wrap="square">
            <a:spAutoFit/>
          </a:bodyPr>
          <a:lstStyle/>
          <a:p>
            <a:pPr algn="ctr"/>
            <a:r>
              <a:rPr lang="en-US" sz="2800" b="1" i="1" dirty="0">
                <a:solidFill>
                  <a:schemeClr val="bg1"/>
                </a:solidFill>
                <a:effectLst>
                  <a:glow rad="63500">
                    <a:schemeClr val="tx1">
                      <a:alpha val="40000"/>
                    </a:schemeClr>
                  </a:glow>
                  <a:outerShdw blurRad="50800" dist="50800" dir="5400000" algn="ctr" rotWithShape="0">
                    <a:srgbClr val="000000"/>
                  </a:outerShdw>
                </a:effectLst>
                <a:latin typeface="Minion Pro" pitchFamily="18" charset="0"/>
              </a:rPr>
              <a:t>Each of us touches one place</a:t>
            </a:r>
          </a:p>
          <a:p>
            <a:pPr algn="ctr"/>
            <a:r>
              <a:rPr lang="en-US" sz="2800" b="1" i="1" dirty="0">
                <a:solidFill>
                  <a:schemeClr val="bg1"/>
                </a:solidFill>
                <a:effectLst>
                  <a:glow rad="63500">
                    <a:schemeClr val="tx1">
                      <a:alpha val="40000"/>
                    </a:schemeClr>
                  </a:glow>
                  <a:outerShdw blurRad="50800" dist="50800" dir="5400000" algn="ctr" rotWithShape="0">
                    <a:srgbClr val="000000"/>
                  </a:outerShdw>
                </a:effectLst>
                <a:latin typeface="Minion Pro" pitchFamily="18" charset="0"/>
              </a:rPr>
              <a:t>And understands the whole in that way</a:t>
            </a:r>
            <a:r>
              <a:rPr lang="en-US" sz="2800" b="1" i="1" dirty="0" smtClean="0">
                <a:solidFill>
                  <a:schemeClr val="bg1"/>
                </a:solidFill>
                <a:effectLst>
                  <a:glow rad="63500">
                    <a:schemeClr val="tx1">
                      <a:alpha val="40000"/>
                    </a:schemeClr>
                  </a:glow>
                  <a:outerShdw blurRad="50800" dist="50800" dir="5400000" algn="ctr" rotWithShape="0">
                    <a:srgbClr val="000000"/>
                  </a:outerShdw>
                </a:effectLst>
                <a:latin typeface="Minion Pro" pitchFamily="18" charset="0"/>
              </a:rPr>
              <a:t>.</a:t>
            </a:r>
          </a:p>
          <a:p>
            <a:pPr algn="ctr"/>
            <a:r>
              <a:rPr lang="en-US" sz="2800" b="1" i="1" dirty="0" smtClean="0">
                <a:solidFill>
                  <a:schemeClr val="bg1"/>
                </a:solidFill>
                <a:effectLst>
                  <a:glow rad="63500">
                    <a:schemeClr val="tx1">
                      <a:alpha val="40000"/>
                    </a:schemeClr>
                  </a:glow>
                  <a:outerShdw blurRad="50800" dist="50800" dir="5400000" algn="ctr" rotWithShape="0">
                    <a:srgbClr val="000000"/>
                  </a:outerShdw>
                </a:effectLst>
                <a:latin typeface="Minion Pro" pitchFamily="18" charset="0"/>
              </a:rPr>
              <a:t>…</a:t>
            </a:r>
            <a:endParaRPr lang="en-US" sz="2800" b="1" i="1" dirty="0">
              <a:solidFill>
                <a:schemeClr val="bg1"/>
              </a:solidFill>
              <a:effectLst>
                <a:glow rad="63500">
                  <a:schemeClr val="tx1">
                    <a:alpha val="40000"/>
                  </a:schemeClr>
                </a:glow>
                <a:outerShdw blurRad="50800" dist="50800" dir="5400000" algn="ctr" rotWithShape="0">
                  <a:srgbClr val="000000"/>
                </a:outerShdw>
              </a:effectLst>
              <a:latin typeface="Minion Pro" pitchFamily="18" charset="0"/>
            </a:endParaRPr>
          </a:p>
          <a:p>
            <a:pPr algn="ctr"/>
            <a:r>
              <a:rPr lang="en-US" sz="2800" b="1" i="1" dirty="0">
                <a:solidFill>
                  <a:schemeClr val="bg1"/>
                </a:solidFill>
                <a:effectLst>
                  <a:glow rad="63500">
                    <a:schemeClr val="tx1">
                      <a:alpha val="40000"/>
                    </a:schemeClr>
                  </a:glow>
                  <a:outerShdw blurRad="50800" dist="50800" dir="5400000" algn="ctr" rotWithShape="0">
                    <a:srgbClr val="000000"/>
                  </a:outerShdw>
                </a:effectLst>
                <a:latin typeface="Minion Pro" pitchFamily="18" charset="0"/>
              </a:rPr>
              <a:t>If each of us held a candle there,</a:t>
            </a:r>
          </a:p>
          <a:p>
            <a:pPr algn="ctr"/>
            <a:r>
              <a:rPr lang="en-US" sz="2800" b="1" i="1" dirty="0">
                <a:solidFill>
                  <a:schemeClr val="bg1"/>
                </a:solidFill>
                <a:effectLst>
                  <a:glow rad="63500">
                    <a:schemeClr val="tx1">
                      <a:alpha val="40000"/>
                    </a:schemeClr>
                  </a:glow>
                  <a:outerShdw blurRad="50800" dist="50800" dir="5400000" algn="ctr" rotWithShape="0">
                    <a:srgbClr val="000000"/>
                  </a:outerShdw>
                </a:effectLst>
                <a:latin typeface="Minion Pro" pitchFamily="18" charset="0"/>
              </a:rPr>
              <a:t>And if we went in together,</a:t>
            </a:r>
          </a:p>
          <a:p>
            <a:pPr algn="ctr"/>
            <a:r>
              <a:rPr lang="en-US" sz="2800" b="1" i="1" dirty="0">
                <a:solidFill>
                  <a:schemeClr val="bg1"/>
                </a:solidFill>
                <a:effectLst>
                  <a:glow rad="63500">
                    <a:schemeClr val="tx1">
                      <a:alpha val="40000"/>
                    </a:schemeClr>
                  </a:glow>
                  <a:outerShdw blurRad="50800" dist="50800" dir="5400000" algn="ctr" rotWithShape="0">
                    <a:srgbClr val="000000"/>
                  </a:outerShdw>
                </a:effectLst>
                <a:latin typeface="Minion Pro" pitchFamily="18" charset="0"/>
              </a:rPr>
              <a:t>We could see it. </a:t>
            </a:r>
          </a:p>
          <a:p>
            <a:pPr algn="ctr"/>
            <a:endParaRPr lang="en-US" sz="2400" b="1" i="1" dirty="0">
              <a:solidFill>
                <a:schemeClr val="bg1"/>
              </a:solidFill>
              <a:latin typeface="Minion Pro" pitchFamily="18" charset="0"/>
            </a:endParaRPr>
          </a:p>
        </p:txBody>
      </p:sp>
    </p:spTree>
    <p:extLst>
      <p:ext uri="{BB962C8B-B14F-4D97-AF65-F5344CB8AC3E}">
        <p14:creationId xmlns:p14="http://schemas.microsoft.com/office/powerpoint/2010/main" val="231116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457200" y="1524000"/>
            <a:ext cx="8229600" cy="1143000"/>
          </a:xfrm>
          <a:prstGeom prst="rect">
            <a:avLst/>
          </a:prstGeom>
          <a:noFill/>
          <a:ln w="9525">
            <a:noFill/>
            <a:miter lim="800000"/>
            <a:headEnd/>
            <a:tailEnd/>
          </a:ln>
          <a:effectLst>
            <a:glow rad="127000">
              <a:schemeClr val="tx1">
                <a:alpha val="40000"/>
              </a:schemeClr>
            </a:glow>
          </a:effectLst>
        </p:spPr>
        <p:txBody>
          <a:bodyPr anchor="ctr"/>
          <a:lstStyle/>
          <a:p>
            <a:pPr algn="ctr">
              <a:defRPr/>
            </a:pPr>
            <a:r>
              <a:rPr lang="en-US" sz="4000" dirty="0">
                <a:solidFill>
                  <a:schemeClr val="bg1">
                    <a:lumMod val="95000"/>
                  </a:schemeClr>
                </a:solidFill>
                <a:effectLst/>
                <a:latin typeface="Minion Pro Cond" pitchFamily="18" charset="0"/>
                <a:ea typeface="+mj-ea"/>
                <a:cs typeface="+mj-cs"/>
              </a:rPr>
              <a:t>All studies of phenotypic evolution measure comparable quantities</a:t>
            </a:r>
          </a:p>
        </p:txBody>
      </p:sp>
      <p:sp>
        <p:nvSpPr>
          <p:cNvPr id="2" name="Title 1"/>
          <p:cNvSpPr>
            <a:spLocks noGrp="1"/>
          </p:cNvSpPr>
          <p:nvPr>
            <p:ph type="title"/>
          </p:nvPr>
        </p:nvSpPr>
        <p:spPr>
          <a:xfrm>
            <a:off x="0" y="381000"/>
            <a:ext cx="8915400" cy="762000"/>
          </a:xfrm>
        </p:spPr>
        <p:txBody>
          <a:bodyPr rtlCol="0">
            <a:noAutofit/>
          </a:bodyPr>
          <a:lstStyle/>
          <a:p>
            <a:pPr eaLnBrk="1" fontAlgn="auto" hangingPunct="1">
              <a:spcAft>
                <a:spcPts val="0"/>
              </a:spcAft>
              <a:defRPr/>
            </a:pPr>
            <a:r>
              <a:rPr lang="en-US" sz="4000" dirty="0" smtClean="0"/>
              <a:t>How can we see the pattern across scales of time?</a:t>
            </a:r>
            <a:endParaRPr lang="en-US" sz="4000" dirty="0"/>
          </a:p>
        </p:txBody>
      </p:sp>
      <p:sp>
        <p:nvSpPr>
          <p:cNvPr id="23556" name="Content Placeholder 2"/>
          <p:cNvSpPr>
            <a:spLocks noGrp="1"/>
          </p:cNvSpPr>
          <p:nvPr>
            <p:ph idx="1"/>
          </p:nvPr>
        </p:nvSpPr>
        <p:spPr>
          <a:xfrm>
            <a:off x="914400" y="2103437"/>
            <a:ext cx="7239000" cy="4221163"/>
          </a:xfrm>
        </p:spPr>
        <p:txBody>
          <a:bodyPr/>
          <a:lstStyle/>
          <a:p>
            <a:pPr eaLnBrk="1" hangingPunct="1">
              <a:buFont typeface="Arial" charset="0"/>
              <a:buNone/>
            </a:pPr>
            <a:r>
              <a:rPr lang="en-US" dirty="0" smtClean="0"/>
              <a:t>		</a:t>
            </a:r>
          </a:p>
        </p:txBody>
      </p:sp>
      <p:sp>
        <p:nvSpPr>
          <p:cNvPr id="24" name="Title 1"/>
          <p:cNvSpPr txBox="1">
            <a:spLocks/>
          </p:cNvSpPr>
          <p:nvPr/>
        </p:nvSpPr>
        <p:spPr>
          <a:xfrm>
            <a:off x="1447800" y="6172200"/>
            <a:ext cx="6096000" cy="762000"/>
          </a:xfrm>
          <a:prstGeom prst="rect">
            <a:avLst/>
          </a:prstGeom>
        </p:spPr>
        <p:txBody>
          <a:bodyPr anchor="ctr"/>
          <a:lstStyle/>
          <a:p>
            <a:pPr algn="ctr" fontAlgn="auto">
              <a:spcBef>
                <a:spcPts val="0"/>
              </a:spcBef>
              <a:spcAft>
                <a:spcPts val="0"/>
              </a:spcAft>
              <a:defRPr/>
            </a:pPr>
            <a:r>
              <a:rPr lang="en-US" sz="3200" b="1" dirty="0">
                <a:solidFill>
                  <a:schemeClr val="bg1">
                    <a:lumMod val="95000"/>
                  </a:schemeClr>
                </a:solidFill>
                <a:latin typeface="Minion Pro Cond" pitchFamily="18" charset="0"/>
                <a:ea typeface="+mj-ea"/>
                <a:cs typeface="+mj-cs"/>
              </a:rPr>
              <a:t>We measure two </a:t>
            </a:r>
            <a:r>
              <a:rPr lang="en-US" sz="3200" b="1" dirty="0" smtClean="0">
                <a:solidFill>
                  <a:schemeClr val="bg1">
                    <a:lumMod val="95000"/>
                  </a:schemeClr>
                </a:solidFill>
                <a:latin typeface="Minion Pro Cond" pitchFamily="18" charset="0"/>
                <a:ea typeface="+mj-ea"/>
                <a:cs typeface="+mj-cs"/>
              </a:rPr>
              <a:t>quantities</a:t>
            </a:r>
            <a:r>
              <a:rPr lang="en-US" sz="3200" b="1" dirty="0">
                <a:solidFill>
                  <a:schemeClr val="bg1">
                    <a:lumMod val="95000"/>
                  </a:schemeClr>
                </a:solidFill>
                <a:latin typeface="Minion Pro Cond" pitchFamily="18" charset="0"/>
                <a:ea typeface="+mj-ea"/>
                <a:cs typeface="+mj-cs"/>
              </a:rPr>
              <a:t>:</a:t>
            </a:r>
          </a:p>
          <a:p>
            <a:pPr algn="ctr" fontAlgn="auto">
              <a:spcBef>
                <a:spcPts val="0"/>
              </a:spcBef>
              <a:spcAft>
                <a:spcPts val="0"/>
              </a:spcAft>
              <a:defRPr/>
            </a:pPr>
            <a:r>
              <a:rPr lang="en-US" sz="3200" b="1" dirty="0">
                <a:solidFill>
                  <a:schemeClr val="bg1">
                    <a:lumMod val="95000"/>
                  </a:schemeClr>
                </a:solidFill>
                <a:latin typeface="Minion Pro Cond" pitchFamily="18" charset="0"/>
              </a:rPr>
              <a:t>(1) “time for evolution”</a:t>
            </a:r>
          </a:p>
          <a:p>
            <a:pPr algn="ctr" fontAlgn="auto">
              <a:spcBef>
                <a:spcPts val="0"/>
              </a:spcBef>
              <a:spcAft>
                <a:spcPts val="0"/>
              </a:spcAft>
              <a:defRPr/>
            </a:pPr>
            <a:r>
              <a:rPr lang="en-US" sz="3200" b="1" dirty="0">
                <a:solidFill>
                  <a:schemeClr val="bg1">
                    <a:lumMod val="95000"/>
                  </a:schemeClr>
                </a:solidFill>
                <a:latin typeface="Minion Pro Cond" pitchFamily="18" charset="0"/>
              </a:rPr>
              <a:t>(2) Δ </a:t>
            </a:r>
            <a:r>
              <a:rPr lang="en-US" sz="3200" b="1" dirty="0" smtClean="0">
                <a:solidFill>
                  <a:schemeClr val="bg1">
                    <a:lumMod val="95000"/>
                  </a:schemeClr>
                </a:solidFill>
                <a:latin typeface="Minion Pro Cond" pitchFamily="18" charset="0"/>
              </a:rPr>
              <a:t>mean body size</a:t>
            </a:r>
            <a:endParaRPr lang="en-US" sz="3200" b="1" dirty="0">
              <a:solidFill>
                <a:schemeClr val="bg1">
                  <a:lumMod val="95000"/>
                </a:schemeClr>
              </a:solidFill>
              <a:latin typeface="Minion Pro Cond" pitchFamily="18" charset="0"/>
            </a:endParaRPr>
          </a:p>
          <a:p>
            <a:pPr algn="ctr" fontAlgn="auto">
              <a:spcBef>
                <a:spcPts val="0"/>
              </a:spcBef>
              <a:spcAft>
                <a:spcPts val="0"/>
              </a:spcAft>
              <a:defRPr/>
            </a:pPr>
            <a:endParaRPr lang="en-US" sz="3200" b="1" dirty="0">
              <a:solidFill>
                <a:schemeClr val="bg1">
                  <a:lumMod val="95000"/>
                </a:schemeClr>
              </a:solidFill>
              <a:latin typeface="Minion Pro Cond" pitchFamily="18" charset="0"/>
              <a:ea typeface="+mj-ea"/>
              <a:cs typeface="+mj-cs"/>
            </a:endParaRPr>
          </a:p>
          <a:p>
            <a:pPr algn="ctr" fontAlgn="auto">
              <a:spcBef>
                <a:spcPts val="0"/>
              </a:spcBef>
              <a:spcAft>
                <a:spcPts val="0"/>
              </a:spcAft>
              <a:defRPr/>
            </a:pPr>
            <a:r>
              <a:rPr lang="en-US" sz="3200" b="1" dirty="0">
                <a:solidFill>
                  <a:schemeClr val="bg1">
                    <a:lumMod val="95000"/>
                  </a:schemeClr>
                </a:solidFill>
                <a:latin typeface="Minion Pro Cond" pitchFamily="18" charset="0"/>
                <a:ea typeface="+mj-ea"/>
                <a:cs typeface="+mj-cs"/>
              </a:rPr>
              <a:t>		</a:t>
            </a:r>
          </a:p>
        </p:txBody>
      </p:sp>
      <p:grpSp>
        <p:nvGrpSpPr>
          <p:cNvPr id="4" name="Group 11"/>
          <p:cNvGrpSpPr>
            <a:grpSpLocks/>
          </p:cNvGrpSpPr>
          <p:nvPr/>
        </p:nvGrpSpPr>
        <p:grpSpPr bwMode="auto">
          <a:xfrm>
            <a:off x="7600950" y="3074987"/>
            <a:ext cx="1314450" cy="857250"/>
            <a:chOff x="5715000" y="2743200"/>
            <a:chExt cx="1752600" cy="1143000"/>
          </a:xfrm>
        </p:grpSpPr>
        <p:sp>
          <p:nvSpPr>
            <p:cNvPr id="7" name="Oval 6"/>
            <p:cNvSpPr/>
            <p:nvPr/>
          </p:nvSpPr>
          <p:spPr>
            <a:xfrm>
              <a:off x="5715000" y="2743200"/>
              <a:ext cx="1752600" cy="1143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1"/>
            <p:cNvSpPr txBox="1">
              <a:spLocks/>
            </p:cNvSpPr>
            <p:nvPr/>
          </p:nvSpPr>
          <p:spPr>
            <a:xfrm>
              <a:off x="5943600" y="2971800"/>
              <a:ext cx="1219200" cy="609600"/>
            </a:xfrm>
            <a:prstGeom prst="rect">
              <a:avLst/>
            </a:prstGeom>
          </p:spPr>
          <p:txBody>
            <a:bodyPr anchor="ctr"/>
            <a:lstStyle/>
            <a:p>
              <a:pPr algn="ctr" fontAlgn="auto">
                <a:spcBef>
                  <a:spcPts val="0"/>
                </a:spcBef>
                <a:spcAft>
                  <a:spcPts val="0"/>
                </a:spcAft>
                <a:defRPr/>
              </a:pPr>
              <a:r>
                <a:rPr lang="en-US" sz="1600" b="1" i="1" dirty="0">
                  <a:solidFill>
                    <a:schemeClr val="tx2"/>
                  </a:solidFill>
                  <a:latin typeface="Minion Pro" pitchFamily="18" charset="0"/>
                  <a:ea typeface="+mj-ea"/>
                  <a:cs typeface="+mj-cs"/>
                </a:rPr>
                <a:t>Pop B</a:t>
              </a:r>
              <a:endParaRPr lang="en-US" sz="1600" b="1" i="1" baseline="-25000" dirty="0">
                <a:solidFill>
                  <a:schemeClr val="tx2"/>
                </a:solidFill>
                <a:latin typeface="Minion Pro" pitchFamily="18" charset="0"/>
                <a:ea typeface="+mj-ea"/>
                <a:cs typeface="+mj-cs"/>
              </a:endParaRPr>
            </a:p>
            <a:p>
              <a:pPr algn="ctr" fontAlgn="auto">
                <a:spcBef>
                  <a:spcPts val="0"/>
                </a:spcBef>
                <a:spcAft>
                  <a:spcPts val="0"/>
                </a:spcAft>
                <a:defRPr/>
              </a:pPr>
              <a:r>
                <a:rPr lang="en-US" sz="1600" b="1" i="1" dirty="0">
                  <a:solidFill>
                    <a:schemeClr val="tx2"/>
                  </a:solidFill>
                  <a:latin typeface="Minion Pro" pitchFamily="18" charset="0"/>
                  <a:ea typeface="+mj-ea"/>
                  <a:cs typeface="+mj-cs"/>
                </a:rPr>
                <a:t>mean(z)</a:t>
              </a:r>
            </a:p>
          </p:txBody>
        </p:sp>
      </p:grpSp>
      <p:grpSp>
        <p:nvGrpSpPr>
          <p:cNvPr id="5" name="Group 12"/>
          <p:cNvGrpSpPr>
            <a:grpSpLocks/>
          </p:cNvGrpSpPr>
          <p:nvPr/>
        </p:nvGrpSpPr>
        <p:grpSpPr bwMode="auto">
          <a:xfrm>
            <a:off x="4457700" y="3074987"/>
            <a:ext cx="1314450" cy="857250"/>
            <a:chOff x="1524000" y="2743200"/>
            <a:chExt cx="1752600" cy="1143000"/>
          </a:xfrm>
        </p:grpSpPr>
        <p:sp>
          <p:nvSpPr>
            <p:cNvPr id="6" name="Oval 5"/>
            <p:cNvSpPr/>
            <p:nvPr/>
          </p:nvSpPr>
          <p:spPr>
            <a:xfrm>
              <a:off x="1524000" y="2743200"/>
              <a:ext cx="1752600" cy="114300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2">
                    <a:lumMod val="75000"/>
                  </a:schemeClr>
                </a:solidFill>
              </a:endParaRPr>
            </a:p>
          </p:txBody>
        </p:sp>
        <p:sp>
          <p:nvSpPr>
            <p:cNvPr id="11" name="Title 1"/>
            <p:cNvSpPr txBox="1">
              <a:spLocks/>
            </p:cNvSpPr>
            <p:nvPr/>
          </p:nvSpPr>
          <p:spPr>
            <a:xfrm>
              <a:off x="1752600" y="2971800"/>
              <a:ext cx="1219200" cy="609600"/>
            </a:xfrm>
            <a:prstGeom prst="rect">
              <a:avLst/>
            </a:prstGeom>
          </p:spPr>
          <p:txBody>
            <a:bodyPr anchor="ctr"/>
            <a:lstStyle/>
            <a:p>
              <a:pPr algn="ctr" fontAlgn="auto">
                <a:spcBef>
                  <a:spcPts val="0"/>
                </a:spcBef>
                <a:spcAft>
                  <a:spcPts val="0"/>
                </a:spcAft>
                <a:defRPr/>
              </a:pPr>
              <a:r>
                <a:rPr lang="en-US" sz="1600" b="1" i="1" dirty="0">
                  <a:solidFill>
                    <a:schemeClr val="accent2">
                      <a:lumMod val="75000"/>
                    </a:schemeClr>
                  </a:solidFill>
                  <a:latin typeface="Minion Pro" pitchFamily="18" charset="0"/>
                  <a:ea typeface="+mj-ea"/>
                  <a:cs typeface="+mj-cs"/>
                </a:rPr>
                <a:t>Pop A</a:t>
              </a:r>
              <a:endParaRPr lang="en-US" sz="1600" b="1" i="1" baseline="-25000" dirty="0">
                <a:solidFill>
                  <a:schemeClr val="accent2">
                    <a:lumMod val="75000"/>
                  </a:schemeClr>
                </a:solidFill>
                <a:latin typeface="Minion Pro" pitchFamily="18" charset="0"/>
                <a:ea typeface="+mj-ea"/>
                <a:cs typeface="+mj-cs"/>
              </a:endParaRPr>
            </a:p>
            <a:p>
              <a:pPr algn="ctr" fontAlgn="auto">
                <a:spcBef>
                  <a:spcPts val="0"/>
                </a:spcBef>
                <a:spcAft>
                  <a:spcPts val="0"/>
                </a:spcAft>
                <a:defRPr/>
              </a:pPr>
              <a:r>
                <a:rPr lang="en-US" sz="1600" b="1" i="1" dirty="0">
                  <a:solidFill>
                    <a:schemeClr val="accent2">
                      <a:lumMod val="75000"/>
                    </a:schemeClr>
                  </a:solidFill>
                  <a:latin typeface="Minion Pro" pitchFamily="18" charset="0"/>
                  <a:ea typeface="+mj-ea"/>
                  <a:cs typeface="+mj-cs"/>
                </a:rPr>
                <a:t>mean(z)</a:t>
              </a:r>
            </a:p>
          </p:txBody>
        </p:sp>
      </p:grpSp>
      <p:sp>
        <p:nvSpPr>
          <p:cNvPr id="22" name="Title 1"/>
          <p:cNvSpPr txBox="1">
            <a:spLocks/>
          </p:cNvSpPr>
          <p:nvPr/>
        </p:nvSpPr>
        <p:spPr>
          <a:xfrm>
            <a:off x="685800" y="2705100"/>
            <a:ext cx="2895600" cy="571500"/>
          </a:xfrm>
          <a:prstGeom prst="rect">
            <a:avLst/>
          </a:prstGeom>
          <a:noFill/>
          <a:ln>
            <a:noFill/>
          </a:ln>
        </p:spPr>
        <p:txBody>
          <a:bodyPr anchor="ctr"/>
          <a:lstStyle/>
          <a:p>
            <a:pPr algn="ctr" fontAlgn="auto">
              <a:spcBef>
                <a:spcPts val="0"/>
              </a:spcBef>
              <a:spcAft>
                <a:spcPts val="0"/>
              </a:spcAft>
              <a:defRPr/>
            </a:pPr>
            <a:r>
              <a:rPr lang="en-US" sz="2000" i="1" dirty="0">
                <a:solidFill>
                  <a:schemeClr val="bg1">
                    <a:lumMod val="95000"/>
                  </a:schemeClr>
                </a:solidFill>
                <a:latin typeface="Minion Pro" pitchFamily="18" charset="0"/>
                <a:ea typeface="+mj-ea"/>
                <a:cs typeface="+mj-cs"/>
              </a:rPr>
              <a:t>Time interval</a:t>
            </a:r>
          </a:p>
          <a:p>
            <a:pPr algn="ctr" fontAlgn="auto">
              <a:spcBef>
                <a:spcPts val="0"/>
              </a:spcBef>
              <a:spcAft>
                <a:spcPts val="0"/>
              </a:spcAft>
              <a:defRPr/>
            </a:pPr>
            <a:endParaRPr lang="en-US" sz="100" i="1" dirty="0">
              <a:solidFill>
                <a:schemeClr val="bg1">
                  <a:lumMod val="95000"/>
                </a:schemeClr>
              </a:solidFill>
              <a:latin typeface="Minion Pro" pitchFamily="18" charset="0"/>
              <a:ea typeface="+mj-ea"/>
              <a:cs typeface="+mj-cs"/>
            </a:endParaRPr>
          </a:p>
        </p:txBody>
      </p:sp>
      <p:cxnSp>
        <p:nvCxnSpPr>
          <p:cNvPr id="20" name="Straight Arrow Connector 19"/>
          <p:cNvCxnSpPr/>
          <p:nvPr/>
        </p:nvCxnSpPr>
        <p:spPr>
          <a:xfrm rot="5400000" flipH="1" flipV="1">
            <a:off x="6772275" y="3389312"/>
            <a:ext cx="714375" cy="942975"/>
          </a:xfrm>
          <a:prstGeom prst="straightConnector1">
            <a:avLst/>
          </a:prstGeom>
          <a:ln w="63500">
            <a:solidFill>
              <a:srgbClr val="91C7A9"/>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V="1">
            <a:off x="5872163" y="3432175"/>
            <a:ext cx="685800" cy="885825"/>
          </a:xfrm>
          <a:prstGeom prst="straightConnector1">
            <a:avLst/>
          </a:prstGeom>
          <a:ln w="63500">
            <a:solidFill>
              <a:srgbClr val="91C7A9"/>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29"/>
          <p:cNvGrpSpPr>
            <a:grpSpLocks/>
          </p:cNvGrpSpPr>
          <p:nvPr/>
        </p:nvGrpSpPr>
        <p:grpSpPr bwMode="auto">
          <a:xfrm>
            <a:off x="6000750" y="4217987"/>
            <a:ext cx="1314450" cy="857250"/>
            <a:chOff x="1524000" y="2743200"/>
            <a:chExt cx="1752600" cy="1143000"/>
          </a:xfrm>
        </p:grpSpPr>
        <p:sp>
          <p:nvSpPr>
            <p:cNvPr id="31" name="Oval 30"/>
            <p:cNvSpPr/>
            <p:nvPr/>
          </p:nvSpPr>
          <p:spPr>
            <a:xfrm>
              <a:off x="1524000" y="2743200"/>
              <a:ext cx="1752600" cy="1143000"/>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2">
                    <a:lumMod val="75000"/>
                  </a:schemeClr>
                </a:solidFill>
              </a:endParaRPr>
            </a:p>
          </p:txBody>
        </p:sp>
        <p:sp>
          <p:nvSpPr>
            <p:cNvPr id="32" name="Title 1"/>
            <p:cNvSpPr txBox="1">
              <a:spLocks/>
            </p:cNvSpPr>
            <p:nvPr/>
          </p:nvSpPr>
          <p:spPr>
            <a:xfrm>
              <a:off x="1752600" y="2971800"/>
              <a:ext cx="1219200" cy="609600"/>
            </a:xfrm>
            <a:prstGeom prst="rect">
              <a:avLst/>
            </a:prstGeom>
          </p:spPr>
          <p:txBody>
            <a:bodyPr anchor="ctr"/>
            <a:lstStyle/>
            <a:p>
              <a:pPr algn="ctr" fontAlgn="auto">
                <a:spcBef>
                  <a:spcPts val="0"/>
                </a:spcBef>
                <a:spcAft>
                  <a:spcPts val="0"/>
                </a:spcAft>
                <a:defRPr/>
              </a:pPr>
              <a:r>
                <a:rPr lang="en-US" sz="1600" b="1" i="1" dirty="0">
                  <a:solidFill>
                    <a:schemeClr val="accent4">
                      <a:lumMod val="75000"/>
                    </a:schemeClr>
                  </a:solidFill>
                  <a:latin typeface="Minion Pro" pitchFamily="18" charset="0"/>
                  <a:ea typeface="+mj-ea"/>
                  <a:cs typeface="+mj-cs"/>
                </a:rPr>
                <a:t>Pop X</a:t>
              </a:r>
              <a:endParaRPr lang="en-US" sz="1600" b="1" i="1" baseline="-25000" dirty="0">
                <a:solidFill>
                  <a:schemeClr val="accent4">
                    <a:lumMod val="75000"/>
                  </a:schemeClr>
                </a:solidFill>
                <a:latin typeface="Minion Pro" pitchFamily="18" charset="0"/>
                <a:ea typeface="+mj-ea"/>
                <a:cs typeface="+mj-cs"/>
              </a:endParaRPr>
            </a:p>
          </p:txBody>
        </p:sp>
      </p:grpSp>
      <p:grpSp>
        <p:nvGrpSpPr>
          <p:cNvPr id="12" name="Group 36"/>
          <p:cNvGrpSpPr>
            <a:grpSpLocks/>
          </p:cNvGrpSpPr>
          <p:nvPr/>
        </p:nvGrpSpPr>
        <p:grpSpPr bwMode="auto">
          <a:xfrm>
            <a:off x="2647950" y="3065462"/>
            <a:ext cx="1314450" cy="857250"/>
            <a:chOff x="5715000" y="2743200"/>
            <a:chExt cx="1752600" cy="1143000"/>
          </a:xfrm>
        </p:grpSpPr>
        <p:sp>
          <p:nvSpPr>
            <p:cNvPr id="38" name="Oval 37"/>
            <p:cNvSpPr/>
            <p:nvPr/>
          </p:nvSpPr>
          <p:spPr>
            <a:xfrm>
              <a:off x="5715000" y="2743200"/>
              <a:ext cx="1752600" cy="1143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Title 1"/>
            <p:cNvSpPr txBox="1">
              <a:spLocks/>
            </p:cNvSpPr>
            <p:nvPr/>
          </p:nvSpPr>
          <p:spPr>
            <a:xfrm>
              <a:off x="5943600" y="2971800"/>
              <a:ext cx="1219200" cy="609600"/>
            </a:xfrm>
            <a:prstGeom prst="rect">
              <a:avLst/>
            </a:prstGeom>
          </p:spPr>
          <p:txBody>
            <a:bodyPr anchor="ctr"/>
            <a:lstStyle/>
            <a:p>
              <a:pPr algn="ctr" fontAlgn="auto">
                <a:spcBef>
                  <a:spcPts val="0"/>
                </a:spcBef>
                <a:spcAft>
                  <a:spcPts val="0"/>
                </a:spcAft>
                <a:defRPr/>
              </a:pPr>
              <a:r>
                <a:rPr lang="en-US" sz="1600" b="1" i="1" dirty="0">
                  <a:solidFill>
                    <a:schemeClr val="tx2"/>
                  </a:solidFill>
                  <a:latin typeface="Minion Pro" pitchFamily="18" charset="0"/>
                  <a:ea typeface="+mj-ea"/>
                  <a:cs typeface="+mj-cs"/>
                </a:rPr>
                <a:t>Pop B</a:t>
              </a:r>
              <a:endParaRPr lang="en-US" sz="1600" b="1" i="1" baseline="-25000" dirty="0">
                <a:solidFill>
                  <a:schemeClr val="tx2"/>
                </a:solidFill>
                <a:latin typeface="Minion Pro" pitchFamily="18" charset="0"/>
                <a:ea typeface="+mj-ea"/>
                <a:cs typeface="+mj-cs"/>
              </a:endParaRPr>
            </a:p>
            <a:p>
              <a:pPr algn="ctr" fontAlgn="auto">
                <a:spcBef>
                  <a:spcPts val="0"/>
                </a:spcBef>
                <a:spcAft>
                  <a:spcPts val="0"/>
                </a:spcAft>
                <a:defRPr/>
              </a:pPr>
              <a:r>
                <a:rPr lang="en-US" sz="1600" b="1" i="1" dirty="0">
                  <a:solidFill>
                    <a:schemeClr val="tx2"/>
                  </a:solidFill>
                  <a:latin typeface="Minion Pro" pitchFamily="18" charset="0"/>
                  <a:ea typeface="+mj-ea"/>
                  <a:cs typeface="+mj-cs"/>
                </a:rPr>
                <a:t>mean(z)</a:t>
              </a:r>
            </a:p>
          </p:txBody>
        </p:sp>
      </p:grpSp>
      <p:grpSp>
        <p:nvGrpSpPr>
          <p:cNvPr id="13" name="Group 39"/>
          <p:cNvGrpSpPr>
            <a:grpSpLocks/>
          </p:cNvGrpSpPr>
          <p:nvPr/>
        </p:nvGrpSpPr>
        <p:grpSpPr bwMode="auto">
          <a:xfrm>
            <a:off x="285750" y="3017837"/>
            <a:ext cx="1314450" cy="857250"/>
            <a:chOff x="1524000" y="2743200"/>
            <a:chExt cx="1752600" cy="1143000"/>
          </a:xfrm>
        </p:grpSpPr>
        <p:sp>
          <p:nvSpPr>
            <p:cNvPr id="41" name="Oval 40"/>
            <p:cNvSpPr/>
            <p:nvPr/>
          </p:nvSpPr>
          <p:spPr>
            <a:xfrm>
              <a:off x="1524000" y="2743200"/>
              <a:ext cx="1752600" cy="114300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2">
                    <a:lumMod val="75000"/>
                  </a:schemeClr>
                </a:solidFill>
              </a:endParaRPr>
            </a:p>
          </p:txBody>
        </p:sp>
        <p:sp>
          <p:nvSpPr>
            <p:cNvPr id="43" name="Title 1"/>
            <p:cNvSpPr txBox="1">
              <a:spLocks/>
            </p:cNvSpPr>
            <p:nvPr/>
          </p:nvSpPr>
          <p:spPr>
            <a:xfrm>
              <a:off x="1752600" y="2971800"/>
              <a:ext cx="1219200" cy="609600"/>
            </a:xfrm>
            <a:prstGeom prst="rect">
              <a:avLst/>
            </a:prstGeom>
          </p:spPr>
          <p:txBody>
            <a:bodyPr anchor="ctr"/>
            <a:lstStyle/>
            <a:p>
              <a:pPr algn="ctr" fontAlgn="auto">
                <a:spcBef>
                  <a:spcPts val="0"/>
                </a:spcBef>
                <a:spcAft>
                  <a:spcPts val="0"/>
                </a:spcAft>
                <a:defRPr/>
              </a:pPr>
              <a:r>
                <a:rPr lang="en-US" sz="1600" b="1" i="1" dirty="0">
                  <a:solidFill>
                    <a:schemeClr val="accent2">
                      <a:lumMod val="75000"/>
                    </a:schemeClr>
                  </a:solidFill>
                  <a:latin typeface="Minion Pro" pitchFamily="18" charset="0"/>
                  <a:ea typeface="+mj-ea"/>
                  <a:cs typeface="+mj-cs"/>
                </a:rPr>
                <a:t>Pop A</a:t>
              </a:r>
              <a:endParaRPr lang="en-US" sz="1600" b="1" i="1" baseline="-25000" dirty="0">
                <a:solidFill>
                  <a:schemeClr val="accent2">
                    <a:lumMod val="75000"/>
                  </a:schemeClr>
                </a:solidFill>
                <a:latin typeface="Minion Pro" pitchFamily="18" charset="0"/>
                <a:ea typeface="+mj-ea"/>
                <a:cs typeface="+mj-cs"/>
              </a:endParaRPr>
            </a:p>
            <a:p>
              <a:pPr algn="ctr" fontAlgn="auto">
                <a:spcBef>
                  <a:spcPts val="0"/>
                </a:spcBef>
                <a:spcAft>
                  <a:spcPts val="0"/>
                </a:spcAft>
                <a:defRPr/>
              </a:pPr>
              <a:r>
                <a:rPr lang="en-US" sz="1600" b="1" i="1" dirty="0">
                  <a:solidFill>
                    <a:schemeClr val="accent2">
                      <a:lumMod val="75000"/>
                    </a:schemeClr>
                  </a:solidFill>
                  <a:latin typeface="Minion Pro" pitchFamily="18" charset="0"/>
                  <a:ea typeface="+mj-ea"/>
                  <a:cs typeface="+mj-cs"/>
                </a:rPr>
                <a:t>mean(z)</a:t>
              </a:r>
            </a:p>
          </p:txBody>
        </p:sp>
      </p:grpSp>
      <p:cxnSp>
        <p:nvCxnSpPr>
          <p:cNvPr id="45" name="Straight Arrow Connector 44"/>
          <p:cNvCxnSpPr/>
          <p:nvPr/>
        </p:nvCxnSpPr>
        <p:spPr>
          <a:xfrm>
            <a:off x="1600201" y="3446462"/>
            <a:ext cx="1047749" cy="1588"/>
          </a:xfrm>
          <a:prstGeom prst="straightConnector1">
            <a:avLst/>
          </a:prstGeom>
          <a:ln w="63500">
            <a:solidFill>
              <a:srgbClr val="91C7A9"/>
            </a:solidFill>
            <a:tailEnd type="arrow"/>
          </a:ln>
        </p:spPr>
        <p:style>
          <a:lnRef idx="1">
            <a:schemeClr val="accent1"/>
          </a:lnRef>
          <a:fillRef idx="0">
            <a:schemeClr val="accent1"/>
          </a:fillRef>
          <a:effectRef idx="0">
            <a:schemeClr val="accent1"/>
          </a:effectRef>
          <a:fontRef idx="minor">
            <a:schemeClr val="tx1"/>
          </a:fontRef>
        </p:style>
      </p:cxnSp>
      <p:sp>
        <p:nvSpPr>
          <p:cNvPr id="48" name="Title 1"/>
          <p:cNvSpPr txBox="1">
            <a:spLocks/>
          </p:cNvSpPr>
          <p:nvPr/>
        </p:nvSpPr>
        <p:spPr>
          <a:xfrm>
            <a:off x="5257800" y="2781300"/>
            <a:ext cx="2895600" cy="571500"/>
          </a:xfrm>
          <a:prstGeom prst="rect">
            <a:avLst/>
          </a:prstGeom>
          <a:noFill/>
          <a:ln>
            <a:noFill/>
          </a:ln>
        </p:spPr>
        <p:txBody>
          <a:bodyPr anchor="ctr"/>
          <a:lstStyle/>
          <a:p>
            <a:pPr algn="ctr" fontAlgn="auto">
              <a:spcBef>
                <a:spcPts val="0"/>
              </a:spcBef>
              <a:spcAft>
                <a:spcPts val="0"/>
              </a:spcAft>
              <a:defRPr/>
            </a:pPr>
            <a:r>
              <a:rPr lang="en-US" sz="2000" i="1" dirty="0">
                <a:solidFill>
                  <a:schemeClr val="bg1">
                    <a:lumMod val="95000"/>
                  </a:schemeClr>
                </a:solidFill>
                <a:latin typeface="Minion Pro" pitchFamily="18" charset="0"/>
                <a:ea typeface="+mj-ea"/>
                <a:cs typeface="+mj-cs"/>
              </a:rPr>
              <a:t>Time interval</a:t>
            </a:r>
          </a:p>
          <a:p>
            <a:pPr algn="ctr" fontAlgn="auto">
              <a:spcBef>
                <a:spcPts val="0"/>
              </a:spcBef>
              <a:spcAft>
                <a:spcPts val="0"/>
              </a:spcAft>
              <a:defRPr/>
            </a:pPr>
            <a:endParaRPr lang="en-US" sz="100" i="1" dirty="0">
              <a:solidFill>
                <a:schemeClr val="bg1">
                  <a:lumMod val="95000"/>
                </a:schemeClr>
              </a:solidFill>
              <a:latin typeface="Minion Pro" pitchFamily="18" charset="0"/>
              <a:ea typeface="+mj-ea"/>
              <a:cs typeface="+mj-cs"/>
            </a:endParaRPr>
          </a:p>
        </p:txBody>
      </p:sp>
    </p:spTree>
    <p:extLst>
      <p:ext uri="{BB962C8B-B14F-4D97-AF65-F5344CB8AC3E}">
        <p14:creationId xmlns:p14="http://schemas.microsoft.com/office/powerpoint/2010/main" val="226283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24" grpId="0"/>
      <p:bldP spid="22"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http://www.greglasley.net/images/M/Medium-Ground-Finch-0002.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789420" y="968830"/>
            <a:ext cx="2373380" cy="174618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57200" y="-152400"/>
            <a:ext cx="8229600" cy="1143000"/>
          </a:xfrm>
        </p:spPr>
        <p:txBody>
          <a:bodyPr>
            <a:normAutofit fontScale="90000"/>
          </a:bodyPr>
          <a:lstStyle/>
          <a:p>
            <a:r>
              <a:rPr lang="en-US" dirty="0" smtClean="0"/>
              <a:t>Phenotypic divergence database  </a:t>
            </a:r>
            <a:r>
              <a:rPr lang="en-US" sz="2700" dirty="0" smtClean="0">
                <a:solidFill>
                  <a:srgbClr val="E46A6B"/>
                </a:solidFill>
              </a:rPr>
              <a:t>(</a:t>
            </a:r>
            <a:r>
              <a:rPr lang="en-US" sz="2700" dirty="0" err="1" smtClean="0">
                <a:solidFill>
                  <a:srgbClr val="E46A6B"/>
                </a:solidFill>
              </a:rPr>
              <a:t>Uyeda</a:t>
            </a:r>
            <a:r>
              <a:rPr lang="en-US" sz="2700" dirty="0" smtClean="0">
                <a:solidFill>
                  <a:srgbClr val="E46A6B"/>
                </a:solidFill>
              </a:rPr>
              <a:t>, Hansen, Arnold &amp; </a:t>
            </a:r>
            <a:r>
              <a:rPr lang="en-US" sz="2700" dirty="0" err="1" smtClean="0">
                <a:solidFill>
                  <a:srgbClr val="E46A6B"/>
                </a:solidFill>
              </a:rPr>
              <a:t>Pienaar</a:t>
            </a:r>
            <a:r>
              <a:rPr lang="en-US" sz="2700" dirty="0" smtClean="0">
                <a:solidFill>
                  <a:srgbClr val="E46A6B"/>
                </a:solidFill>
              </a:rPr>
              <a:t>, 2011. </a:t>
            </a:r>
            <a:r>
              <a:rPr lang="en-US" sz="2700" i="1" dirty="0" smtClean="0">
                <a:solidFill>
                  <a:srgbClr val="E46A6B"/>
                </a:solidFill>
              </a:rPr>
              <a:t>PNAS.</a:t>
            </a:r>
            <a:r>
              <a:rPr lang="en-US" sz="2700" dirty="0" smtClean="0">
                <a:solidFill>
                  <a:srgbClr val="E46A6B"/>
                </a:solidFill>
              </a:rPr>
              <a:t>)</a:t>
            </a:r>
            <a:endParaRPr lang="en-US" sz="2700" dirty="0">
              <a:solidFill>
                <a:srgbClr val="E46A6B"/>
              </a:solidFill>
            </a:endParaRPr>
          </a:p>
        </p:txBody>
      </p:sp>
      <p:sp>
        <p:nvSpPr>
          <p:cNvPr id="4" name="TextBox 3"/>
          <p:cNvSpPr txBox="1"/>
          <p:nvPr/>
        </p:nvSpPr>
        <p:spPr>
          <a:xfrm>
            <a:off x="394424" y="2743200"/>
            <a:ext cx="3124200" cy="1384995"/>
          </a:xfrm>
          <a:prstGeom prst="rect">
            <a:avLst/>
          </a:prstGeom>
          <a:noFill/>
        </p:spPr>
        <p:txBody>
          <a:bodyPr wrap="square" rtlCol="0">
            <a:spAutoFit/>
          </a:bodyPr>
          <a:lstStyle/>
          <a:p>
            <a:pPr algn="ctr"/>
            <a:r>
              <a:rPr lang="en-US" sz="2800" dirty="0" smtClean="0">
                <a:solidFill>
                  <a:schemeClr val="bg1">
                    <a:lumMod val="95000"/>
                  </a:schemeClr>
                </a:solidFill>
                <a:latin typeface="Minion Pro Cond" pitchFamily="18" charset="0"/>
              </a:rPr>
              <a:t>Only animals, mostly vertebrates, but also some inverts</a:t>
            </a:r>
            <a:endParaRPr lang="en-US" sz="2800" dirty="0">
              <a:solidFill>
                <a:schemeClr val="bg1">
                  <a:lumMod val="95000"/>
                </a:schemeClr>
              </a:solidFill>
              <a:latin typeface="Minion Pro Cond" pitchFamily="18" charset="0"/>
            </a:endParaRPr>
          </a:p>
        </p:txBody>
      </p:sp>
      <p:pic>
        <p:nvPicPr>
          <p:cNvPr id="23554" name="Picture 2" descr="http://media.web.britannica.com/eb-media/46/93546-034-F9C81CA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015276"/>
            <a:ext cx="3608248" cy="18041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95600" y="5562600"/>
            <a:ext cx="3124200" cy="1384995"/>
          </a:xfrm>
          <a:prstGeom prst="rect">
            <a:avLst/>
          </a:prstGeom>
          <a:noFill/>
        </p:spPr>
        <p:txBody>
          <a:bodyPr wrap="square" rtlCol="0">
            <a:spAutoFit/>
          </a:bodyPr>
          <a:lstStyle/>
          <a:p>
            <a:pPr algn="ctr"/>
            <a:r>
              <a:rPr lang="en-US" sz="2800" dirty="0" smtClean="0">
                <a:solidFill>
                  <a:schemeClr val="bg1">
                    <a:lumMod val="95000"/>
                  </a:schemeClr>
                </a:solidFill>
                <a:latin typeface="Minion Pro Cond" pitchFamily="18" charset="0"/>
              </a:rPr>
              <a:t>Only traits related to linear body size change</a:t>
            </a:r>
            <a:endParaRPr lang="en-US" sz="2800" dirty="0">
              <a:solidFill>
                <a:schemeClr val="bg1">
                  <a:lumMod val="95000"/>
                </a:schemeClr>
              </a:solidFill>
              <a:latin typeface="Minion Pro Cond" pitchFamily="18" charset="0"/>
            </a:endParaRPr>
          </a:p>
        </p:txBody>
      </p:sp>
      <p:pic>
        <p:nvPicPr>
          <p:cNvPr id="23558" name="Picture 6" descr="http://www.mr-damon.com/photo_album/fossils/fish_fossi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971550"/>
            <a:ext cx="2514600" cy="18021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www.texscience.org/reports/tree.jpg"/>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946" t="1001" r="1313" b="882"/>
          <a:stretch/>
        </p:blipFill>
        <p:spPr bwMode="auto">
          <a:xfrm>
            <a:off x="6174470" y="2378791"/>
            <a:ext cx="1750330" cy="1757053"/>
          </a:xfrm>
          <a:prstGeom prst="rect">
            <a:avLst/>
          </a:prstGeom>
          <a:solidFill>
            <a:schemeClr val="bg1"/>
          </a:solidFill>
          <a:extLst/>
        </p:spPr>
      </p:pic>
      <p:sp>
        <p:nvSpPr>
          <p:cNvPr id="11" name="TextBox 10"/>
          <p:cNvSpPr txBox="1"/>
          <p:nvPr/>
        </p:nvSpPr>
        <p:spPr>
          <a:xfrm>
            <a:off x="5562600" y="4267200"/>
            <a:ext cx="3124200" cy="1384995"/>
          </a:xfrm>
          <a:prstGeom prst="rect">
            <a:avLst/>
          </a:prstGeom>
          <a:noFill/>
        </p:spPr>
        <p:txBody>
          <a:bodyPr wrap="square" rtlCol="0">
            <a:spAutoFit/>
          </a:bodyPr>
          <a:lstStyle/>
          <a:p>
            <a:pPr algn="ctr"/>
            <a:r>
              <a:rPr lang="en-US" sz="2800" dirty="0" smtClean="0">
                <a:solidFill>
                  <a:schemeClr val="bg1">
                    <a:lumMod val="95000"/>
                  </a:schemeClr>
                </a:solidFill>
                <a:latin typeface="Minion Pro Cond" pitchFamily="18" charset="0"/>
              </a:rPr>
              <a:t>Field, Fossil and Phylogenetic comparative data</a:t>
            </a:r>
            <a:endParaRPr lang="en-US" sz="2800" dirty="0">
              <a:solidFill>
                <a:schemeClr val="bg1">
                  <a:lumMod val="95000"/>
                </a:schemeClr>
              </a:solidFill>
              <a:latin typeface="Minion Pro Cond" pitchFamily="18" charset="0"/>
            </a:endParaRPr>
          </a:p>
        </p:txBody>
      </p:sp>
      <p:pic>
        <p:nvPicPr>
          <p:cNvPr id="21506" name="Picture 2" descr="http://www.earthtimes.org/newsimage/global-warming-mammal-body-size_242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24200" y="3651141"/>
            <a:ext cx="2602796" cy="1952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20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500"/>
                                        <p:tgtEl>
                                          <p:spTgt spid="235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506"/>
                                        </p:tgtEl>
                                        <p:attrNameLst>
                                          <p:attrName>style.visibility</p:attrName>
                                        </p:attrNameLst>
                                      </p:cBhvr>
                                      <p:to>
                                        <p:strVal val="visible"/>
                                      </p:to>
                                    </p:set>
                                    <p:animEffect transition="in" filter="fade">
                                      <p:cBhvr>
                                        <p:cTn id="15" dur="500"/>
                                        <p:tgtEl>
                                          <p:spTgt spid="2150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23558"/>
                                        </p:tgtEl>
                                        <p:attrNameLst>
                                          <p:attrName>style.visibility</p:attrName>
                                        </p:attrNameLst>
                                      </p:cBhvr>
                                      <p:to>
                                        <p:strVal val="visible"/>
                                      </p:to>
                                    </p:set>
                                    <p:animEffect transition="in" filter="fade">
                                      <p:cBhvr>
                                        <p:cTn id="26" dur="500"/>
                                        <p:tgtEl>
                                          <p:spTgt spid="2355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14948"/>
            <a:ext cx="9144000" cy="4708981"/>
          </a:xfrm>
          <a:prstGeom prst="rect">
            <a:avLst/>
          </a:prstGeom>
          <a:noFill/>
        </p:spPr>
        <p:txBody>
          <a:bodyPr wrap="square" rtlCol="0">
            <a:spAutoFit/>
          </a:bodyPr>
          <a:lstStyle/>
          <a:p>
            <a:pPr algn="ctr"/>
            <a:r>
              <a:rPr lang="en-US" sz="6000" dirty="0" smtClean="0">
                <a:solidFill>
                  <a:srgbClr val="91C7A9"/>
                </a:solidFill>
                <a:latin typeface="Aharoni" pitchFamily="2" charset="-79"/>
                <a:cs typeface="Aharoni" pitchFamily="2" charset="-79"/>
              </a:rPr>
              <a:t>&gt;8000 data points from</a:t>
            </a:r>
          </a:p>
          <a:p>
            <a:pPr algn="ctr"/>
            <a:r>
              <a:rPr lang="en-US" sz="6000" dirty="0" smtClean="0">
                <a:solidFill>
                  <a:srgbClr val="91C7A9"/>
                </a:solidFill>
                <a:latin typeface="Aharoni" pitchFamily="2" charset="-79"/>
                <a:cs typeface="Aharoni" pitchFamily="2" charset="-79"/>
              </a:rPr>
              <a:t>&gt; 150 studies</a:t>
            </a:r>
          </a:p>
          <a:p>
            <a:pPr algn="ctr"/>
            <a:endParaRPr lang="en-US" sz="6000" dirty="0" smtClean="0">
              <a:solidFill>
                <a:srgbClr val="91C7A9"/>
              </a:solidFill>
              <a:latin typeface="Aharoni" pitchFamily="2" charset="-79"/>
              <a:cs typeface="Aharoni" pitchFamily="2" charset="-79"/>
            </a:endParaRPr>
          </a:p>
          <a:p>
            <a:pPr algn="ctr"/>
            <a:r>
              <a:rPr lang="en-US" sz="6000" dirty="0" smtClean="0">
                <a:solidFill>
                  <a:srgbClr val="91C7A9"/>
                </a:solidFill>
                <a:latin typeface="Aharoni" pitchFamily="2" charset="-79"/>
                <a:cs typeface="Aharoni" pitchFamily="2" charset="-79"/>
              </a:rPr>
              <a:t>Intervals from &lt; 1 </a:t>
            </a:r>
            <a:r>
              <a:rPr lang="en-US" sz="6000" dirty="0" err="1" smtClean="0">
                <a:solidFill>
                  <a:srgbClr val="91C7A9"/>
                </a:solidFill>
                <a:latin typeface="Aharoni" pitchFamily="2" charset="-79"/>
                <a:cs typeface="Aharoni" pitchFamily="2" charset="-79"/>
              </a:rPr>
              <a:t>yr</a:t>
            </a:r>
            <a:r>
              <a:rPr lang="en-US" sz="6000" dirty="0" smtClean="0">
                <a:solidFill>
                  <a:srgbClr val="91C7A9"/>
                </a:solidFill>
                <a:latin typeface="Aharoni" pitchFamily="2" charset="-79"/>
                <a:cs typeface="Aharoni" pitchFamily="2" charset="-79"/>
              </a:rPr>
              <a:t> to 360 my</a:t>
            </a:r>
            <a:endParaRPr lang="en-US" sz="6000" dirty="0">
              <a:solidFill>
                <a:srgbClr val="91C7A9"/>
              </a:solidFill>
              <a:latin typeface="Aharoni" pitchFamily="2" charset="-79"/>
              <a:cs typeface="Aharoni" pitchFamily="2" charset="-79"/>
            </a:endParaRPr>
          </a:p>
        </p:txBody>
      </p:sp>
    </p:spTree>
    <p:extLst>
      <p:ext uri="{BB962C8B-B14F-4D97-AF65-F5344CB8AC3E}">
        <p14:creationId xmlns:p14="http://schemas.microsoft.com/office/powerpoint/2010/main" val="410011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1"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descr="http://biology.mcgill.ca/faculty/hendry/finchcomparison_files/image006.jp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3873" y="21771"/>
            <a:ext cx="1111872" cy="55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13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51"/>
                                        </p:tgtEl>
                                      </p:cBhvr>
                                    </p:animEffect>
                                    <p:set>
                                      <p:cBhvr>
                                        <p:cTn id="7" dur="1" fill="hold">
                                          <p:stCondLst>
                                            <p:cond delay="499"/>
                                          </p:stCondLst>
                                        </p:cTn>
                                        <p:tgtEl>
                                          <p:spTgt spid="20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685800"/>
            <a:ext cx="7543800" cy="754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581900" y="6103947"/>
            <a:ext cx="3124200" cy="707886"/>
          </a:xfrm>
          <a:prstGeom prst="rect">
            <a:avLst/>
          </a:prstGeom>
          <a:noFill/>
        </p:spPr>
        <p:txBody>
          <a:bodyPr wrap="square" rtlCol="0">
            <a:spAutoFit/>
          </a:bodyPr>
          <a:lstStyle/>
          <a:p>
            <a:r>
              <a:rPr lang="en-US" sz="2000" b="1" dirty="0" err="1" smtClean="0">
                <a:solidFill>
                  <a:schemeClr val="accent5">
                    <a:lumMod val="60000"/>
                    <a:lumOff val="40000"/>
                  </a:schemeClr>
                </a:solidFill>
                <a:latin typeface="Calisto MT" pitchFamily="18" charset="0"/>
              </a:rPr>
              <a:t>Uyeda</a:t>
            </a:r>
            <a:r>
              <a:rPr lang="en-US" sz="2000" b="1" dirty="0" smtClean="0">
                <a:solidFill>
                  <a:schemeClr val="accent5">
                    <a:lumMod val="60000"/>
                    <a:lumOff val="40000"/>
                  </a:schemeClr>
                </a:solidFill>
                <a:latin typeface="Calisto MT" pitchFamily="18" charset="0"/>
              </a:rPr>
              <a:t> et al., </a:t>
            </a:r>
          </a:p>
          <a:p>
            <a:r>
              <a:rPr lang="en-US" sz="2000" b="1" i="1" dirty="0" smtClean="0">
                <a:solidFill>
                  <a:schemeClr val="accent5">
                    <a:lumMod val="60000"/>
                    <a:lumOff val="40000"/>
                  </a:schemeClr>
                </a:solidFill>
                <a:latin typeface="Calisto MT" pitchFamily="18" charset="0"/>
              </a:rPr>
              <a:t>PNAS, </a:t>
            </a:r>
            <a:r>
              <a:rPr lang="en-US" sz="2000" b="1" dirty="0" smtClean="0">
                <a:solidFill>
                  <a:schemeClr val="accent5">
                    <a:lumMod val="60000"/>
                    <a:lumOff val="40000"/>
                  </a:schemeClr>
                </a:solidFill>
                <a:latin typeface="Calisto MT" pitchFamily="18" charset="0"/>
              </a:rPr>
              <a:t>2011</a:t>
            </a:r>
            <a:endParaRPr lang="en-US" sz="2000" b="1" dirty="0">
              <a:solidFill>
                <a:schemeClr val="accent5">
                  <a:lumMod val="60000"/>
                  <a:lumOff val="40000"/>
                </a:schemeClr>
              </a:solidFill>
              <a:latin typeface="Calisto MT" pitchFamily="18" charset="0"/>
            </a:endParaRPr>
          </a:p>
        </p:txBody>
      </p:sp>
    </p:spTree>
    <p:extLst>
      <p:ext uri="{BB962C8B-B14F-4D97-AF65-F5344CB8AC3E}">
        <p14:creationId xmlns:p14="http://schemas.microsoft.com/office/powerpoint/2010/main" val="399170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7543800" cy="754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4628" name="Picture 4" descr="http://biology.mcgill.ca/faculty/hendry/finchcomparison_files/image006.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066800" y="3651179"/>
            <a:ext cx="927350" cy="466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biology.mcgill.ca/faculty/hendry/finchcomparison_files/image006.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602897" y="3622414"/>
            <a:ext cx="984504" cy="49549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1994150" y="3889305"/>
            <a:ext cx="608747"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87321" y="3200400"/>
            <a:ext cx="1505002" cy="461665"/>
          </a:xfrm>
          <a:prstGeom prst="rect">
            <a:avLst/>
          </a:prstGeom>
          <a:noFill/>
          <a:ln>
            <a:noFill/>
          </a:ln>
        </p:spPr>
        <p:txBody>
          <a:bodyPr wrap="square" rtlCol="0">
            <a:spAutoFit/>
          </a:bodyPr>
          <a:lstStyle/>
          <a:p>
            <a:r>
              <a:rPr lang="en-US" sz="2400" b="1" dirty="0" smtClean="0">
                <a:solidFill>
                  <a:schemeClr val="bg1"/>
                </a:solidFill>
              </a:rPr>
              <a:t>2 years</a:t>
            </a:r>
            <a:endParaRPr lang="en-US" sz="2400" b="1" dirty="0">
              <a:solidFill>
                <a:schemeClr val="bg1"/>
              </a:solidFill>
            </a:endParaRPr>
          </a:p>
        </p:txBody>
      </p:sp>
      <p:sp>
        <p:nvSpPr>
          <p:cNvPr id="10" name="TextBox 9"/>
          <p:cNvSpPr txBox="1"/>
          <p:nvPr/>
        </p:nvSpPr>
        <p:spPr>
          <a:xfrm>
            <a:off x="7581900" y="6103947"/>
            <a:ext cx="3124200" cy="707886"/>
          </a:xfrm>
          <a:prstGeom prst="rect">
            <a:avLst/>
          </a:prstGeom>
          <a:noFill/>
        </p:spPr>
        <p:txBody>
          <a:bodyPr wrap="square" rtlCol="0">
            <a:spAutoFit/>
          </a:bodyPr>
          <a:lstStyle/>
          <a:p>
            <a:r>
              <a:rPr lang="en-US" sz="2000" b="1" dirty="0" err="1" smtClean="0">
                <a:solidFill>
                  <a:schemeClr val="accent5">
                    <a:lumMod val="60000"/>
                    <a:lumOff val="40000"/>
                  </a:schemeClr>
                </a:solidFill>
                <a:latin typeface="Calisto MT" pitchFamily="18" charset="0"/>
              </a:rPr>
              <a:t>Uyeda</a:t>
            </a:r>
            <a:r>
              <a:rPr lang="en-US" sz="2000" b="1" dirty="0" smtClean="0">
                <a:solidFill>
                  <a:schemeClr val="accent5">
                    <a:lumMod val="60000"/>
                    <a:lumOff val="40000"/>
                  </a:schemeClr>
                </a:solidFill>
                <a:latin typeface="Calisto MT" pitchFamily="18" charset="0"/>
              </a:rPr>
              <a:t> et al., </a:t>
            </a:r>
          </a:p>
          <a:p>
            <a:r>
              <a:rPr lang="en-US" sz="2000" b="1" i="1" dirty="0" smtClean="0">
                <a:solidFill>
                  <a:schemeClr val="accent5">
                    <a:lumMod val="60000"/>
                    <a:lumOff val="40000"/>
                  </a:schemeClr>
                </a:solidFill>
                <a:latin typeface="Calisto MT" pitchFamily="18" charset="0"/>
              </a:rPr>
              <a:t>PNAS, </a:t>
            </a:r>
            <a:r>
              <a:rPr lang="en-US" sz="2000" b="1" dirty="0" smtClean="0">
                <a:solidFill>
                  <a:schemeClr val="accent5">
                    <a:lumMod val="60000"/>
                    <a:lumOff val="40000"/>
                  </a:schemeClr>
                </a:solidFill>
                <a:latin typeface="Calisto MT" pitchFamily="18" charset="0"/>
              </a:rPr>
              <a:t>2011</a:t>
            </a:r>
            <a:endParaRPr lang="en-US" sz="2000" b="1" dirty="0">
              <a:solidFill>
                <a:schemeClr val="accent5">
                  <a:lumMod val="60000"/>
                  <a:lumOff val="40000"/>
                </a:schemeClr>
              </a:solidFill>
              <a:latin typeface="Calisto MT" pitchFamily="18" charset="0"/>
            </a:endParaRPr>
          </a:p>
        </p:txBody>
      </p:sp>
    </p:spTree>
    <p:extLst>
      <p:ext uri="{BB962C8B-B14F-4D97-AF65-F5344CB8AC3E}">
        <p14:creationId xmlns:p14="http://schemas.microsoft.com/office/powerpoint/2010/main" val="183384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685800"/>
            <a:ext cx="7543800" cy="754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descr="http://i106.photobucket.com/albums/m247/NekoD3m0n/evolution/fossil-hominid-skulls.jp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923925" y="4077144"/>
            <a:ext cx="810985"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http://i106.photobucket.com/albums/m247/NekoD3m0n/evolution/fossil-hominid-skulls.jp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267325" y="3810000"/>
            <a:ext cx="978493" cy="1560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p:nvPr/>
        </p:nvCxnSpPr>
        <p:spPr>
          <a:xfrm>
            <a:off x="1734910" y="4724050"/>
            <a:ext cx="3532415"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88632" y="4262385"/>
            <a:ext cx="2350093" cy="461665"/>
          </a:xfrm>
          <a:prstGeom prst="rect">
            <a:avLst/>
          </a:prstGeom>
          <a:noFill/>
          <a:ln>
            <a:noFill/>
          </a:ln>
        </p:spPr>
        <p:txBody>
          <a:bodyPr wrap="square" rtlCol="0">
            <a:spAutoFit/>
          </a:bodyPr>
          <a:lstStyle/>
          <a:p>
            <a:r>
              <a:rPr lang="en-US" sz="2400" b="1" dirty="0" smtClean="0">
                <a:solidFill>
                  <a:schemeClr val="bg1"/>
                </a:solidFill>
              </a:rPr>
              <a:t>800,000 years</a:t>
            </a:r>
            <a:endParaRPr lang="en-US" sz="2400" b="1" dirty="0">
              <a:solidFill>
                <a:schemeClr val="bg1"/>
              </a:solidFill>
            </a:endParaRPr>
          </a:p>
        </p:txBody>
      </p:sp>
      <p:sp>
        <p:nvSpPr>
          <p:cNvPr id="16" name="TextBox 15"/>
          <p:cNvSpPr txBox="1"/>
          <p:nvPr/>
        </p:nvSpPr>
        <p:spPr>
          <a:xfrm>
            <a:off x="7581900" y="6103947"/>
            <a:ext cx="3124200" cy="707886"/>
          </a:xfrm>
          <a:prstGeom prst="rect">
            <a:avLst/>
          </a:prstGeom>
          <a:noFill/>
        </p:spPr>
        <p:txBody>
          <a:bodyPr wrap="square" rtlCol="0">
            <a:spAutoFit/>
          </a:bodyPr>
          <a:lstStyle/>
          <a:p>
            <a:r>
              <a:rPr lang="en-US" sz="2000" b="1" dirty="0" err="1" smtClean="0">
                <a:solidFill>
                  <a:schemeClr val="accent5">
                    <a:lumMod val="60000"/>
                    <a:lumOff val="40000"/>
                  </a:schemeClr>
                </a:solidFill>
                <a:latin typeface="Calisto MT" pitchFamily="18" charset="0"/>
              </a:rPr>
              <a:t>Uyeda</a:t>
            </a:r>
            <a:r>
              <a:rPr lang="en-US" sz="2000" b="1" dirty="0" smtClean="0">
                <a:solidFill>
                  <a:schemeClr val="accent5">
                    <a:lumMod val="60000"/>
                    <a:lumOff val="40000"/>
                  </a:schemeClr>
                </a:solidFill>
                <a:latin typeface="Calisto MT" pitchFamily="18" charset="0"/>
              </a:rPr>
              <a:t> et al., </a:t>
            </a:r>
          </a:p>
          <a:p>
            <a:r>
              <a:rPr lang="en-US" sz="2000" b="1" i="1" dirty="0" smtClean="0">
                <a:solidFill>
                  <a:schemeClr val="accent5">
                    <a:lumMod val="60000"/>
                    <a:lumOff val="40000"/>
                  </a:schemeClr>
                </a:solidFill>
                <a:latin typeface="Calisto MT" pitchFamily="18" charset="0"/>
              </a:rPr>
              <a:t>PNAS, </a:t>
            </a:r>
            <a:r>
              <a:rPr lang="en-US" sz="2000" b="1" dirty="0" smtClean="0">
                <a:solidFill>
                  <a:schemeClr val="accent5">
                    <a:lumMod val="60000"/>
                    <a:lumOff val="40000"/>
                  </a:schemeClr>
                </a:solidFill>
                <a:latin typeface="Calisto MT" pitchFamily="18" charset="0"/>
              </a:rPr>
              <a:t>2011</a:t>
            </a:r>
            <a:endParaRPr lang="en-US" sz="2000" b="1" dirty="0">
              <a:solidFill>
                <a:schemeClr val="accent5">
                  <a:lumMod val="60000"/>
                  <a:lumOff val="40000"/>
                </a:schemeClr>
              </a:solidFill>
              <a:latin typeface="Calisto MT" pitchFamily="18" charset="0"/>
            </a:endParaRPr>
          </a:p>
        </p:txBody>
      </p:sp>
    </p:spTree>
    <p:extLst>
      <p:ext uri="{BB962C8B-B14F-4D97-AF65-F5344CB8AC3E}">
        <p14:creationId xmlns:p14="http://schemas.microsoft.com/office/powerpoint/2010/main" val="188622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greglasley.net/images/M/Medium-Ground-Finch-0002.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19400" y="2362200"/>
            <a:ext cx="3657600" cy="24231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greglasley.net/images/M/Medium-Ground-Finch-0002.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787868" y="2346434"/>
            <a:ext cx="3694176" cy="244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08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685800"/>
            <a:ext cx="7543800" cy="754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2679107" y="5140290"/>
            <a:ext cx="3282904" cy="0"/>
          </a:xfrm>
          <a:prstGeom prst="straightConnector1">
            <a:avLst/>
          </a:prstGeom>
          <a:ln w="635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57600" y="4572000"/>
            <a:ext cx="2350093" cy="461665"/>
          </a:xfrm>
          <a:prstGeom prst="rect">
            <a:avLst/>
          </a:prstGeom>
          <a:noFill/>
        </p:spPr>
        <p:txBody>
          <a:bodyPr wrap="square" rtlCol="0">
            <a:spAutoFit/>
          </a:bodyPr>
          <a:lstStyle/>
          <a:p>
            <a:r>
              <a:rPr lang="en-US" sz="2400" b="1" dirty="0" smtClean="0">
                <a:solidFill>
                  <a:schemeClr val="bg1"/>
                </a:solidFill>
                <a:latin typeface="Minion Pro Cond" pitchFamily="18" charset="0"/>
              </a:rPr>
              <a:t>332.4 my</a:t>
            </a:r>
            <a:endParaRPr lang="en-US" sz="2400" b="1" dirty="0">
              <a:solidFill>
                <a:schemeClr val="bg1"/>
              </a:solidFill>
              <a:latin typeface="Minion Pro Cond" pitchFamily="18" charset="0"/>
            </a:endParaRPr>
          </a:p>
        </p:txBody>
      </p:sp>
      <p:pic>
        <p:nvPicPr>
          <p:cNvPr id="156676" name="Picture 4" descr="http://www.dkimages.com/discover/previews/852/75005375.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921830" y="4572000"/>
            <a:ext cx="1711152" cy="1140768"/>
          </a:xfrm>
          <a:prstGeom prst="rect">
            <a:avLst/>
          </a:prstGeom>
          <a:noFill/>
          <a:extLst>
            <a:ext uri="{909E8E84-426E-40DD-AFC4-6F175D3DCCD1}">
              <a14:hiddenFill xmlns:a14="http://schemas.microsoft.com/office/drawing/2010/main">
                <a:solidFill>
                  <a:srgbClr val="FFFFFF"/>
                </a:solidFill>
              </a14:hiddenFill>
            </a:ext>
          </a:extLst>
        </p:spPr>
      </p:pic>
      <p:pic>
        <p:nvPicPr>
          <p:cNvPr id="156678" name="Picture 6" descr="http://www.dungevalley.co.uk/Animals/Shrew.jp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6015076" y="4873098"/>
            <a:ext cx="928649" cy="53710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115772" y="457200"/>
            <a:ext cx="894628" cy="369332"/>
          </a:xfrm>
          <a:prstGeom prst="rect">
            <a:avLst/>
          </a:prstGeom>
          <a:solidFill>
            <a:schemeClr val="tx1"/>
          </a:solidFill>
        </p:spPr>
        <p:txBody>
          <a:bodyPr wrap="square" rtlCol="0">
            <a:spAutoFit/>
          </a:bodyPr>
          <a:lstStyle/>
          <a:p>
            <a:endParaRPr lang="en-US" dirty="0">
              <a:solidFill>
                <a:schemeClr val="bg1"/>
              </a:solidFill>
            </a:endParaRPr>
          </a:p>
        </p:txBody>
      </p:sp>
      <p:sp>
        <p:nvSpPr>
          <p:cNvPr id="3" name="Oval 2"/>
          <p:cNvSpPr>
            <a:spLocks noChangeAspect="1"/>
          </p:cNvSpPr>
          <p:nvPr/>
        </p:nvSpPr>
        <p:spPr>
          <a:xfrm>
            <a:off x="6553200" y="4376058"/>
            <a:ext cx="104690" cy="1029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59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685800"/>
            <a:ext cx="7543800" cy="754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7942" name="Picture 6" descr="http://s3.amazonaws.com/readers/2010/12/16/bluewhale1_1.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388501" y="4419600"/>
            <a:ext cx="1587270" cy="1284513"/>
          </a:xfrm>
          <a:prstGeom prst="rect">
            <a:avLst/>
          </a:prstGeom>
          <a:noFill/>
          <a:extLst>
            <a:ext uri="{909E8E84-426E-40DD-AFC4-6F175D3DCCD1}">
              <a14:hiddenFill xmlns:a14="http://schemas.microsoft.com/office/drawing/2010/main">
                <a:solidFill>
                  <a:srgbClr val="FFFFFF"/>
                </a:solidFill>
              </a14:hiddenFill>
            </a:ext>
          </a:extLst>
        </p:spPr>
      </p:pic>
      <p:pic>
        <p:nvPicPr>
          <p:cNvPr id="167946" name="Picture 10" descr="http://farm2.staticflickr.com/1357/1049371622_223f055d0a.jp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050350" y="4626428"/>
            <a:ext cx="1168975" cy="83460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a:spLocks noChangeAspect="1"/>
          </p:cNvSpPr>
          <p:nvPr/>
        </p:nvSpPr>
        <p:spPr>
          <a:xfrm>
            <a:off x="6542314" y="849086"/>
            <a:ext cx="104690" cy="1029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581900" y="6103947"/>
            <a:ext cx="3124200" cy="707886"/>
          </a:xfrm>
          <a:prstGeom prst="rect">
            <a:avLst/>
          </a:prstGeom>
          <a:noFill/>
        </p:spPr>
        <p:txBody>
          <a:bodyPr wrap="square" rtlCol="0">
            <a:spAutoFit/>
          </a:bodyPr>
          <a:lstStyle/>
          <a:p>
            <a:r>
              <a:rPr lang="en-US" sz="2000" b="1" dirty="0" err="1" smtClean="0">
                <a:solidFill>
                  <a:schemeClr val="accent5">
                    <a:lumMod val="60000"/>
                    <a:lumOff val="40000"/>
                  </a:schemeClr>
                </a:solidFill>
                <a:latin typeface="Calisto MT" pitchFamily="18" charset="0"/>
              </a:rPr>
              <a:t>Uyeda</a:t>
            </a:r>
            <a:r>
              <a:rPr lang="en-US" sz="2000" b="1" dirty="0" smtClean="0">
                <a:solidFill>
                  <a:schemeClr val="accent5">
                    <a:lumMod val="60000"/>
                    <a:lumOff val="40000"/>
                  </a:schemeClr>
                </a:solidFill>
                <a:latin typeface="Calisto MT" pitchFamily="18" charset="0"/>
              </a:rPr>
              <a:t> et al., </a:t>
            </a:r>
          </a:p>
          <a:p>
            <a:r>
              <a:rPr lang="en-US" sz="2000" b="1" i="1" dirty="0" smtClean="0">
                <a:solidFill>
                  <a:schemeClr val="accent5">
                    <a:lumMod val="60000"/>
                    <a:lumOff val="40000"/>
                  </a:schemeClr>
                </a:solidFill>
                <a:latin typeface="Calisto MT" pitchFamily="18" charset="0"/>
              </a:rPr>
              <a:t>PNAS, </a:t>
            </a:r>
            <a:r>
              <a:rPr lang="en-US" sz="2000" b="1" dirty="0" smtClean="0">
                <a:solidFill>
                  <a:schemeClr val="accent5">
                    <a:lumMod val="60000"/>
                    <a:lumOff val="40000"/>
                  </a:schemeClr>
                </a:solidFill>
                <a:latin typeface="Calisto MT" pitchFamily="18" charset="0"/>
              </a:rPr>
              <a:t>2011</a:t>
            </a:r>
            <a:endParaRPr lang="en-US" sz="2000" b="1" dirty="0">
              <a:solidFill>
                <a:schemeClr val="accent5">
                  <a:lumMod val="60000"/>
                  <a:lumOff val="40000"/>
                </a:schemeClr>
              </a:solidFill>
              <a:latin typeface="Calisto MT" pitchFamily="18" charset="0"/>
            </a:endParaRPr>
          </a:p>
        </p:txBody>
      </p:sp>
      <p:cxnSp>
        <p:nvCxnSpPr>
          <p:cNvPr id="15" name="Straight Arrow Connector 14"/>
          <p:cNvCxnSpPr/>
          <p:nvPr/>
        </p:nvCxnSpPr>
        <p:spPr>
          <a:xfrm>
            <a:off x="2286000" y="5129404"/>
            <a:ext cx="3002318" cy="0"/>
          </a:xfrm>
          <a:prstGeom prst="straightConnector1">
            <a:avLst/>
          </a:prstGeom>
          <a:ln w="635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12507" y="4561114"/>
            <a:ext cx="2350093" cy="461665"/>
          </a:xfrm>
          <a:prstGeom prst="rect">
            <a:avLst/>
          </a:prstGeom>
          <a:noFill/>
        </p:spPr>
        <p:txBody>
          <a:bodyPr wrap="square" rtlCol="0">
            <a:spAutoFit/>
          </a:bodyPr>
          <a:lstStyle/>
          <a:p>
            <a:r>
              <a:rPr lang="en-US" sz="2400" b="1" dirty="0" smtClean="0">
                <a:solidFill>
                  <a:schemeClr val="bg1"/>
                </a:solidFill>
                <a:latin typeface="Minion Pro Cond" pitchFamily="18" charset="0"/>
              </a:rPr>
              <a:t>332.4 my</a:t>
            </a:r>
            <a:endParaRPr lang="en-US" sz="2400" b="1" dirty="0">
              <a:solidFill>
                <a:schemeClr val="bg1"/>
              </a:solidFill>
              <a:latin typeface="Minion Pro Cond" pitchFamily="18" charset="0"/>
            </a:endParaRPr>
          </a:p>
        </p:txBody>
      </p:sp>
    </p:spTree>
    <p:extLst>
      <p:ext uri="{BB962C8B-B14F-4D97-AF65-F5344CB8AC3E}">
        <p14:creationId xmlns:p14="http://schemas.microsoft.com/office/powerpoint/2010/main" val="233254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81900" y="6103947"/>
            <a:ext cx="3124200" cy="707886"/>
          </a:xfrm>
          <a:prstGeom prst="rect">
            <a:avLst/>
          </a:prstGeom>
          <a:noFill/>
        </p:spPr>
        <p:txBody>
          <a:bodyPr wrap="square" rtlCol="0">
            <a:spAutoFit/>
          </a:bodyPr>
          <a:lstStyle/>
          <a:p>
            <a:r>
              <a:rPr lang="en-US" sz="2000" b="1" dirty="0" err="1" smtClean="0">
                <a:solidFill>
                  <a:schemeClr val="accent5">
                    <a:lumMod val="60000"/>
                    <a:lumOff val="40000"/>
                  </a:schemeClr>
                </a:solidFill>
                <a:latin typeface="Calisto MT" pitchFamily="18" charset="0"/>
              </a:rPr>
              <a:t>Uyeda</a:t>
            </a:r>
            <a:r>
              <a:rPr lang="en-US" sz="2000" b="1" dirty="0" smtClean="0">
                <a:solidFill>
                  <a:schemeClr val="accent5">
                    <a:lumMod val="60000"/>
                    <a:lumOff val="40000"/>
                  </a:schemeClr>
                </a:solidFill>
                <a:latin typeface="Calisto MT" pitchFamily="18" charset="0"/>
              </a:rPr>
              <a:t> et al., </a:t>
            </a:r>
          </a:p>
          <a:p>
            <a:r>
              <a:rPr lang="en-US" sz="2000" b="1" i="1" dirty="0" smtClean="0">
                <a:solidFill>
                  <a:schemeClr val="accent5">
                    <a:lumMod val="60000"/>
                    <a:lumOff val="40000"/>
                  </a:schemeClr>
                </a:solidFill>
                <a:latin typeface="Calisto MT" pitchFamily="18" charset="0"/>
              </a:rPr>
              <a:t>PNAS, </a:t>
            </a:r>
            <a:r>
              <a:rPr lang="en-US" sz="2000" b="1" dirty="0" smtClean="0">
                <a:solidFill>
                  <a:schemeClr val="accent5">
                    <a:lumMod val="60000"/>
                    <a:lumOff val="40000"/>
                  </a:schemeClr>
                </a:solidFill>
                <a:latin typeface="Calisto MT" pitchFamily="18" charset="0"/>
              </a:rPr>
              <a:t>2011</a:t>
            </a:r>
            <a:endParaRPr lang="en-US" sz="2000" b="1" dirty="0">
              <a:solidFill>
                <a:schemeClr val="accent5">
                  <a:lumMod val="60000"/>
                  <a:lumOff val="40000"/>
                </a:schemeClr>
              </a:solidFill>
              <a:latin typeface="Calisto MT" pitchFamily="18" charset="0"/>
            </a:endParaRPr>
          </a:p>
        </p:txBody>
      </p:sp>
      <p:pic>
        <p:nvPicPr>
          <p:cNvPr id="6146" name="Picture 2"/>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685800"/>
            <a:ext cx="7543800" cy="754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961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81900" y="6103947"/>
            <a:ext cx="3124200" cy="707886"/>
          </a:xfrm>
          <a:prstGeom prst="rect">
            <a:avLst/>
          </a:prstGeom>
          <a:noFill/>
        </p:spPr>
        <p:txBody>
          <a:bodyPr wrap="square" rtlCol="0">
            <a:spAutoFit/>
          </a:bodyPr>
          <a:lstStyle/>
          <a:p>
            <a:r>
              <a:rPr lang="en-US" sz="2000" b="1" dirty="0" err="1" smtClean="0">
                <a:solidFill>
                  <a:schemeClr val="accent5">
                    <a:lumMod val="60000"/>
                    <a:lumOff val="40000"/>
                  </a:schemeClr>
                </a:solidFill>
                <a:latin typeface="Calisto MT" pitchFamily="18" charset="0"/>
              </a:rPr>
              <a:t>Uyeda</a:t>
            </a:r>
            <a:r>
              <a:rPr lang="en-US" sz="2000" b="1" dirty="0" smtClean="0">
                <a:solidFill>
                  <a:schemeClr val="accent5">
                    <a:lumMod val="60000"/>
                    <a:lumOff val="40000"/>
                  </a:schemeClr>
                </a:solidFill>
                <a:latin typeface="Calisto MT" pitchFamily="18" charset="0"/>
              </a:rPr>
              <a:t> et al., </a:t>
            </a:r>
          </a:p>
          <a:p>
            <a:r>
              <a:rPr lang="en-US" sz="2000" b="1" i="1" dirty="0" smtClean="0">
                <a:solidFill>
                  <a:schemeClr val="accent5">
                    <a:lumMod val="60000"/>
                    <a:lumOff val="40000"/>
                  </a:schemeClr>
                </a:solidFill>
                <a:latin typeface="Calisto MT" pitchFamily="18" charset="0"/>
              </a:rPr>
              <a:t>PNAS, </a:t>
            </a:r>
            <a:r>
              <a:rPr lang="en-US" sz="2000" b="1" dirty="0" smtClean="0">
                <a:solidFill>
                  <a:schemeClr val="accent5">
                    <a:lumMod val="60000"/>
                    <a:lumOff val="40000"/>
                  </a:schemeClr>
                </a:solidFill>
                <a:latin typeface="Calisto MT" pitchFamily="18" charset="0"/>
              </a:rPr>
              <a:t>2011</a:t>
            </a:r>
            <a:endParaRPr lang="en-US" sz="2000" b="1" dirty="0">
              <a:solidFill>
                <a:schemeClr val="accent5">
                  <a:lumMod val="60000"/>
                  <a:lumOff val="40000"/>
                </a:schemeClr>
              </a:solidFill>
              <a:latin typeface="Calisto MT" pitchFamily="18" charset="0"/>
            </a:endParaRPr>
          </a:p>
        </p:txBody>
      </p:sp>
      <p:pic>
        <p:nvPicPr>
          <p:cNvPr id="7170" name="Picture 2"/>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685800"/>
            <a:ext cx="7543800" cy="754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382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81900" y="6103947"/>
            <a:ext cx="3124200" cy="707886"/>
          </a:xfrm>
          <a:prstGeom prst="rect">
            <a:avLst/>
          </a:prstGeom>
          <a:noFill/>
        </p:spPr>
        <p:txBody>
          <a:bodyPr wrap="square" rtlCol="0">
            <a:spAutoFit/>
          </a:bodyPr>
          <a:lstStyle/>
          <a:p>
            <a:r>
              <a:rPr lang="en-US" sz="2000" b="1" dirty="0" err="1" smtClean="0">
                <a:solidFill>
                  <a:schemeClr val="accent5">
                    <a:lumMod val="60000"/>
                    <a:lumOff val="40000"/>
                  </a:schemeClr>
                </a:solidFill>
                <a:latin typeface="Calisto MT" pitchFamily="18" charset="0"/>
              </a:rPr>
              <a:t>Uyeda</a:t>
            </a:r>
            <a:r>
              <a:rPr lang="en-US" sz="2000" b="1" dirty="0" smtClean="0">
                <a:solidFill>
                  <a:schemeClr val="accent5">
                    <a:lumMod val="60000"/>
                    <a:lumOff val="40000"/>
                  </a:schemeClr>
                </a:solidFill>
                <a:latin typeface="Calisto MT" pitchFamily="18" charset="0"/>
              </a:rPr>
              <a:t> et al., </a:t>
            </a:r>
          </a:p>
          <a:p>
            <a:r>
              <a:rPr lang="en-US" sz="2000" b="1" i="1" dirty="0" smtClean="0">
                <a:solidFill>
                  <a:schemeClr val="accent5">
                    <a:lumMod val="60000"/>
                    <a:lumOff val="40000"/>
                  </a:schemeClr>
                </a:solidFill>
                <a:latin typeface="Calisto MT" pitchFamily="18" charset="0"/>
              </a:rPr>
              <a:t>PNAS, </a:t>
            </a:r>
            <a:r>
              <a:rPr lang="en-US" sz="2000" b="1" dirty="0" smtClean="0">
                <a:solidFill>
                  <a:schemeClr val="accent5">
                    <a:lumMod val="60000"/>
                    <a:lumOff val="40000"/>
                  </a:schemeClr>
                </a:solidFill>
                <a:latin typeface="Calisto MT" pitchFamily="18" charset="0"/>
              </a:rPr>
              <a:t>2011</a:t>
            </a:r>
            <a:endParaRPr lang="en-US" sz="2000" b="1" dirty="0">
              <a:solidFill>
                <a:schemeClr val="accent5">
                  <a:lumMod val="60000"/>
                  <a:lumOff val="40000"/>
                </a:schemeClr>
              </a:solidFill>
              <a:latin typeface="Calisto MT" pitchFamily="18" charset="0"/>
            </a:endParaRPr>
          </a:p>
        </p:txBody>
      </p:sp>
      <p:pic>
        <p:nvPicPr>
          <p:cNvPr id="8194" name="Picture 2"/>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 y="-685800"/>
            <a:ext cx="7543800" cy="754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94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685800"/>
            <a:ext cx="7543800" cy="754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6"/>
          <p:cNvGrpSpPr>
            <a:grpSpLocks/>
          </p:cNvGrpSpPr>
          <p:nvPr/>
        </p:nvGrpSpPr>
        <p:grpSpPr bwMode="auto">
          <a:xfrm>
            <a:off x="-304800" y="-457200"/>
            <a:ext cx="6972300" cy="6972300"/>
            <a:chOff x="647700" y="-381000"/>
            <a:chExt cx="6972300" cy="6972300"/>
          </a:xfrm>
        </p:grpSpPr>
        <p:sp>
          <p:nvSpPr>
            <p:cNvPr id="6" name="Freeform 5"/>
            <p:cNvSpPr/>
            <p:nvPr/>
          </p:nvSpPr>
          <p:spPr>
            <a:xfrm>
              <a:off x="4600575" y="2286000"/>
              <a:ext cx="2160588" cy="887413"/>
            </a:xfrm>
            <a:custGeom>
              <a:avLst/>
              <a:gdLst>
                <a:gd name="connsiteX0" fmla="*/ 275771 w 2160814"/>
                <a:gd name="connsiteY0" fmla="*/ 586013 h 887185"/>
                <a:gd name="connsiteX1" fmla="*/ 1026885 w 2160814"/>
                <a:gd name="connsiteY1" fmla="*/ 542471 h 887185"/>
                <a:gd name="connsiteX2" fmla="*/ 1005114 w 2160814"/>
                <a:gd name="connsiteY2" fmla="*/ 531585 h 887185"/>
                <a:gd name="connsiteX3" fmla="*/ 2028371 w 2160814"/>
                <a:gd name="connsiteY3" fmla="*/ 41728 h 887185"/>
                <a:gd name="connsiteX4" fmla="*/ 1799771 w 2160814"/>
                <a:gd name="connsiteY4" fmla="*/ 781956 h 887185"/>
                <a:gd name="connsiteX5" fmla="*/ 254000 w 2160814"/>
                <a:gd name="connsiteY5" fmla="*/ 673099 h 887185"/>
                <a:gd name="connsiteX6" fmla="*/ 275771 w 2160814"/>
                <a:gd name="connsiteY6" fmla="*/ 586013 h 887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814" h="887185">
                  <a:moveTo>
                    <a:pt x="275771" y="586013"/>
                  </a:moveTo>
                  <a:cubicBezTo>
                    <a:pt x="404585" y="564242"/>
                    <a:pt x="905328" y="551542"/>
                    <a:pt x="1026885" y="542471"/>
                  </a:cubicBezTo>
                  <a:cubicBezTo>
                    <a:pt x="1148442" y="533400"/>
                    <a:pt x="838200" y="615042"/>
                    <a:pt x="1005114" y="531585"/>
                  </a:cubicBezTo>
                  <a:cubicBezTo>
                    <a:pt x="1172028" y="448128"/>
                    <a:pt x="1895928" y="0"/>
                    <a:pt x="2028371" y="41728"/>
                  </a:cubicBezTo>
                  <a:cubicBezTo>
                    <a:pt x="2160814" y="83457"/>
                    <a:pt x="2095500" y="676727"/>
                    <a:pt x="1799771" y="781956"/>
                  </a:cubicBezTo>
                  <a:cubicBezTo>
                    <a:pt x="1504042" y="887185"/>
                    <a:pt x="508000" y="707570"/>
                    <a:pt x="254000" y="673099"/>
                  </a:cubicBezTo>
                  <a:cubicBezTo>
                    <a:pt x="0" y="638628"/>
                    <a:pt x="146957" y="607784"/>
                    <a:pt x="275771" y="586013"/>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2" descr="http://www.istockphoto.com/file_thumbview_approve/9448710/2/istockphoto_9448710-cartoon-hunter-stalking.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47700" y="-381000"/>
              <a:ext cx="6972300" cy="697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Box 7"/>
          <p:cNvSpPr txBox="1">
            <a:spLocks noChangeArrowheads="1"/>
          </p:cNvSpPr>
          <p:nvPr/>
        </p:nvSpPr>
        <p:spPr bwMode="auto">
          <a:xfrm>
            <a:off x="0" y="381000"/>
            <a:ext cx="7391400" cy="646331"/>
          </a:xfrm>
          <a:prstGeom prst="rect">
            <a:avLst/>
          </a:prstGeom>
          <a:solidFill>
            <a:schemeClr val="bg1">
              <a:lumMod val="95000"/>
            </a:schemeClr>
          </a:solidFill>
          <a:ln>
            <a:noFill/>
          </a:ln>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sz="3600" b="1" dirty="0" smtClean="0">
                <a:solidFill>
                  <a:srgbClr val="C00000"/>
                </a:solidFill>
                <a:latin typeface="Aharoni" pitchFamily="2" charset="-79"/>
                <a:cs typeface="Aharoni" pitchFamily="2" charset="-79"/>
              </a:rPr>
              <a:t>“The </a:t>
            </a:r>
            <a:r>
              <a:rPr lang="en-US" sz="3600" b="1" dirty="0">
                <a:solidFill>
                  <a:srgbClr val="C00000"/>
                </a:solidFill>
                <a:latin typeface="Aharoni" pitchFamily="2" charset="-79"/>
                <a:cs typeface="Aharoni" pitchFamily="2" charset="-79"/>
              </a:rPr>
              <a:t>Evolutionary </a:t>
            </a:r>
            <a:r>
              <a:rPr lang="en-US" sz="3600" b="1" dirty="0" smtClean="0">
                <a:solidFill>
                  <a:srgbClr val="C00000"/>
                </a:solidFill>
                <a:latin typeface="Aharoni" pitchFamily="2" charset="-79"/>
                <a:cs typeface="Aharoni" pitchFamily="2" charset="-79"/>
              </a:rPr>
              <a:t>Blunderbuss”</a:t>
            </a:r>
            <a:endParaRPr lang="en-US" sz="3600" b="1" baseline="30000" dirty="0">
              <a:solidFill>
                <a:srgbClr val="C00000"/>
              </a:solidFill>
              <a:latin typeface="Aharoni" pitchFamily="2" charset="-79"/>
              <a:cs typeface="Aharoni" pitchFamily="2" charset="-79"/>
            </a:endParaRPr>
          </a:p>
        </p:txBody>
      </p:sp>
      <p:sp>
        <p:nvSpPr>
          <p:cNvPr id="9" name="TextBox 8"/>
          <p:cNvSpPr txBox="1"/>
          <p:nvPr/>
        </p:nvSpPr>
        <p:spPr>
          <a:xfrm>
            <a:off x="7581900" y="6103947"/>
            <a:ext cx="3124200" cy="707886"/>
          </a:xfrm>
          <a:prstGeom prst="rect">
            <a:avLst/>
          </a:prstGeom>
          <a:noFill/>
        </p:spPr>
        <p:txBody>
          <a:bodyPr wrap="square" rtlCol="0">
            <a:spAutoFit/>
          </a:bodyPr>
          <a:lstStyle/>
          <a:p>
            <a:r>
              <a:rPr lang="en-US" sz="2000" b="1" dirty="0" err="1" smtClean="0">
                <a:solidFill>
                  <a:schemeClr val="accent5">
                    <a:lumMod val="60000"/>
                    <a:lumOff val="40000"/>
                  </a:schemeClr>
                </a:solidFill>
                <a:latin typeface="Calisto MT" pitchFamily="18" charset="0"/>
              </a:rPr>
              <a:t>Uyeda</a:t>
            </a:r>
            <a:r>
              <a:rPr lang="en-US" sz="2000" b="1" dirty="0" smtClean="0">
                <a:solidFill>
                  <a:schemeClr val="accent5">
                    <a:lumMod val="60000"/>
                    <a:lumOff val="40000"/>
                  </a:schemeClr>
                </a:solidFill>
                <a:latin typeface="Calisto MT" pitchFamily="18" charset="0"/>
              </a:rPr>
              <a:t> et al., </a:t>
            </a:r>
          </a:p>
          <a:p>
            <a:r>
              <a:rPr lang="en-US" sz="2000" b="1" i="1" dirty="0" smtClean="0">
                <a:solidFill>
                  <a:schemeClr val="accent5">
                    <a:lumMod val="60000"/>
                    <a:lumOff val="40000"/>
                  </a:schemeClr>
                </a:solidFill>
                <a:latin typeface="Calisto MT" pitchFamily="18" charset="0"/>
              </a:rPr>
              <a:t>PNAS, </a:t>
            </a:r>
            <a:r>
              <a:rPr lang="en-US" sz="2000" b="1" dirty="0" smtClean="0">
                <a:solidFill>
                  <a:schemeClr val="accent5">
                    <a:lumMod val="60000"/>
                    <a:lumOff val="40000"/>
                  </a:schemeClr>
                </a:solidFill>
                <a:latin typeface="Calisto MT" pitchFamily="18" charset="0"/>
              </a:rPr>
              <a:t>2011</a:t>
            </a:r>
            <a:endParaRPr lang="en-US" sz="2000" b="1" dirty="0">
              <a:solidFill>
                <a:schemeClr val="accent5">
                  <a:lumMod val="60000"/>
                  <a:lumOff val="40000"/>
                </a:schemeClr>
              </a:solidFill>
              <a:latin typeface="Calisto MT" pitchFamily="18" charset="0"/>
            </a:endParaRPr>
          </a:p>
        </p:txBody>
      </p:sp>
    </p:spTree>
    <p:extLst>
      <p:ext uri="{BB962C8B-B14F-4D97-AF65-F5344CB8AC3E}">
        <p14:creationId xmlns:p14="http://schemas.microsoft.com/office/powerpoint/2010/main" val="255812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7543800" cy="754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6436" name="Picture 4" descr="http://wallpaper.1000webgames.com/wallpapers/great_dane_with_chihuahua_pc_wallpaper-1024x768.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419718" y="3724977"/>
            <a:ext cx="2845421" cy="21340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581900" y="6103947"/>
            <a:ext cx="3124200" cy="707886"/>
          </a:xfrm>
          <a:prstGeom prst="rect">
            <a:avLst/>
          </a:prstGeom>
          <a:noFill/>
        </p:spPr>
        <p:txBody>
          <a:bodyPr wrap="square" rtlCol="0">
            <a:spAutoFit/>
          </a:bodyPr>
          <a:lstStyle/>
          <a:p>
            <a:r>
              <a:rPr lang="en-US" sz="2000" b="1" dirty="0" err="1" smtClean="0">
                <a:solidFill>
                  <a:schemeClr val="accent5">
                    <a:lumMod val="60000"/>
                    <a:lumOff val="40000"/>
                  </a:schemeClr>
                </a:solidFill>
                <a:latin typeface="Calisto MT" pitchFamily="18" charset="0"/>
              </a:rPr>
              <a:t>Uyeda</a:t>
            </a:r>
            <a:r>
              <a:rPr lang="en-US" sz="2000" b="1" dirty="0" smtClean="0">
                <a:solidFill>
                  <a:schemeClr val="accent5">
                    <a:lumMod val="60000"/>
                    <a:lumOff val="40000"/>
                  </a:schemeClr>
                </a:solidFill>
                <a:latin typeface="Calisto MT" pitchFamily="18" charset="0"/>
              </a:rPr>
              <a:t> et al., </a:t>
            </a:r>
          </a:p>
          <a:p>
            <a:r>
              <a:rPr lang="en-US" sz="2000" b="1" i="1" dirty="0" smtClean="0">
                <a:solidFill>
                  <a:schemeClr val="accent5">
                    <a:lumMod val="60000"/>
                    <a:lumOff val="40000"/>
                  </a:schemeClr>
                </a:solidFill>
                <a:latin typeface="Calisto MT" pitchFamily="18" charset="0"/>
              </a:rPr>
              <a:t>PNAS, </a:t>
            </a:r>
            <a:r>
              <a:rPr lang="en-US" sz="2000" b="1" dirty="0" smtClean="0">
                <a:solidFill>
                  <a:schemeClr val="accent5">
                    <a:lumMod val="60000"/>
                    <a:lumOff val="40000"/>
                  </a:schemeClr>
                </a:solidFill>
                <a:latin typeface="Calisto MT" pitchFamily="18" charset="0"/>
              </a:rPr>
              <a:t>2011</a:t>
            </a:r>
            <a:endParaRPr lang="en-US" sz="2000" b="1" dirty="0">
              <a:solidFill>
                <a:schemeClr val="accent5">
                  <a:lumMod val="60000"/>
                  <a:lumOff val="40000"/>
                </a:schemeClr>
              </a:solidFill>
              <a:latin typeface="Calisto MT" pitchFamily="18" charset="0"/>
            </a:endParaRPr>
          </a:p>
        </p:txBody>
      </p:sp>
    </p:spTree>
    <p:extLst>
      <p:ext uri="{BB962C8B-B14F-4D97-AF65-F5344CB8AC3E}">
        <p14:creationId xmlns:p14="http://schemas.microsoft.com/office/powerpoint/2010/main" val="318549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sz="6000" dirty="0" smtClean="0"/>
              <a:t>Let’s do the calculations:</a:t>
            </a:r>
            <a:endParaRPr lang="en-US" sz="6000" dirty="0"/>
          </a:p>
        </p:txBody>
      </p:sp>
      <p:sp>
        <p:nvSpPr>
          <p:cNvPr id="3" name="Content Placeholder 2"/>
          <p:cNvSpPr>
            <a:spLocks noGrp="1"/>
          </p:cNvSpPr>
          <p:nvPr>
            <p:ph idx="1"/>
          </p:nvPr>
        </p:nvSpPr>
        <p:spPr>
          <a:xfrm>
            <a:off x="457200" y="808037"/>
            <a:ext cx="8229600" cy="4525963"/>
          </a:xfrm>
          <a:effectLst>
            <a:glow rad="127000">
              <a:schemeClr val="tx1">
                <a:alpha val="40000"/>
              </a:schemeClr>
            </a:glow>
          </a:effectLst>
        </p:spPr>
        <p:txBody>
          <a:bodyPr/>
          <a:lstStyle/>
          <a:p>
            <a:pPr marL="0" indent="0" algn="ctr">
              <a:buNone/>
            </a:pPr>
            <a:r>
              <a:rPr lang="en-US" b="1" dirty="0" smtClean="0">
                <a:solidFill>
                  <a:schemeClr val="bg1">
                    <a:lumMod val="95000"/>
                  </a:schemeClr>
                </a:solidFill>
              </a:rPr>
              <a:t>If a population increased by 1% every generation starting from ~16 g:</a:t>
            </a:r>
            <a:endParaRPr lang="en-US" b="1" dirty="0">
              <a:solidFill>
                <a:schemeClr val="bg1">
                  <a:lumMod val="95000"/>
                </a:schemeClr>
              </a:solidFill>
            </a:endParaRPr>
          </a:p>
        </p:txBody>
      </p:sp>
      <p:sp>
        <p:nvSpPr>
          <p:cNvPr id="4" name="TextBox 3"/>
          <p:cNvSpPr txBox="1"/>
          <p:nvPr/>
        </p:nvSpPr>
        <p:spPr>
          <a:xfrm>
            <a:off x="707834" y="2536686"/>
            <a:ext cx="3200400" cy="646331"/>
          </a:xfrm>
          <a:prstGeom prst="rect">
            <a:avLst/>
          </a:prstGeom>
          <a:noFill/>
          <a:effectLst>
            <a:glow rad="127000">
              <a:schemeClr val="tx1">
                <a:alpha val="40000"/>
              </a:schemeClr>
            </a:glow>
          </a:effectLst>
        </p:spPr>
        <p:txBody>
          <a:bodyPr wrap="square" rtlCol="0">
            <a:spAutoFit/>
          </a:bodyPr>
          <a:lstStyle/>
          <a:p>
            <a:r>
              <a:rPr lang="en-US" sz="3600" b="1" dirty="0" smtClean="0">
                <a:solidFill>
                  <a:srgbClr val="91C7A9"/>
                </a:solidFill>
                <a:latin typeface="Minion Pro Cond" pitchFamily="18" charset="0"/>
              </a:rPr>
              <a:t>In 200 years</a:t>
            </a:r>
            <a:endParaRPr lang="en-US" sz="3600" b="1" dirty="0">
              <a:solidFill>
                <a:srgbClr val="91C7A9"/>
              </a:solidFill>
              <a:latin typeface="Minion Pro Cond" pitchFamily="18" charset="0"/>
            </a:endParaRPr>
          </a:p>
        </p:txBody>
      </p:sp>
      <p:sp>
        <p:nvSpPr>
          <p:cNvPr id="5" name="TextBox 4"/>
          <p:cNvSpPr txBox="1"/>
          <p:nvPr/>
        </p:nvSpPr>
        <p:spPr>
          <a:xfrm>
            <a:off x="685800" y="3352800"/>
            <a:ext cx="3200400" cy="646331"/>
          </a:xfrm>
          <a:prstGeom prst="rect">
            <a:avLst/>
          </a:prstGeom>
          <a:noFill/>
          <a:effectLst>
            <a:glow rad="127000">
              <a:schemeClr val="tx1">
                <a:alpha val="40000"/>
              </a:schemeClr>
            </a:glow>
          </a:effectLst>
        </p:spPr>
        <p:txBody>
          <a:bodyPr wrap="square" rtlCol="0">
            <a:spAutoFit/>
          </a:bodyPr>
          <a:lstStyle/>
          <a:p>
            <a:r>
              <a:rPr lang="en-US" sz="3600" b="1" dirty="0" smtClean="0">
                <a:solidFill>
                  <a:srgbClr val="91C7A9"/>
                </a:solidFill>
                <a:latin typeface="Minion Pro Cond" pitchFamily="18" charset="0"/>
              </a:rPr>
              <a:t>In 500 years</a:t>
            </a:r>
            <a:endParaRPr lang="en-US" sz="3600" b="1" dirty="0">
              <a:solidFill>
                <a:srgbClr val="91C7A9"/>
              </a:solidFill>
              <a:latin typeface="Minion Pro Cond" pitchFamily="18" charset="0"/>
            </a:endParaRPr>
          </a:p>
        </p:txBody>
      </p:sp>
      <p:sp>
        <p:nvSpPr>
          <p:cNvPr id="6" name="TextBox 5"/>
          <p:cNvSpPr txBox="1"/>
          <p:nvPr/>
        </p:nvSpPr>
        <p:spPr>
          <a:xfrm>
            <a:off x="707834" y="4132183"/>
            <a:ext cx="3200400" cy="646331"/>
          </a:xfrm>
          <a:prstGeom prst="rect">
            <a:avLst/>
          </a:prstGeom>
          <a:noFill/>
          <a:effectLst>
            <a:glow rad="127000">
              <a:schemeClr val="tx1">
                <a:alpha val="40000"/>
              </a:schemeClr>
            </a:glow>
          </a:effectLst>
        </p:spPr>
        <p:txBody>
          <a:bodyPr wrap="square" rtlCol="0">
            <a:spAutoFit/>
          </a:bodyPr>
          <a:lstStyle/>
          <a:p>
            <a:r>
              <a:rPr lang="en-US" sz="3600" b="1" dirty="0" smtClean="0">
                <a:solidFill>
                  <a:srgbClr val="91C7A9"/>
                </a:solidFill>
                <a:latin typeface="Minion Pro Cond" pitchFamily="18" charset="0"/>
              </a:rPr>
              <a:t>In 1,000 years</a:t>
            </a:r>
            <a:endParaRPr lang="en-US" sz="3600" b="1" dirty="0">
              <a:solidFill>
                <a:srgbClr val="91C7A9"/>
              </a:solidFill>
              <a:latin typeface="Minion Pro Cond" pitchFamily="18" charset="0"/>
            </a:endParaRPr>
          </a:p>
        </p:txBody>
      </p:sp>
      <p:sp>
        <p:nvSpPr>
          <p:cNvPr id="7" name="TextBox 6"/>
          <p:cNvSpPr txBox="1"/>
          <p:nvPr/>
        </p:nvSpPr>
        <p:spPr>
          <a:xfrm>
            <a:off x="706915" y="4901107"/>
            <a:ext cx="3200400" cy="646331"/>
          </a:xfrm>
          <a:prstGeom prst="rect">
            <a:avLst/>
          </a:prstGeom>
          <a:noFill/>
          <a:effectLst>
            <a:glow rad="127000">
              <a:schemeClr val="tx1">
                <a:alpha val="40000"/>
              </a:schemeClr>
            </a:glow>
          </a:effectLst>
        </p:spPr>
        <p:txBody>
          <a:bodyPr wrap="square" rtlCol="0">
            <a:spAutoFit/>
          </a:bodyPr>
          <a:lstStyle/>
          <a:p>
            <a:r>
              <a:rPr lang="en-US" sz="3600" b="1" dirty="0" smtClean="0">
                <a:solidFill>
                  <a:srgbClr val="91C7A9"/>
                </a:solidFill>
                <a:latin typeface="Minion Pro Cond" pitchFamily="18" charset="0"/>
              </a:rPr>
              <a:t>In 2,000 years</a:t>
            </a:r>
            <a:endParaRPr lang="en-US" sz="3600" b="1" dirty="0">
              <a:solidFill>
                <a:srgbClr val="91C7A9"/>
              </a:solidFill>
              <a:latin typeface="Minion Pro Cond" pitchFamily="18" charset="0"/>
            </a:endParaRPr>
          </a:p>
        </p:txBody>
      </p:sp>
      <p:sp>
        <p:nvSpPr>
          <p:cNvPr id="10" name="TextBox 9"/>
          <p:cNvSpPr txBox="1"/>
          <p:nvPr/>
        </p:nvSpPr>
        <p:spPr>
          <a:xfrm>
            <a:off x="5356034" y="2514600"/>
            <a:ext cx="1676400" cy="707886"/>
          </a:xfrm>
          <a:prstGeom prst="rect">
            <a:avLst/>
          </a:prstGeom>
          <a:noFill/>
          <a:effectLst>
            <a:glow rad="127000">
              <a:schemeClr val="tx1">
                <a:alpha val="40000"/>
              </a:schemeClr>
            </a:glow>
          </a:effectLst>
        </p:spPr>
        <p:txBody>
          <a:bodyPr wrap="square" rtlCol="0">
            <a:spAutoFit/>
          </a:bodyPr>
          <a:lstStyle/>
          <a:p>
            <a:r>
              <a:rPr lang="en-US" sz="4000" b="1" dirty="0" smtClean="0">
                <a:solidFill>
                  <a:srgbClr val="91C7A9"/>
                </a:solidFill>
                <a:latin typeface="Minion Pro Cond" pitchFamily="18" charset="0"/>
              </a:rPr>
              <a:t>43 g</a:t>
            </a:r>
            <a:endParaRPr lang="en-US" sz="4000" b="1" dirty="0">
              <a:solidFill>
                <a:srgbClr val="91C7A9"/>
              </a:solidFill>
              <a:latin typeface="Minion Pro Cond" pitchFamily="18" charset="0"/>
            </a:endParaRPr>
          </a:p>
        </p:txBody>
      </p:sp>
      <p:sp>
        <p:nvSpPr>
          <p:cNvPr id="11" name="TextBox 10"/>
          <p:cNvSpPr txBox="1"/>
          <p:nvPr/>
        </p:nvSpPr>
        <p:spPr>
          <a:xfrm>
            <a:off x="5362449" y="3367445"/>
            <a:ext cx="1676400" cy="707886"/>
          </a:xfrm>
          <a:prstGeom prst="rect">
            <a:avLst/>
          </a:prstGeom>
          <a:noFill/>
          <a:effectLst>
            <a:glow rad="127000">
              <a:schemeClr val="tx1">
                <a:alpha val="40000"/>
              </a:schemeClr>
            </a:glow>
          </a:effectLst>
        </p:spPr>
        <p:txBody>
          <a:bodyPr wrap="square" rtlCol="0">
            <a:spAutoFit/>
          </a:bodyPr>
          <a:lstStyle/>
          <a:p>
            <a:r>
              <a:rPr lang="en-US" sz="4000" b="1" dirty="0" smtClean="0">
                <a:solidFill>
                  <a:srgbClr val="91C7A9"/>
                </a:solidFill>
                <a:latin typeface="Minion Pro Cond" pitchFamily="18" charset="0"/>
              </a:rPr>
              <a:t>193 g</a:t>
            </a:r>
            <a:endParaRPr lang="en-US" sz="4000" b="1" dirty="0">
              <a:solidFill>
                <a:srgbClr val="91C7A9"/>
              </a:solidFill>
              <a:latin typeface="Minion Pro Cond" pitchFamily="18" charset="0"/>
            </a:endParaRPr>
          </a:p>
        </p:txBody>
      </p:sp>
      <p:sp>
        <p:nvSpPr>
          <p:cNvPr id="12" name="TextBox 11"/>
          <p:cNvSpPr txBox="1"/>
          <p:nvPr/>
        </p:nvSpPr>
        <p:spPr>
          <a:xfrm>
            <a:off x="5356034" y="4135863"/>
            <a:ext cx="1676400" cy="707886"/>
          </a:xfrm>
          <a:prstGeom prst="rect">
            <a:avLst/>
          </a:prstGeom>
          <a:noFill/>
          <a:effectLst>
            <a:glow rad="127000">
              <a:schemeClr val="tx1">
                <a:alpha val="40000"/>
              </a:schemeClr>
            </a:glow>
          </a:effectLst>
        </p:spPr>
        <p:txBody>
          <a:bodyPr wrap="square" rtlCol="0">
            <a:spAutoFit/>
          </a:bodyPr>
          <a:lstStyle/>
          <a:p>
            <a:r>
              <a:rPr lang="en-US" sz="4000" b="1" dirty="0" smtClean="0">
                <a:solidFill>
                  <a:srgbClr val="91C7A9"/>
                </a:solidFill>
                <a:latin typeface="Minion Pro Cond" pitchFamily="18" charset="0"/>
              </a:rPr>
              <a:t>2.3 kg</a:t>
            </a:r>
            <a:endParaRPr lang="en-US" sz="4000" b="1" dirty="0">
              <a:solidFill>
                <a:srgbClr val="91C7A9"/>
              </a:solidFill>
              <a:latin typeface="Minion Pro Cond" pitchFamily="18" charset="0"/>
            </a:endParaRPr>
          </a:p>
        </p:txBody>
      </p:sp>
      <p:sp>
        <p:nvSpPr>
          <p:cNvPr id="13" name="TextBox 12"/>
          <p:cNvSpPr txBox="1"/>
          <p:nvPr/>
        </p:nvSpPr>
        <p:spPr>
          <a:xfrm>
            <a:off x="5355246" y="4985999"/>
            <a:ext cx="2830286" cy="707886"/>
          </a:xfrm>
          <a:prstGeom prst="rect">
            <a:avLst/>
          </a:prstGeom>
          <a:noFill/>
          <a:effectLst>
            <a:glow rad="127000">
              <a:schemeClr val="tx1">
                <a:alpha val="40000"/>
              </a:schemeClr>
            </a:glow>
          </a:effectLst>
        </p:spPr>
        <p:txBody>
          <a:bodyPr wrap="square" rtlCol="0">
            <a:spAutoFit/>
          </a:bodyPr>
          <a:lstStyle/>
          <a:p>
            <a:r>
              <a:rPr lang="en-US" sz="4000" b="1" dirty="0" smtClean="0">
                <a:solidFill>
                  <a:srgbClr val="91C7A9"/>
                </a:solidFill>
                <a:latin typeface="Minion Pro Cond" pitchFamily="18" charset="0"/>
              </a:rPr>
              <a:t>335 kg</a:t>
            </a:r>
            <a:endParaRPr lang="en-US" sz="4000" b="1" dirty="0">
              <a:solidFill>
                <a:srgbClr val="91C7A9"/>
              </a:solidFill>
              <a:latin typeface="Minion Pro Cond" pitchFamily="18" charset="0"/>
            </a:endParaRPr>
          </a:p>
        </p:txBody>
      </p:sp>
      <p:sp>
        <p:nvSpPr>
          <p:cNvPr id="16" name="TextBox 15"/>
          <p:cNvSpPr txBox="1"/>
          <p:nvPr/>
        </p:nvSpPr>
        <p:spPr>
          <a:xfrm>
            <a:off x="685800" y="5726430"/>
            <a:ext cx="3581400" cy="646331"/>
          </a:xfrm>
          <a:prstGeom prst="rect">
            <a:avLst/>
          </a:prstGeom>
          <a:noFill/>
          <a:effectLst>
            <a:glow rad="127000">
              <a:schemeClr val="tx1">
                <a:alpha val="40000"/>
              </a:schemeClr>
            </a:glow>
          </a:effectLst>
        </p:spPr>
        <p:txBody>
          <a:bodyPr wrap="square" rtlCol="0">
            <a:spAutoFit/>
          </a:bodyPr>
          <a:lstStyle/>
          <a:p>
            <a:r>
              <a:rPr lang="en-US" sz="3600" b="1" dirty="0" smtClean="0">
                <a:solidFill>
                  <a:srgbClr val="91C7A9"/>
                </a:solidFill>
                <a:latin typeface="Minion Pro Cond" pitchFamily="18" charset="0"/>
              </a:rPr>
              <a:t>In 10,000 years</a:t>
            </a:r>
            <a:endParaRPr lang="en-US" sz="3600" b="1" dirty="0">
              <a:solidFill>
                <a:srgbClr val="91C7A9"/>
              </a:solidFill>
              <a:latin typeface="Minion Pro Cond" pitchFamily="18" charset="0"/>
            </a:endParaRPr>
          </a:p>
        </p:txBody>
      </p:sp>
      <p:sp>
        <p:nvSpPr>
          <p:cNvPr id="20" name="TextBox 19"/>
          <p:cNvSpPr txBox="1"/>
          <p:nvPr/>
        </p:nvSpPr>
        <p:spPr>
          <a:xfrm>
            <a:off x="5290829" y="5763161"/>
            <a:ext cx="3494205" cy="1323439"/>
          </a:xfrm>
          <a:prstGeom prst="rect">
            <a:avLst/>
          </a:prstGeom>
          <a:noFill/>
          <a:effectLst>
            <a:glow rad="127000">
              <a:schemeClr val="tx1">
                <a:alpha val="40000"/>
              </a:schemeClr>
            </a:glow>
          </a:effectLst>
        </p:spPr>
        <p:txBody>
          <a:bodyPr wrap="square" rtlCol="0">
            <a:spAutoFit/>
          </a:bodyPr>
          <a:lstStyle/>
          <a:p>
            <a:r>
              <a:rPr lang="en-US" sz="4000" b="1" dirty="0" smtClean="0">
                <a:solidFill>
                  <a:srgbClr val="91C7A9"/>
                </a:solidFill>
                <a:latin typeface="Minion Pro Cond" pitchFamily="18" charset="0"/>
              </a:rPr>
              <a:t>6.47 x 10</a:t>
            </a:r>
            <a:r>
              <a:rPr lang="en-US" sz="4000" b="1" baseline="30000" dirty="0" smtClean="0">
                <a:solidFill>
                  <a:srgbClr val="91C7A9"/>
                </a:solidFill>
                <a:latin typeface="Minion Pro Cond" pitchFamily="18" charset="0"/>
              </a:rPr>
              <a:t>19</a:t>
            </a:r>
            <a:r>
              <a:rPr lang="en-US" sz="4000" b="1" dirty="0" smtClean="0">
                <a:solidFill>
                  <a:srgbClr val="91C7A9"/>
                </a:solidFill>
                <a:latin typeface="Minion Pro Cond" pitchFamily="18" charset="0"/>
              </a:rPr>
              <a:t> kg</a:t>
            </a:r>
          </a:p>
          <a:p>
            <a:endParaRPr lang="en-US" sz="4000" b="1" dirty="0">
              <a:solidFill>
                <a:srgbClr val="91C7A9"/>
              </a:solidFill>
              <a:latin typeface="Minion Pro Cond" pitchFamily="18" charset="0"/>
            </a:endParaRPr>
          </a:p>
        </p:txBody>
      </p:sp>
      <p:cxnSp>
        <p:nvCxnSpPr>
          <p:cNvPr id="23" name="Straight Arrow Connector 22"/>
          <p:cNvCxnSpPr/>
          <p:nvPr/>
        </p:nvCxnSpPr>
        <p:spPr>
          <a:xfrm>
            <a:off x="4157949" y="2917686"/>
            <a:ext cx="990600" cy="0"/>
          </a:xfrm>
          <a:prstGeom prst="straightConnector1">
            <a:avLst/>
          </a:prstGeom>
          <a:ln w="76200" cap="sq">
            <a:solidFill>
              <a:srgbClr val="91C7A9"/>
            </a:solidFill>
            <a:miter lim="800000"/>
            <a:tailEnd type="triangle"/>
          </a:ln>
          <a:effectLst>
            <a:glow rad="127000">
              <a:schemeClr val="tx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158868" y="3694331"/>
            <a:ext cx="990600" cy="0"/>
          </a:xfrm>
          <a:prstGeom prst="straightConnector1">
            <a:avLst/>
          </a:prstGeom>
          <a:ln w="76200" cap="sq">
            <a:solidFill>
              <a:srgbClr val="91C7A9"/>
            </a:solidFill>
            <a:miter lim="800000"/>
            <a:tailEnd type="triangle"/>
          </a:ln>
          <a:effectLst>
            <a:glow rad="127000">
              <a:schemeClr val="tx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136834" y="4473714"/>
            <a:ext cx="990600" cy="0"/>
          </a:xfrm>
          <a:prstGeom prst="straightConnector1">
            <a:avLst/>
          </a:prstGeom>
          <a:ln w="76200" cap="sq">
            <a:solidFill>
              <a:srgbClr val="91C7A9"/>
            </a:solidFill>
            <a:miter lim="800000"/>
            <a:tailEnd type="triangle"/>
          </a:ln>
          <a:effectLst>
            <a:glow rad="127000">
              <a:schemeClr val="tx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146932" y="5242638"/>
            <a:ext cx="990600" cy="0"/>
          </a:xfrm>
          <a:prstGeom prst="straightConnector1">
            <a:avLst/>
          </a:prstGeom>
          <a:ln w="76200" cap="sq">
            <a:solidFill>
              <a:srgbClr val="91C7A9"/>
            </a:solidFill>
            <a:miter lim="800000"/>
            <a:tailEnd type="triangle"/>
          </a:ln>
          <a:effectLst>
            <a:glow rad="127000">
              <a:schemeClr val="tx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47851" y="6078978"/>
            <a:ext cx="990600" cy="0"/>
          </a:xfrm>
          <a:prstGeom prst="straightConnector1">
            <a:avLst/>
          </a:prstGeom>
          <a:ln w="76200" cap="sq">
            <a:solidFill>
              <a:srgbClr val="91C7A9"/>
            </a:solidFill>
            <a:miter lim="800000"/>
            <a:tailEnd type="triangle"/>
          </a:ln>
          <a:effectLst>
            <a:glow rad="127000">
              <a:schemeClr val="tx1">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64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10" grpId="0"/>
      <p:bldP spid="11" grpId="0"/>
      <p:bldP spid="12" grpId="0"/>
      <p:bldP spid="13" grpId="0"/>
      <p:bldP spid="16"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1143000"/>
          </a:xfrm>
        </p:spPr>
        <p:txBody>
          <a:bodyPr>
            <a:noAutofit/>
          </a:bodyPr>
          <a:lstStyle/>
          <a:p>
            <a:r>
              <a:rPr lang="en-US" sz="5400" dirty="0" smtClean="0"/>
              <a:t>But evolution often reverses itself!</a:t>
            </a:r>
            <a:endParaRPr lang="en-US" sz="5400" dirty="0"/>
          </a:p>
        </p:txBody>
      </p:sp>
      <p:pic>
        <p:nvPicPr>
          <p:cNvPr id="131076" name="Picture 4" descr="http://www.sciencemag.org/content/296/5568/707/F1.large.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318760" y="1961213"/>
            <a:ext cx="3672840" cy="451578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bwMode="auto">
          <a:xfrm>
            <a:off x="76200" y="3429000"/>
            <a:ext cx="5410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800" b="1" i="1" kern="1200">
                <a:solidFill>
                  <a:schemeClr val="tx1"/>
                </a:solidFill>
                <a:effectLst>
                  <a:glow rad="127000">
                    <a:schemeClr val="bg1">
                      <a:alpha val="40000"/>
                    </a:schemeClr>
                  </a:glow>
                </a:effectLst>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4400" i="0" dirty="0" smtClean="0">
                <a:solidFill>
                  <a:schemeClr val="bg1">
                    <a:lumMod val="95000"/>
                  </a:schemeClr>
                </a:solidFill>
                <a:effectLst/>
                <a:latin typeface="Minion Pro Cond" pitchFamily="18" charset="0"/>
              </a:rPr>
              <a:t>Let’s instead simulate going up or down randomly</a:t>
            </a:r>
          </a:p>
          <a:p>
            <a:endParaRPr lang="en-US" sz="4400" i="0" dirty="0" smtClean="0">
              <a:solidFill>
                <a:schemeClr val="bg1">
                  <a:lumMod val="95000"/>
                </a:schemeClr>
              </a:solidFill>
              <a:effectLst/>
              <a:latin typeface="Minion Pro Cond" pitchFamily="18" charset="0"/>
            </a:endParaRPr>
          </a:p>
          <a:p>
            <a:r>
              <a:rPr lang="en-US" sz="4400" i="0" dirty="0" smtClean="0">
                <a:solidFill>
                  <a:schemeClr val="bg1">
                    <a:lumMod val="95000"/>
                  </a:schemeClr>
                </a:solidFill>
                <a:effectLst/>
                <a:latin typeface="Minion Pro Cond" pitchFamily="18" charset="0"/>
              </a:rPr>
              <a:t>(</a:t>
            </a:r>
            <a:r>
              <a:rPr lang="en-US" sz="4400" dirty="0" smtClean="0">
                <a:solidFill>
                  <a:schemeClr val="bg1">
                    <a:lumMod val="95000"/>
                  </a:schemeClr>
                </a:solidFill>
                <a:effectLst/>
                <a:latin typeface="Minion Pro Cond" pitchFamily="18" charset="0"/>
              </a:rPr>
              <a:t>Brownian motion</a:t>
            </a:r>
            <a:r>
              <a:rPr lang="en-US" sz="4400" i="0" dirty="0" smtClean="0">
                <a:solidFill>
                  <a:schemeClr val="bg1">
                    <a:lumMod val="95000"/>
                  </a:schemeClr>
                </a:solidFill>
                <a:effectLst/>
                <a:latin typeface="Minion Pro Cond" pitchFamily="18" charset="0"/>
              </a:rPr>
              <a:t>)</a:t>
            </a:r>
          </a:p>
        </p:txBody>
      </p:sp>
      <p:sp>
        <p:nvSpPr>
          <p:cNvPr id="6" name="TextBox 5"/>
          <p:cNvSpPr txBox="1"/>
          <p:nvPr/>
        </p:nvSpPr>
        <p:spPr>
          <a:xfrm>
            <a:off x="5852159" y="6474131"/>
            <a:ext cx="3276601" cy="369332"/>
          </a:xfrm>
          <a:prstGeom prst="rect">
            <a:avLst/>
          </a:prstGeom>
          <a:noFill/>
        </p:spPr>
        <p:txBody>
          <a:bodyPr wrap="square" rtlCol="0">
            <a:spAutoFit/>
          </a:bodyPr>
          <a:lstStyle/>
          <a:p>
            <a:pPr algn="r"/>
            <a:r>
              <a:rPr lang="en-US" b="1" dirty="0" smtClean="0">
                <a:solidFill>
                  <a:srgbClr val="E46A6B"/>
                </a:solidFill>
                <a:latin typeface="Minion Pro Cond"/>
              </a:rPr>
              <a:t>(Grant and Grant, 2002)</a:t>
            </a:r>
            <a:endParaRPr lang="en-US" b="1" dirty="0">
              <a:solidFill>
                <a:srgbClr val="E46A6B"/>
              </a:solidFill>
              <a:latin typeface="Minion Pro Cond"/>
            </a:endParaRPr>
          </a:p>
        </p:txBody>
      </p:sp>
    </p:spTree>
    <p:extLst>
      <p:ext uri="{BB962C8B-B14F-4D97-AF65-F5344CB8AC3E}">
        <p14:creationId xmlns:p14="http://schemas.microsoft.com/office/powerpoint/2010/main" val="272428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http://biology.mcgill.ca/faculty/hendry/finchcomparison_files/image006.jp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0" y="0"/>
            <a:ext cx="1111872" cy="55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5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fade">
                                      <p:cBhvr>
                                        <p:cTn id="7"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http://biology.mcgill.ca/faculty/hendry/finchcomparison_files/image006.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0"/>
            <a:ext cx="1111872" cy="55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6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descr="http://upload.wikimedia.org/wikipedia/commons/thumb/9/93/Human.svg/200px-Human.svg.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0800000" flipV="1">
            <a:off x="1143000" y="1027834"/>
            <a:ext cx="952500" cy="1138238"/>
          </a:xfrm>
          <a:prstGeom prst="rect">
            <a:avLst/>
          </a:prstGeom>
          <a:solidFill>
            <a:schemeClr val="bg1"/>
          </a:solidFill>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descr="http://www.learningpage.com/images/clipart/zoo_animals/images/lp_za_ff_img02_elephant.gif"/>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2406072" y="762000"/>
            <a:ext cx="1536002" cy="10001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descr="http://www.busteryork.com/wp-content/uploads/2009/03/housefly.jp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923473" y="4234804"/>
            <a:ext cx="1905000" cy="1390650"/>
          </a:xfrm>
          <a:prstGeom prst="rect">
            <a:avLst/>
          </a:prstGeom>
          <a:solidFill>
            <a:schemeClr val="bg1"/>
          </a:solidFill>
          <a:extLst/>
        </p:spPr>
      </p:pic>
      <p:pic>
        <p:nvPicPr>
          <p:cNvPr id="18" name="Picture 17" descr="http://biology.mcgill.ca/faculty/hendry/finchcomparison_files/image006.jpg"/>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0" y="0"/>
            <a:ext cx="1111872" cy="55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62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animEffect transition="in" filter="fade">
                                      <p:cBhvr>
                                        <p:cTn id="15" dur="500"/>
                                        <p:tgtEl>
                                          <p:spTgt spid="3075"/>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xit" presetSubtype="0" fill="hold" nodeType="with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76"/>
                                        </p:tgtEl>
                                        <p:attrNameLst>
                                          <p:attrName>style.visibility</p:attrName>
                                        </p:attrNameLst>
                                      </p:cBhvr>
                                      <p:to>
                                        <p:strVal val="visible"/>
                                      </p:to>
                                    </p:set>
                                    <p:animEffect transition="in" filter="fade">
                                      <p:cBhvr>
                                        <p:cTn id="26" dur="500"/>
                                        <p:tgtEl>
                                          <p:spTgt spid="3076"/>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xit" presetSubtype="0" fill="hold"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9753600" cy="1143000"/>
          </a:xfrm>
        </p:spPr>
        <p:txBody>
          <a:bodyPr/>
          <a:lstStyle/>
          <a:p>
            <a:r>
              <a:rPr lang="en-US" sz="4000" dirty="0" smtClean="0"/>
              <a:t>What does the fossil record say?</a:t>
            </a:r>
            <a:endParaRPr lang="en-US" sz="4000" dirty="0"/>
          </a:p>
        </p:txBody>
      </p:sp>
      <p:pic>
        <p:nvPicPr>
          <p:cNvPr id="5" name="Picture 6" descr="http://i106.photobucket.com/albums/m247/NekoD3m0n/evolution/fossil-hominid-skulls.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2400" y="1222375"/>
            <a:ext cx="548640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http://www.sciencecases.org/strange_fish/title.gif"/>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815545" y="4789714"/>
            <a:ext cx="3185103"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http://palaiontologia.brinkster.net/paleoFiles/livingFossilsPages/livingFossilsImages/coelacanthFossil.jp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 y="4800600"/>
            <a:ext cx="2895439"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0" name="Picture 2" descr="http://abagond.files.wordpress.com/2010/07/stephenjaygould.jp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223000" y="3810000"/>
            <a:ext cx="2844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51600" y="6324600"/>
            <a:ext cx="2463800" cy="369332"/>
          </a:xfrm>
          <a:prstGeom prst="rect">
            <a:avLst/>
          </a:prstGeom>
          <a:solidFill>
            <a:schemeClr val="tx1"/>
          </a:solidFill>
        </p:spPr>
        <p:txBody>
          <a:bodyPr wrap="square" rtlCol="0">
            <a:spAutoFit/>
          </a:bodyPr>
          <a:lstStyle/>
          <a:p>
            <a:pPr algn="ctr"/>
            <a:r>
              <a:rPr lang="en-US" b="1" dirty="0" smtClean="0">
                <a:solidFill>
                  <a:srgbClr val="91C7A9"/>
                </a:solidFill>
                <a:latin typeface="Minion Pro Cond" pitchFamily="18" charset="0"/>
              </a:rPr>
              <a:t>Stephen Jay Gould</a:t>
            </a:r>
            <a:endParaRPr lang="en-US" b="1" dirty="0">
              <a:solidFill>
                <a:srgbClr val="91C7A9"/>
              </a:solidFill>
              <a:latin typeface="Minion Pro Cond" pitchFamily="18" charset="0"/>
            </a:endParaRPr>
          </a:p>
        </p:txBody>
      </p:sp>
      <p:sp>
        <p:nvSpPr>
          <p:cNvPr id="9" name="Rounded Rectangular Callout 8"/>
          <p:cNvSpPr/>
          <p:nvPr/>
        </p:nvSpPr>
        <p:spPr>
          <a:xfrm>
            <a:off x="4114800" y="2667000"/>
            <a:ext cx="3200400" cy="1676400"/>
          </a:xfrm>
          <a:prstGeom prst="wedgeRoundRectCallout">
            <a:avLst>
              <a:gd name="adj1" fmla="val 62471"/>
              <a:gd name="adj2" fmla="val 83530"/>
              <a:gd name="adj3" fmla="val 1666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smtClean="0">
                <a:solidFill>
                  <a:schemeClr val="bg1">
                    <a:lumMod val="95000"/>
                  </a:schemeClr>
                </a:solidFill>
                <a:latin typeface="Minion Pro Cond" pitchFamily="18" charset="0"/>
              </a:rPr>
              <a:t>The pattern is stasis</a:t>
            </a:r>
            <a:endParaRPr lang="en-US" sz="3200" b="1" dirty="0">
              <a:solidFill>
                <a:schemeClr val="bg1">
                  <a:lumMod val="95000"/>
                </a:schemeClr>
              </a:solidFill>
              <a:latin typeface="Minion Pro Cond" pitchFamily="18" charset="0"/>
            </a:endParaRPr>
          </a:p>
        </p:txBody>
      </p:sp>
    </p:spTree>
    <p:extLst>
      <p:ext uri="{BB962C8B-B14F-4D97-AF65-F5344CB8AC3E}">
        <p14:creationId xmlns:p14="http://schemas.microsoft.com/office/powerpoint/2010/main" val="282364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57200"/>
            <a:ext cx="9144000" cy="762000"/>
          </a:xfrm>
        </p:spPr>
        <p:txBody>
          <a:bodyPr>
            <a:normAutofit fontScale="90000"/>
          </a:bodyPr>
          <a:lstStyle/>
          <a:p>
            <a:pPr algn="l"/>
            <a:r>
              <a:rPr lang="en-US" sz="3600" dirty="0" smtClean="0"/>
              <a:t>The Paradox of Stasis </a:t>
            </a:r>
            <a:r>
              <a:rPr lang="en-US" sz="2700" dirty="0" smtClean="0">
                <a:solidFill>
                  <a:srgbClr val="E46A6B"/>
                </a:solidFill>
              </a:rPr>
              <a:t>(Hansen &amp; </a:t>
            </a:r>
            <a:r>
              <a:rPr lang="en-US" sz="2700" dirty="0" err="1" smtClean="0">
                <a:solidFill>
                  <a:srgbClr val="E46A6B"/>
                </a:solidFill>
              </a:rPr>
              <a:t>Houle</a:t>
            </a:r>
            <a:r>
              <a:rPr lang="en-US" sz="2700" dirty="0" smtClean="0">
                <a:solidFill>
                  <a:srgbClr val="E46A6B"/>
                </a:solidFill>
              </a:rPr>
              <a:t> 2004)</a:t>
            </a:r>
            <a:r>
              <a:rPr lang="en-US" sz="3600" dirty="0" smtClean="0"/>
              <a:t>:</a:t>
            </a:r>
            <a:br>
              <a:rPr lang="en-US" sz="3600" dirty="0" smtClean="0"/>
            </a:br>
            <a:r>
              <a:rPr lang="en-US" sz="3600" dirty="0" smtClean="0"/>
              <a:t>Organisms seem to be able to evolve far more than they ever do</a:t>
            </a:r>
          </a:p>
        </p:txBody>
      </p:sp>
      <p:sp>
        <p:nvSpPr>
          <p:cNvPr id="3" name="Content Placeholder 2"/>
          <p:cNvSpPr>
            <a:spLocks noGrp="1"/>
          </p:cNvSpPr>
          <p:nvPr>
            <p:ph idx="1"/>
          </p:nvPr>
        </p:nvSpPr>
        <p:spPr>
          <a:xfrm>
            <a:off x="0" y="1752600"/>
            <a:ext cx="9144000" cy="5105400"/>
          </a:xfrm>
        </p:spPr>
        <p:txBody>
          <a:bodyPr>
            <a:normAutofit/>
          </a:bodyPr>
          <a:lstStyle/>
          <a:p>
            <a:pPr marL="0" indent="0">
              <a:buNone/>
            </a:pPr>
            <a:r>
              <a:rPr lang="en-US" b="1" dirty="0" smtClean="0"/>
              <a:t>Empirical studies often find:</a:t>
            </a:r>
          </a:p>
          <a:p>
            <a:pPr marL="457200" lvl="1" indent="0">
              <a:buNone/>
            </a:pPr>
            <a:r>
              <a:rPr lang="en-US" b="1" dirty="0" smtClean="0"/>
              <a:t>Strong (and often persistent) directional selection</a:t>
            </a:r>
          </a:p>
          <a:p>
            <a:pPr marL="914400" lvl="2" indent="0" algn="r">
              <a:buNone/>
            </a:pPr>
            <a:r>
              <a:rPr lang="en-US" sz="1700" dirty="0" smtClean="0">
                <a:solidFill>
                  <a:srgbClr val="E46A6B"/>
                </a:solidFill>
              </a:rPr>
              <a:t>(Hereford et al. 2004, Morrissey &amp; Hadfield 2012)</a:t>
            </a:r>
          </a:p>
          <a:p>
            <a:pPr marL="457200" lvl="1" indent="0">
              <a:buNone/>
            </a:pPr>
            <a:r>
              <a:rPr lang="en-US" b="1" dirty="0" smtClean="0"/>
              <a:t>High levels of additive genetic variance </a:t>
            </a:r>
          </a:p>
          <a:p>
            <a:pPr marL="914400" lvl="2" indent="0" algn="r">
              <a:buNone/>
            </a:pPr>
            <a:r>
              <a:rPr lang="en-US" sz="1700" dirty="0" smtClean="0">
                <a:solidFill>
                  <a:srgbClr val="E46A6B"/>
                </a:solidFill>
              </a:rPr>
              <a:t>(</a:t>
            </a:r>
            <a:r>
              <a:rPr lang="en-US" sz="1700" dirty="0" err="1" smtClean="0">
                <a:solidFill>
                  <a:srgbClr val="E46A6B"/>
                </a:solidFill>
              </a:rPr>
              <a:t>Mousseau</a:t>
            </a:r>
            <a:r>
              <a:rPr lang="en-US" sz="1700" dirty="0" smtClean="0">
                <a:solidFill>
                  <a:srgbClr val="E46A6B"/>
                </a:solidFill>
              </a:rPr>
              <a:t> &amp; </a:t>
            </a:r>
            <a:r>
              <a:rPr lang="en-US" sz="1700" dirty="0" err="1" smtClean="0">
                <a:solidFill>
                  <a:srgbClr val="E46A6B"/>
                </a:solidFill>
              </a:rPr>
              <a:t>Roff</a:t>
            </a:r>
            <a:r>
              <a:rPr lang="en-US" sz="1700" dirty="0" smtClean="0">
                <a:solidFill>
                  <a:srgbClr val="E46A6B"/>
                </a:solidFill>
              </a:rPr>
              <a:t> 1987, </a:t>
            </a:r>
            <a:r>
              <a:rPr lang="en-US" sz="1700" dirty="0" err="1" smtClean="0">
                <a:solidFill>
                  <a:srgbClr val="E46A6B"/>
                </a:solidFill>
              </a:rPr>
              <a:t>Houle</a:t>
            </a:r>
            <a:r>
              <a:rPr lang="en-US" sz="1700" dirty="0" smtClean="0">
                <a:solidFill>
                  <a:srgbClr val="E46A6B"/>
                </a:solidFill>
              </a:rPr>
              <a:t> 1992)</a:t>
            </a:r>
            <a:endParaRPr lang="en-US" sz="2200" dirty="0" smtClean="0">
              <a:solidFill>
                <a:srgbClr val="E46A6B"/>
              </a:solidFill>
            </a:endParaRPr>
          </a:p>
          <a:p>
            <a:pPr marL="457200" lvl="1" indent="0">
              <a:buNone/>
            </a:pPr>
            <a:r>
              <a:rPr lang="en-US" b="1" dirty="0" smtClean="0"/>
              <a:t>Rapid evolutionary rates</a:t>
            </a:r>
          </a:p>
          <a:p>
            <a:pPr marL="914400" lvl="2" indent="0" algn="r">
              <a:buNone/>
            </a:pPr>
            <a:r>
              <a:rPr lang="en-US" sz="1700" dirty="0" smtClean="0">
                <a:solidFill>
                  <a:srgbClr val="E46A6B"/>
                </a:solidFill>
              </a:rPr>
              <a:t>(Hendry &amp; </a:t>
            </a:r>
            <a:r>
              <a:rPr lang="en-US" sz="1700" dirty="0" err="1" smtClean="0">
                <a:solidFill>
                  <a:srgbClr val="E46A6B"/>
                </a:solidFill>
              </a:rPr>
              <a:t>Kinnison</a:t>
            </a:r>
            <a:r>
              <a:rPr lang="en-US" sz="1700" dirty="0" smtClean="0">
                <a:solidFill>
                  <a:srgbClr val="E46A6B"/>
                </a:solidFill>
              </a:rPr>
              <a:t> 1999, </a:t>
            </a:r>
            <a:r>
              <a:rPr lang="en-US" sz="1700" dirty="0" err="1" smtClean="0">
                <a:solidFill>
                  <a:srgbClr val="E46A6B"/>
                </a:solidFill>
              </a:rPr>
              <a:t>Kinnison</a:t>
            </a:r>
            <a:r>
              <a:rPr lang="en-US" sz="1700" dirty="0" smtClean="0">
                <a:solidFill>
                  <a:srgbClr val="E46A6B"/>
                </a:solidFill>
              </a:rPr>
              <a:t> &amp; Hendry 2002)</a:t>
            </a:r>
          </a:p>
          <a:p>
            <a:endParaRPr lang="en-US" dirty="0" smtClean="0"/>
          </a:p>
          <a:p>
            <a:pPr marL="0" indent="0" algn="ctr">
              <a:buNone/>
            </a:pPr>
            <a:r>
              <a:rPr lang="en-US" b="1" dirty="0" smtClean="0"/>
              <a:t>…yet stasis in the fossil record </a:t>
            </a:r>
          </a:p>
          <a:p>
            <a:pPr marL="0" indent="0" algn="ctr">
              <a:buNone/>
            </a:pPr>
            <a:r>
              <a:rPr lang="en-US" sz="1900" dirty="0" smtClean="0">
                <a:solidFill>
                  <a:schemeClr val="accent3">
                    <a:lumMod val="60000"/>
                    <a:lumOff val="40000"/>
                  </a:schemeClr>
                </a:solidFill>
              </a:rPr>
              <a:t>						   </a:t>
            </a:r>
            <a:r>
              <a:rPr lang="en-US" sz="1900" dirty="0" smtClean="0">
                <a:solidFill>
                  <a:srgbClr val="E46A6B"/>
                </a:solidFill>
              </a:rPr>
              <a:t>(</a:t>
            </a:r>
            <a:r>
              <a:rPr lang="en-US" sz="1900" dirty="0" err="1" smtClean="0">
                <a:solidFill>
                  <a:srgbClr val="E46A6B"/>
                </a:solidFill>
              </a:rPr>
              <a:t>Gingerich</a:t>
            </a:r>
            <a:r>
              <a:rPr lang="en-US" sz="1900" dirty="0" smtClean="0">
                <a:solidFill>
                  <a:srgbClr val="E46A6B"/>
                </a:solidFill>
              </a:rPr>
              <a:t> 1983, 2002)</a:t>
            </a:r>
            <a:endParaRPr lang="en-US" dirty="0" smtClean="0">
              <a:solidFill>
                <a:srgbClr val="E46A6B"/>
              </a:solidFill>
            </a:endParaRPr>
          </a:p>
          <a:p>
            <a:pPr>
              <a:buFont typeface="Arial" pitchFamily="34" charset="0"/>
              <a:buChar char="•"/>
            </a:pPr>
            <a:endParaRPr lang="en-US" sz="3600" dirty="0" smtClean="0"/>
          </a:p>
          <a:p>
            <a:endParaRPr lang="en-US" sz="2000" dirty="0"/>
          </a:p>
        </p:txBody>
      </p:sp>
    </p:spTree>
    <p:extLst>
      <p:ext uri="{BB962C8B-B14F-4D97-AF65-F5344CB8AC3E}">
        <p14:creationId xmlns:p14="http://schemas.microsoft.com/office/powerpoint/2010/main" val="311034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4551</TotalTime>
  <Words>652</Words>
  <Application>Microsoft Office PowerPoint</Application>
  <PresentationFormat>On-screen Show (4:3)</PresentationFormat>
  <Paragraphs>115</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Microevolutionary patterns</vt:lpstr>
      <vt:lpstr>PowerPoint Presentation</vt:lpstr>
      <vt:lpstr>Let’s do the calculations:</vt:lpstr>
      <vt:lpstr>But evolution often reverses itself!</vt:lpstr>
      <vt:lpstr>PowerPoint Presentation</vt:lpstr>
      <vt:lpstr>PowerPoint Presentation</vt:lpstr>
      <vt:lpstr>PowerPoint Presentation</vt:lpstr>
      <vt:lpstr>What does the fossil record say?</vt:lpstr>
      <vt:lpstr>The Paradox of Stasis (Hansen &amp; Houle 2004): Organisms seem to be able to evolve far more than they ever do</vt:lpstr>
      <vt:lpstr>Does microevolution even matter for long-term change? </vt:lpstr>
      <vt:lpstr>So what do comparative biologists use to model evolution on a phylogeny?</vt:lpstr>
      <vt:lpstr>PowerPoint Presentation</vt:lpstr>
      <vt:lpstr>How can we see the pattern across scales of time?</vt:lpstr>
      <vt:lpstr>Phenotypic divergence database  (Uyeda, Hansen, Arnold &amp; Pienaar, 2011. PNAS.)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uyedaj</dc:creator>
  <cp:lastModifiedBy>Josef C Uyeda</cp:lastModifiedBy>
  <cp:revision>144</cp:revision>
  <dcterms:created xsi:type="dcterms:W3CDTF">2012-09-24T23:17:57Z</dcterms:created>
  <dcterms:modified xsi:type="dcterms:W3CDTF">2017-03-02T23:51:34Z</dcterms:modified>
</cp:coreProperties>
</file>