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302" r:id="rId4"/>
    <p:sldId id="265" r:id="rId5"/>
    <p:sldId id="275" r:id="rId6"/>
    <p:sldId id="301" r:id="rId7"/>
    <p:sldId id="257" r:id="rId8"/>
    <p:sldId id="258" r:id="rId9"/>
    <p:sldId id="266" r:id="rId10"/>
    <p:sldId id="279" r:id="rId11"/>
    <p:sldId id="262" r:id="rId12"/>
    <p:sldId id="259" r:id="rId13"/>
    <p:sldId id="308" r:id="rId14"/>
    <p:sldId id="309" r:id="rId16"/>
    <p:sldId id="264" r:id="rId17"/>
    <p:sldId id="260" r:id="rId18"/>
    <p:sldId id="263" r:id="rId19"/>
    <p:sldId id="267" r:id="rId20"/>
    <p:sldId id="269" r:id="rId21"/>
    <p:sldId id="270" r:id="rId22"/>
    <p:sldId id="272" r:id="rId23"/>
    <p:sldId id="293" r:id="rId24"/>
    <p:sldId id="299" r:id="rId25"/>
    <p:sldId id="300" r:id="rId26"/>
    <p:sldId id="294" r:id="rId27"/>
    <p:sldId id="305" r:id="rId28"/>
    <p:sldId id="295" r:id="rId29"/>
    <p:sldId id="274" r:id="rId30"/>
    <p:sldId id="277" r:id="rId31"/>
  </p:sldIdLst>
  <p:sldSz cx="9144000" cy="6858000" type="screen4x3"/>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249156" y="1279287"/>
            <a:ext cx="4605433"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Slide Image Placeholder 1"/>
          <p:cNvSpPr>
            <a:spLocks noGrp="1" noRot="1" noChangeAspect="1"/>
          </p:cNvSpPr>
          <p:nvPr>
            <p:ph type="sldImg"/>
          </p:nvPr>
        </p:nvSpPr>
        <p:spPr>
          <a:ln>
            <a:solidFill>
              <a:srgbClr val="000000"/>
            </a:solidFill>
          </a:ln>
        </p:spPr>
      </p:sp>
      <p:sp>
        <p:nvSpPr>
          <p:cNvPr id="49154" name="Notes Placeholder 2"/>
          <p:cNvSpPr>
            <a:spLocks noGrp="1"/>
          </p:cNvSpPr>
          <p:nvPr>
            <p:ph type="body"/>
          </p:nvPr>
        </p:nvSpPr>
        <p:spPr>
          <a:noFill/>
          <a:ln>
            <a:noFill/>
          </a:ln>
        </p:spPr>
        <p:txBody>
          <a:bodyPr lIns="91440" tIns="45720" rIns="91440" bIns="45720" anchor="t"/>
          <a:p>
            <a:pPr lvl="0"/>
            <a:endParaRPr lang="en-US" altLang="en-US" dirty="0"/>
          </a:p>
        </p:txBody>
      </p:sp>
      <p:sp>
        <p:nvSpPr>
          <p:cNvPr id="49155" name="Slide Number Placeholder 3"/>
          <p:cNvSpPr>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a:fld id="{9A0DB2DC-4C9A-4742-B13C-FB6460FD3503}" type="slidenum">
              <a:rPr lang="en-US" altLang="en-US"/>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charset="0"/>
                <a:ea typeface="MS PGothic"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charset="0"/>
                <a:ea typeface="MS PGothic"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charset="0"/>
                <a:ea typeface="MS PGothic"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charset="0"/>
                <a:ea typeface="MS PGothic"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charset="0"/>
                <a:ea typeface="MS PGothic" pitchFamily="34" charset="-128"/>
              </a:defRPr>
            </a:lvl5pPr>
          </a:lstStyle>
          <a:p>
            <a:pPr marL="0" lvl="0" indent="0"/>
            <a:r>
              <a:rPr lang="en-US" altLang="en-US" b="1">
                <a:latin typeface="Arial" panose="020B0604020202020204" pitchFamily="34" charset="0"/>
                <a:ea typeface="Arial" panose="020B0604020202020204" pitchFamily="34" charset="0"/>
              </a:rPr>
              <a:t>Figure 4 </a:t>
            </a:r>
            <a:r>
              <a:rPr lang="en-US" altLang="en-US">
                <a:latin typeface="Arial" panose="020B0604020202020204" pitchFamily="34" charset="0"/>
                <a:ea typeface="Arial" panose="020B0604020202020204" pitchFamily="34" charset="0"/>
              </a:rPr>
              <a:t>Coalescence times provide information on the timing, direction, and presence of introgression. (A) Postspeciation introgression between P2 and P3 allows them to coalesce more quickly at introgressed loci (blue). This reduces their whole-genome divergence relative to P1 and P3, an asymmetry that can be used to test for introgression. Since coalescence can now occur at one of two times, after introgression (blue) or after speciation (red), it also results in a bimodal distribution of coalescence times across loci (right figure). The more recent peak of this distribution can be used to estimate the timing of introgression. (B) The direction of introgression between P2 and P3 affects the time to coalesce of P1 and P3 at introgressed loci. P2 → P3 introgression allows P1 and P3 to coalesce more quickly (right), reducing their divergence at introgressed loci.
</a:t>
            </a:r>
            <a:endParaRPr lang="en-US" altLang="en-US">
              <a:latin typeface="Arial" panose="020B0604020202020204" pitchFamily="34" charset="0"/>
              <a:ea typeface="Arial" panose="020B0604020202020204" pitchFamily="34" charset="0"/>
            </a:endParaRPr>
          </a:p>
          <a:p>
            <a:pPr marL="0" lvl="0" indent="0"/>
            <a:r>
              <a:rPr lang="en-US" altLang="en-US">
                <a:latin typeface="Arial" panose="020B0604020202020204" pitchFamily="34" charset="0"/>
                <a:ea typeface="Arial" panose="020B0604020202020204" pitchFamily="34" charset="0"/>
              </a:rPr>
              <a:t>Unless provided in the caption above, the following copyright applies to the content of this slide: © The Author(s) 2021. Published by Oxford University Press on behalf of Genetics Society of America.This is an Open Access article distributed under the terms of the Creative Commons Attribution License (https://creativecommons.org/licenses/by/4.0/), which permits unrestricted reuse, distribution, and reproduction in any medium, provided the original work is properly cited.© The Author(s) 2021. Published by Oxford University Press on behalf of Genetics Society of America.</a:t>
            </a:r>
            <a:endParaRPr lang="en-US" altLang="en-US">
              <a:latin typeface="Arial" panose="020B0604020202020204" pitchFamily="34" charset="0"/>
              <a:ea typeface="Arial" panose="020B0604020202020204"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anose="020B0604020202020204" pitchFamily="34" charset="0"/>
                <a:ea typeface="MS PGothic"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anose="020B0604020202020204" pitchFamily="34" charset="0"/>
                <a:ea typeface="MS PGothic"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anose="020B0604020202020204" pitchFamily="34" charset="0"/>
                <a:ea typeface="MS PGothic"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anose="020B0604020202020204" pitchFamily="34" charset="0"/>
                <a:ea typeface="MS PGothic"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anose="020B0604020202020204" pitchFamily="34" charset="0"/>
                <a:ea typeface="MS PGothic" pitchFamily="34" charset="-128"/>
              </a:defRPr>
            </a:lvl5pPr>
          </a:lstStyle>
          <a:p>
            <a:pPr marL="0" lvl="0" indent="0" algn="r" eaLnBrk="1" hangingPunct="1"/>
            <a:fld id="{2B25F806-3908-4712-B6CA-62AF133F6797}" type="slidenum">
              <a:rPr lang="en-US" altLang="en-US" sz="1200"/>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70840"/>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31340"/>
            <a:ext cx="78867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Ubuntu" panose="020B0504030602030204" charset="0"/>
          <a:ea typeface="Ubuntu" panose="020B050403060203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buntu" panose="020B0504030602030204" charset="0"/>
          <a:ea typeface="Ubuntu" panose="020B050403060203020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buntu" panose="020B0504030602030204" charset="0"/>
          <a:ea typeface="Ubuntu" panose="020B050403060203020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buntu" panose="020B0504030602030204" charset="0"/>
          <a:ea typeface="Ubuntu" panose="020B050403060203020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untu" panose="020B0504030602030204" charset="0"/>
          <a:ea typeface="Ubuntu" panose="020B050403060203020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untu" panose="020B0504030602030204" charset="0"/>
          <a:ea typeface="Ubuntu" panose="020B050403060203020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hyperlink" Target="https://doi.org/10.1093/genetics/iyab173"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ltLang="en-US"/>
              <a:t>Species tree estimation &amp; the multispecies coalescent</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The Coalescent</a:t>
            </a:r>
            <a:endParaRPr lang="en-US" altLang="en-US"/>
          </a:p>
        </p:txBody>
      </p:sp>
      <p:sp>
        <p:nvSpPr>
          <p:cNvPr id="3" name="Content Placeholder 2"/>
          <p:cNvSpPr>
            <a:spLocks noGrp="1"/>
          </p:cNvSpPr>
          <p:nvPr>
            <p:ph idx="1"/>
          </p:nvPr>
        </p:nvSpPr>
        <p:spPr/>
        <p:txBody>
          <a:bodyPr>
            <a:normAutofit lnSpcReduction="20000"/>
          </a:bodyPr>
          <a:p>
            <a:pPr marL="0" indent="0">
              <a:buNone/>
            </a:pPr>
            <a:r>
              <a:rPr lang="en-US" altLang="en-US"/>
              <a:t>Coalescence - MRCA of a pair of genes</a:t>
            </a:r>
            <a:endParaRPr lang="en-US" altLang="en-US"/>
          </a:p>
          <a:p>
            <a:pPr marL="0" indent="0">
              <a:buNone/>
            </a:pPr>
            <a:endParaRPr lang="en-US" altLang="en-US"/>
          </a:p>
          <a:p>
            <a:pPr marL="0" indent="0">
              <a:buNone/>
            </a:pPr>
            <a:r>
              <a:rPr lang="en-US" altLang="en-US"/>
              <a:t>Built on standard population genetics (e.g. Wright-Fisher model)</a:t>
            </a:r>
            <a:endParaRPr lang="en-US" altLang="en-US"/>
          </a:p>
          <a:p>
            <a:pPr marL="0" indent="0">
              <a:buNone/>
            </a:pPr>
            <a:endParaRPr lang="en-US" altLang="en-US"/>
          </a:p>
          <a:p>
            <a:pPr marL="0" indent="0">
              <a:buNone/>
            </a:pPr>
            <a:r>
              <a:rPr lang="en-US" altLang="en-US"/>
              <a:t>Key parameter - Effective population size</a:t>
            </a:r>
            <a:endParaRPr lang="en-US" altLang="en-US"/>
          </a:p>
          <a:p>
            <a:pPr marL="0" indent="0">
              <a:buNone/>
            </a:pPr>
            <a:r>
              <a:rPr lang="en-US" altLang="en-US"/>
              <a:t>(May be very different from “census population size)</a:t>
            </a:r>
            <a:endParaRPr lang="en-US" altLang="en-US"/>
          </a:p>
          <a:p>
            <a:pPr marL="0" indent="0">
              <a:buNone/>
            </a:pPr>
            <a:endParaRPr lang="en-US" altLang="en-US"/>
          </a:p>
          <a:p>
            <a:pPr marL="0" indent="0">
              <a:buNone/>
            </a:pPr>
            <a:r>
              <a:rPr lang="en-US" altLang="en-US"/>
              <a:t>Expected # of generations to coalescence - 2Ne</a:t>
            </a:r>
            <a:endParaRPr lang="en-US" altLang="en-US"/>
          </a:p>
          <a:p>
            <a:pPr marL="0" indent="0">
              <a:buNone/>
            </a:pPr>
            <a:endParaRPr lang="en-US" altLang="en-US"/>
          </a:p>
          <a:p>
            <a:pPr marL="0" indent="0">
              <a:buNone/>
            </a:pPr>
            <a:endParaRPr lang="en-US" altLang="en-US"/>
          </a:p>
          <a:p>
            <a:pPr marL="0" indent="0">
              <a:buNone/>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The Coalescent</a:t>
            </a:r>
            <a:endParaRPr lang="en-US" altLang="en-US"/>
          </a:p>
        </p:txBody>
      </p:sp>
      <p:sp>
        <p:nvSpPr>
          <p:cNvPr id="3" name="Content Placeholder 2"/>
          <p:cNvSpPr>
            <a:spLocks noGrp="1"/>
          </p:cNvSpPr>
          <p:nvPr>
            <p:ph idx="1"/>
          </p:nvPr>
        </p:nvSpPr>
        <p:spPr/>
        <p:txBody>
          <a:bodyPr/>
          <a:p>
            <a:pPr marL="0" indent="0">
              <a:buNone/>
            </a:pPr>
            <a:r>
              <a:rPr lang="en-US" altLang="en-US"/>
              <a:t>What is the probability two copies of a gene in a randomly breeding population have an ancestor 1 generation ago? </a:t>
            </a:r>
            <a:endParaRPr lang="en-US" altLang="en-US"/>
          </a:p>
          <a:p>
            <a:pPr marL="0" indent="0">
              <a:buNone/>
            </a:pPr>
            <a:r>
              <a:rPr lang="en-US" altLang="en-US"/>
              <a:t>			1/(2Ne)</a:t>
            </a:r>
            <a:endParaRPr lang="en-US" altLang="en-US"/>
          </a:p>
          <a:p>
            <a:pPr marL="0" indent="0">
              <a:buNone/>
            </a:pPr>
            <a:r>
              <a:rPr lang="en-US" altLang="en-US"/>
              <a:t>What about j generations ago? </a:t>
            </a:r>
            <a:endParaRPr lang="en-US" altLang="en-US"/>
          </a:p>
          <a:p>
            <a:pPr marL="0" indent="0">
              <a:buNone/>
            </a:pPr>
            <a:r>
              <a:rPr lang="en-US" altLang="en-US"/>
              <a:t>			(1-1/(2Ne))</a:t>
            </a:r>
            <a:r>
              <a:rPr lang="en-US" altLang="en-US" baseline="30000"/>
              <a:t>j</a:t>
            </a:r>
            <a:r>
              <a:rPr lang="en-US" altLang="en-US"/>
              <a:t> * 1/(2Ne)</a:t>
            </a:r>
            <a:endParaRPr lang="en-US" altLang="en-US"/>
          </a:p>
          <a:p>
            <a:pPr marL="0" indent="0">
              <a:buNone/>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itle 1"/>
          <p:cNvSpPr>
            <a:spLocks noGrp="1"/>
          </p:cNvSpPr>
          <p:nvPr>
            <p:ph type="title"/>
          </p:nvPr>
        </p:nvSpPr>
        <p:spPr>
          <a:xfrm>
            <a:off x="93345" y="555625"/>
            <a:ext cx="9084945" cy="1143000"/>
          </a:xfrm>
        </p:spPr>
        <p:txBody>
          <a:bodyPr anchor="ctr"/>
          <a:p>
            <a:r>
              <a:rPr lang="en-US" altLang="en-US" kern="1200" dirty="0">
                <a:latin typeface="Ubuntu" panose="020B0504030602030204" charset="0"/>
                <a:ea typeface="+mj-ea"/>
                <a:cs typeface="Ubuntu" panose="020B0504030602030204" charset="0"/>
              </a:rPr>
              <a:t>Genetic drift &amp; the molecular clock</a:t>
            </a:r>
            <a:endParaRPr lang="en-US" altLang="en-US" kern="1200" dirty="0">
              <a:latin typeface="Ubuntu" panose="020B0504030602030204" charset="0"/>
              <a:ea typeface="+mj-ea"/>
              <a:cs typeface="Ubuntu" panose="020B0504030602030204" charset="0"/>
            </a:endParaRPr>
          </a:p>
        </p:txBody>
      </p:sp>
      <p:sp>
        <p:nvSpPr>
          <p:cNvPr id="3" name="Content Placeholder 2"/>
          <p:cNvSpPr>
            <a:spLocks noGrp="1"/>
          </p:cNvSpPr>
          <p:nvPr>
            <p:ph idx="1"/>
          </p:nvPr>
        </p:nvSpPr>
        <p:spPr>
          <a:xfrm>
            <a:off x="457200" y="1826895"/>
            <a:ext cx="8229600" cy="4525963"/>
          </a:xfrm>
          <a:ln>
            <a:miter/>
          </a:ln>
        </p:spPr>
        <p:txBody>
          <a:bodyPr anchor="t"/>
          <a:lstStyle/>
          <a:p>
            <a:pPr marL="0" indent="0" fontAlgn="base">
              <a:buNone/>
            </a:pPr>
            <a:r>
              <a:rPr lang="en-US" sz="2800" dirty="0" smtClean="0">
                <a:latin typeface="Ubuntu" panose="020B0504030602030204" charset="0"/>
                <a:cs typeface="Ubuntu" panose="020B0504030602030204" charset="0"/>
                <a:sym typeface="+mn-ea"/>
              </a:rPr>
              <a:t>The chance of </a:t>
            </a:r>
            <a:r>
              <a:rPr lang="en-US" altLang="en-US" sz="2800" dirty="0" smtClean="0">
                <a:latin typeface="Ubuntu" panose="020B0504030602030204" charset="0"/>
                <a:cs typeface="Ubuntu" panose="020B0504030602030204" charset="0"/>
                <a:sym typeface="+mn-ea"/>
              </a:rPr>
              <a:t>someone's copy of an allele</a:t>
            </a:r>
            <a:r>
              <a:rPr lang="en-US" sz="2800" dirty="0" smtClean="0">
                <a:latin typeface="Ubuntu" panose="020B0504030602030204" charset="0"/>
                <a:cs typeface="Ubuntu" panose="020B0504030602030204" charset="0"/>
                <a:sym typeface="+mn-ea"/>
              </a:rPr>
              <a:t> drifting to fixation is:</a:t>
            </a:r>
            <a:endParaRPr lang="en-US" sz="2800" strike="noStrike" noProof="1" dirty="0" smtClean="0">
              <a:latin typeface="Ubuntu" panose="020B0504030602030204" charset="0"/>
              <a:cs typeface="Ubuntu" panose="020B0504030602030204" charset="0"/>
            </a:endParaRPr>
          </a:p>
          <a:p>
            <a:pPr marL="0" lvl="1" indent="0" fontAlgn="base">
              <a:buNone/>
            </a:pPr>
            <a:r>
              <a:rPr lang="en-US" dirty="0" smtClean="0">
                <a:latin typeface="Ubuntu" panose="020B0504030602030204" charset="0"/>
                <a:cs typeface="Ubuntu" panose="020B0504030602030204" charset="0"/>
                <a:sym typeface="+mn-ea"/>
              </a:rPr>
              <a:t>	1</a:t>
            </a:r>
            <a:r>
              <a:rPr lang="en-US" dirty="0">
                <a:latin typeface="Ubuntu" panose="020B0504030602030204" charset="0"/>
                <a:cs typeface="Ubuntu" panose="020B0504030602030204" charset="0"/>
                <a:sym typeface="+mn-ea"/>
              </a:rPr>
              <a:t>/(2N</a:t>
            </a:r>
            <a:r>
              <a:rPr lang="en-US" altLang="en-US" baseline="-25000" dirty="0">
                <a:latin typeface="Ubuntu" panose="020B0504030602030204" charset="0"/>
                <a:cs typeface="Ubuntu" panose="020B0504030602030204" charset="0"/>
                <a:sym typeface="+mn-ea"/>
              </a:rPr>
              <a:t>e</a:t>
            </a:r>
            <a:r>
              <a:rPr lang="en-US" dirty="0">
                <a:latin typeface="Ubuntu" panose="020B0504030602030204" charset="0"/>
                <a:cs typeface="Ubuntu" panose="020B0504030602030204" charset="0"/>
                <a:sym typeface="+mn-ea"/>
              </a:rPr>
              <a:t>)</a:t>
            </a:r>
            <a:br>
              <a:rPr lang="en-US" dirty="0">
                <a:latin typeface="Ubuntu" panose="020B0504030602030204" charset="0"/>
                <a:cs typeface="Ubuntu" panose="020B0504030602030204" charset="0"/>
                <a:sym typeface="+mn-ea"/>
              </a:rPr>
            </a:br>
            <a:endParaRPr lang="en-US" sz="2400" strike="noStrike" noProof="1" dirty="0" smtClean="0">
              <a:latin typeface="Ubuntu" panose="020B0504030602030204" charset="0"/>
              <a:cs typeface="Ubuntu" panose="020B0504030602030204" charset="0"/>
            </a:endParaRPr>
          </a:p>
          <a:p>
            <a:pPr marL="0" indent="0" fontAlgn="base">
              <a:buNone/>
            </a:pPr>
            <a:r>
              <a:rPr lang="en-US" sz="2800" strike="noStrike" noProof="1" dirty="0" smtClean="0">
                <a:latin typeface="Ubuntu" panose="020B0504030602030204" charset="0"/>
                <a:cs typeface="Ubuntu" panose="020B0504030602030204" charset="0"/>
              </a:rPr>
              <a:t>Let </a:t>
            </a:r>
            <a:r>
              <a:rPr lang="el-GR" sz="2800" i="1" strike="noStrike" noProof="1" dirty="0" smtClean="0">
                <a:latin typeface="Ubuntu" panose="020B0504030602030204" charset="0"/>
                <a:cs typeface="Ubuntu" panose="020B0504030602030204" charset="0"/>
              </a:rPr>
              <a:t>ν</a:t>
            </a:r>
            <a:r>
              <a:rPr lang="en-US" sz="2800" i="1" strike="noStrike" noProof="1" dirty="0" smtClean="0">
                <a:latin typeface="Ubuntu" panose="020B0504030602030204" charset="0"/>
                <a:cs typeface="Ubuntu" panose="020B0504030602030204" charset="0"/>
              </a:rPr>
              <a:t> </a:t>
            </a:r>
            <a:r>
              <a:rPr lang="en-US" sz="2800" strike="noStrike" noProof="1" dirty="0" smtClean="0">
                <a:latin typeface="Ubuntu" panose="020B0504030602030204" charset="0"/>
                <a:cs typeface="Ubuntu" panose="020B0504030602030204" charset="0"/>
              </a:rPr>
              <a:t>be the rate of neutral mutations per allele, per generation</a:t>
            </a:r>
            <a:endParaRPr lang="en-US" sz="2800" strike="noStrike" noProof="1" dirty="0" smtClean="0">
              <a:latin typeface="Ubuntu" panose="020B0504030602030204" charset="0"/>
              <a:cs typeface="Ubuntu" panose="020B0504030602030204" charset="0"/>
            </a:endParaRPr>
          </a:p>
          <a:p>
            <a:pPr marL="0" indent="0" fontAlgn="base">
              <a:buNone/>
            </a:pPr>
            <a:r>
              <a:rPr lang="en-US" sz="2800" strike="noStrike" noProof="1" dirty="0" smtClean="0">
                <a:latin typeface="Ubuntu" panose="020B0504030602030204" charset="0"/>
                <a:cs typeface="Ubuntu" panose="020B0504030602030204" charset="0"/>
              </a:rPr>
              <a:t>Every generation there will be:</a:t>
            </a:r>
            <a:endParaRPr lang="en-US" sz="2800" strike="noStrike" noProof="1" dirty="0" smtClean="0">
              <a:latin typeface="Ubuntu" panose="020B0504030602030204" charset="0"/>
              <a:cs typeface="Ubuntu" panose="020B0504030602030204" charset="0"/>
            </a:endParaRPr>
          </a:p>
          <a:p>
            <a:pPr marL="457200" lvl="1" indent="0" fontAlgn="base">
              <a:buNone/>
            </a:pPr>
            <a:r>
              <a:rPr lang="en-US" sz="2400" strike="noStrike" noProof="1" dirty="0" smtClean="0">
                <a:latin typeface="Ubuntu" panose="020B0504030602030204" charset="0"/>
                <a:cs typeface="Ubuntu" panose="020B0504030602030204" charset="0"/>
              </a:rPr>
              <a:t>2</a:t>
            </a:r>
            <a:r>
              <a:rPr lang="en-US" sz="2400" i="1" strike="noStrike" noProof="1" dirty="0" smtClean="0">
                <a:latin typeface="Ubuntu" panose="020B0504030602030204" charset="0"/>
                <a:cs typeface="Ubuntu" panose="020B0504030602030204" charset="0"/>
              </a:rPr>
              <a:t>N</a:t>
            </a:r>
            <a:r>
              <a:rPr lang="en-US" altLang="en-US" sz="2400" i="1" strike="noStrike" baseline="-25000" noProof="1" dirty="0" smtClean="0">
                <a:latin typeface="Ubuntu" panose="020B0504030602030204" charset="0"/>
                <a:cs typeface="Ubuntu" panose="020B0504030602030204" charset="0"/>
              </a:rPr>
              <a:t>e</a:t>
            </a:r>
            <a:r>
              <a:rPr lang="el-GR" sz="2400" i="1" strike="noStrike" noProof="1" dirty="0" smtClean="0">
                <a:latin typeface="Ubuntu" panose="020B0504030602030204" charset="0"/>
                <a:cs typeface="Ubuntu" panose="020B0504030602030204" charset="0"/>
              </a:rPr>
              <a:t>ν</a:t>
            </a:r>
            <a:r>
              <a:rPr lang="en-US" sz="2400" strike="noStrike" noProof="1" dirty="0" smtClean="0">
                <a:latin typeface="Ubuntu" panose="020B0504030602030204" charset="0"/>
                <a:cs typeface="Ubuntu" panose="020B0504030602030204" charset="0"/>
              </a:rPr>
              <a:t> mutations</a:t>
            </a:r>
            <a:endParaRPr lang="en-US" sz="2400" strike="noStrike" noProof="1" dirty="0" smtClean="0">
              <a:latin typeface="Ubuntu" panose="020B0504030602030204" charset="0"/>
              <a:cs typeface="Ubuntu" panose="020B0504030602030204" charset="0"/>
            </a:endParaRPr>
          </a:p>
          <a:p>
            <a:pPr marL="0" indent="0" fontAlgn="base">
              <a:buNone/>
            </a:pPr>
            <a:br>
              <a:rPr lang="en-US" sz="2800" strike="noStrike" noProof="1" dirty="0" smtClean="0">
                <a:latin typeface="Ubuntu" panose="020B0504030602030204" charset="0"/>
                <a:cs typeface="Ubuntu" panose="020B0504030602030204" charset="0"/>
              </a:rPr>
            </a:br>
            <a:r>
              <a:rPr lang="en-US" sz="2800" strike="noStrike" noProof="1" dirty="0" smtClean="0">
                <a:latin typeface="Ubuntu" panose="020B0504030602030204" charset="0"/>
                <a:cs typeface="Ubuntu" panose="020B0504030602030204" charset="0"/>
              </a:rPr>
              <a:t>Therefore, alleles turn over at rate </a:t>
            </a:r>
            <a:r>
              <a:rPr lang="el-GR" sz="2800" i="1" strike="noStrike" noProof="1" dirty="0">
                <a:latin typeface="Ubuntu" panose="020B0504030602030204" charset="0"/>
                <a:cs typeface="Ubuntu" panose="020B0504030602030204" charset="0"/>
              </a:rPr>
              <a:t>ν</a:t>
            </a:r>
            <a:endParaRPr lang="en-US" sz="2800" strike="noStrike" noProof="1" dirty="0" smtClean="0">
              <a:latin typeface="Ubuntu" panose="020B0504030602030204" charset="0"/>
              <a:cs typeface="Ubuntu" panose="020B0504030602030204" charset="0"/>
            </a:endParaRPr>
          </a:p>
          <a:p>
            <a:pPr fontAlgn="base"/>
            <a:endParaRPr lang="en-US" sz="2800" strike="noStrike" noProof="1" dirty="0" smtClean="0">
              <a:latin typeface="Ubuntu" panose="020B0504030602030204" charset="0"/>
              <a:cs typeface="Ubuntu" panose="020B0504030602030204" charset="0"/>
            </a:endParaRPr>
          </a:p>
          <a:p>
            <a:pPr marL="0" lvl="1" indent="0" fontAlgn="base">
              <a:buNone/>
            </a:pPr>
            <a:r>
              <a:rPr lang="en-US" sz="2400" strike="noStrike" noProof="1" dirty="0" smtClean="0">
                <a:latin typeface="Ubuntu" panose="020B0504030602030204" charset="0"/>
                <a:cs typeface="Ubuntu" panose="020B0504030602030204" charset="0"/>
              </a:rPr>
              <a:t>	</a:t>
            </a:r>
            <a:endParaRPr lang="en-US" sz="2400" strike="noStrike" noProof="1" dirty="0" smtClean="0">
              <a:latin typeface="Ubuntu" panose="020B0504030602030204" charset="0"/>
              <a:cs typeface="Ubuntu" panose="020B0504030602030204" charset="0"/>
            </a:endParaRPr>
          </a:p>
        </p:txBody>
      </p:sp>
      <p:sp>
        <p:nvSpPr>
          <p:cNvPr id="48131" name="Text Box 3"/>
          <p:cNvSpPr txBox="1"/>
          <p:nvPr/>
        </p:nvSpPr>
        <p:spPr>
          <a:xfrm>
            <a:off x="3302000" y="3246438"/>
            <a:ext cx="2540000" cy="365125"/>
          </a:xfrm>
          <a:prstGeom prst="rect">
            <a:avLst/>
          </a:prstGeom>
          <a:noFill/>
          <a:ln w="9525">
            <a:noFill/>
          </a:ln>
        </p:spPr>
        <p:txBody>
          <a:bodyPr wrap="square" anchor="t">
            <a:spAutoFit/>
          </a:bodyPr>
          <a:p>
            <a:r>
              <a:rPr lang="en-US" altLang="en-US">
                <a:latin typeface="Calibri" charset="0"/>
              </a:rPr>
              <a:t> </a:t>
            </a:r>
            <a:endParaRPr lang="en-US" altLang="en-US">
              <a:latin typeface="Calibri" charset="0"/>
            </a:endParaRPr>
          </a:p>
        </p:txBody>
      </p:sp>
      <p:sp>
        <p:nvSpPr>
          <p:cNvPr id="48132" name="Text Box 4"/>
          <p:cNvSpPr txBox="1"/>
          <p:nvPr/>
        </p:nvSpPr>
        <p:spPr>
          <a:xfrm>
            <a:off x="3302000" y="3246438"/>
            <a:ext cx="2540000" cy="365125"/>
          </a:xfrm>
          <a:prstGeom prst="rect">
            <a:avLst/>
          </a:prstGeom>
          <a:noFill/>
          <a:ln w="9525">
            <a:noFill/>
          </a:ln>
        </p:spPr>
        <p:txBody>
          <a:bodyPr wrap="square" anchor="t">
            <a:spAutoFit/>
          </a:bodyPr>
          <a:p>
            <a:r>
              <a:rPr lang="en-US" altLang="en-US">
                <a:latin typeface="Calibri" charset="0"/>
              </a:rPr>
              <a:t> </a:t>
            </a:r>
            <a:endParaRPr lang="en-US" altLang="en-US">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charRg st="0" end="66"/>
                                            </p:txEl>
                                          </p:spTgt>
                                        </p:tgtEl>
                                        <p:attrNameLst>
                                          <p:attrName>style.visibility</p:attrName>
                                        </p:attrNameLst>
                                      </p:cBhvr>
                                      <p:to>
                                        <p:strVal val="visible"/>
                                      </p:to>
                                    </p:set>
                                    <p:animEffect transition="in" filter="fade">
                                      <p:cBhvr>
                                        <p:cTn id="7" dur="500"/>
                                        <p:tgtEl>
                                          <p:spTgt spid="3">
                                            <p:txEl>
                                              <p:charRg st="0"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charRg st="66" end="98"/>
                                            </p:txEl>
                                          </p:spTgt>
                                        </p:tgtEl>
                                        <p:attrNameLst>
                                          <p:attrName>style.visibility</p:attrName>
                                        </p:attrNameLst>
                                      </p:cBhvr>
                                      <p:to>
                                        <p:strVal val="visible"/>
                                      </p:to>
                                    </p:set>
                                    <p:animEffect transition="in" filter="fade">
                                      <p:cBhvr>
                                        <p:cTn id="12" dur="500"/>
                                        <p:tgtEl>
                                          <p:spTgt spid="3">
                                            <p:txEl>
                                              <p:charRg st="66" end="9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charRg st="98" end="112"/>
                                            </p:txEl>
                                          </p:spTgt>
                                        </p:tgtEl>
                                        <p:attrNameLst>
                                          <p:attrName>style.visibility</p:attrName>
                                        </p:attrNameLst>
                                      </p:cBhvr>
                                      <p:to>
                                        <p:strVal val="visible"/>
                                      </p:to>
                                    </p:set>
                                    <p:animEffect transition="in" filter="fade">
                                      <p:cBhvr>
                                        <p:cTn id="15" dur="500"/>
                                        <p:tgtEl>
                                          <p:spTgt spid="3">
                                            <p:txEl>
                                              <p:charRg st="98"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69" name="Shape 329"/>
          <p:cNvPicPr preferRelativeResize="0">
            <a:picLocks noGrp="1" noChangeAspect="1"/>
          </p:cNvPicPr>
          <p:nvPr>
            <p:ph idx="1"/>
          </p:nvPr>
        </p:nvPicPr>
        <p:blipFill>
          <a:blip r:embed="rId1"/>
          <a:stretch>
            <a:fillRect/>
          </a:stretch>
        </p:blipFill>
        <p:spPr>
          <a:xfrm>
            <a:off x="152400" y="76200"/>
            <a:ext cx="3736975" cy="6313488"/>
          </a:xfrm>
        </p:spPr>
      </p:pic>
      <p:pic>
        <p:nvPicPr>
          <p:cNvPr id="58370" name="Shape 330"/>
          <p:cNvPicPr preferRelativeResize="0"/>
          <p:nvPr/>
        </p:nvPicPr>
        <p:blipFill>
          <a:blip r:embed="rId2"/>
          <a:stretch>
            <a:fillRect/>
          </a:stretch>
        </p:blipFill>
        <p:spPr>
          <a:xfrm>
            <a:off x="5638800" y="2200275"/>
            <a:ext cx="3251200" cy="4445000"/>
          </a:xfrm>
          <a:prstGeom prst="rect">
            <a:avLst/>
          </a:prstGeom>
          <a:noFill/>
          <a:ln w="9525">
            <a:noFill/>
          </a:ln>
        </p:spPr>
      </p:pic>
      <p:sp>
        <p:nvSpPr>
          <p:cNvPr id="2" name="Text Box 1"/>
          <p:cNvSpPr txBox="1"/>
          <p:nvPr/>
        </p:nvSpPr>
        <p:spPr>
          <a:xfrm>
            <a:off x="5396230" y="963930"/>
            <a:ext cx="3023235" cy="398780"/>
          </a:xfrm>
          <a:prstGeom prst="rect">
            <a:avLst/>
          </a:prstGeom>
          <a:noFill/>
        </p:spPr>
        <p:txBody>
          <a:bodyPr wrap="square" rtlCol="0">
            <a:spAutoFit/>
          </a:bodyPr>
          <a:p>
            <a:r>
              <a:rPr lang="en-US" altLang="en-US" sz="2000"/>
              <a:t>Why??</a:t>
            </a:r>
            <a:endParaRPr lang="en-US" altLang="en-US" sz="2000"/>
          </a:p>
        </p:txBody>
      </p:sp>
      <p:sp>
        <p:nvSpPr>
          <p:cNvPr id="3" name="Text Box 2"/>
          <p:cNvSpPr txBox="1"/>
          <p:nvPr/>
        </p:nvSpPr>
        <p:spPr>
          <a:xfrm>
            <a:off x="2320290" y="3106420"/>
            <a:ext cx="3655060" cy="2676525"/>
          </a:xfrm>
          <a:prstGeom prst="rect">
            <a:avLst/>
          </a:prstGeom>
          <a:noFill/>
        </p:spPr>
        <p:txBody>
          <a:bodyPr wrap="square" rtlCol="0">
            <a:spAutoFit/>
          </a:bodyPr>
          <a:p>
            <a:pPr algn="ctr"/>
            <a:r>
              <a:rPr lang="en-US" altLang="en-US" sz="1200"/>
              <a:t>All genes eventually trace</a:t>
            </a:r>
            <a:endParaRPr lang="en-US" altLang="en-US" sz="1200"/>
          </a:p>
          <a:p>
            <a:pPr algn="ctr"/>
            <a:r>
              <a:rPr lang="en-US" altLang="en-US" sz="1200"/>
              <a:t>back to a common ancestor:</a:t>
            </a:r>
            <a:endParaRPr lang="en-US" altLang="en-US" sz="1200"/>
          </a:p>
          <a:p>
            <a:pPr algn="ctr"/>
            <a:r>
              <a:rPr lang="en-US" altLang="en-US" sz="1200"/>
              <a:t>a mutant allele that existed </a:t>
            </a:r>
            <a:endParaRPr lang="en-US" altLang="en-US" sz="1200"/>
          </a:p>
          <a:p>
            <a:pPr algn="ctr"/>
            <a:r>
              <a:rPr lang="en-US" altLang="en-US" sz="1200"/>
              <a:t>in a single individual (i.e.</a:t>
            </a:r>
            <a:endParaRPr lang="en-US" altLang="en-US" sz="1200"/>
          </a:p>
          <a:p>
            <a:pPr algn="ctr"/>
            <a:r>
              <a:rPr lang="en-US" altLang="en-US" sz="1200"/>
              <a:t>“mitochondrial Eve” and </a:t>
            </a:r>
            <a:endParaRPr lang="en-US" altLang="en-US" sz="1200"/>
          </a:p>
          <a:p>
            <a:pPr algn="ctr"/>
            <a:r>
              <a:rPr lang="en-US" altLang="en-US" sz="1200"/>
              <a:t>“Y-chromosome Adam”). </a:t>
            </a:r>
            <a:br>
              <a:rPr lang="en-US" altLang="en-US" sz="1200"/>
            </a:br>
            <a:r>
              <a:rPr lang="en-US" altLang="en-US" sz="1200"/>
              <a:t>BUT NOTE: “mEve” and “yAdam” were</a:t>
            </a:r>
            <a:endParaRPr lang="en-US" altLang="en-US" sz="1200"/>
          </a:p>
          <a:p>
            <a:pPr algn="ctr"/>
            <a:r>
              <a:rPr lang="en-US" altLang="en-US" sz="1200"/>
              <a:t>real individuals that were part of a </a:t>
            </a:r>
            <a:endParaRPr lang="en-US" altLang="en-US" sz="1200"/>
          </a:p>
          <a:p>
            <a:pPr algn="ctr"/>
            <a:r>
              <a:rPr lang="en-US" altLang="en-US" sz="1200"/>
              <a:t>larger population. And there was</a:t>
            </a:r>
            <a:endParaRPr lang="en-US" altLang="en-US" sz="1200"/>
          </a:p>
          <a:p>
            <a:pPr algn="ctr"/>
            <a:r>
              <a:rPr lang="en-US" altLang="en-US" sz="1200"/>
              <a:t>nothing special about them...every</a:t>
            </a:r>
            <a:endParaRPr lang="en-US" altLang="en-US" sz="1200"/>
          </a:p>
          <a:p>
            <a:pPr algn="ctr"/>
            <a:r>
              <a:rPr lang="en-US" altLang="en-US" sz="1200"/>
              <a:t>gene has to trace back to a single</a:t>
            </a:r>
            <a:endParaRPr lang="en-US" altLang="en-US" sz="1200"/>
          </a:p>
          <a:p>
            <a:pPr algn="ctr"/>
            <a:r>
              <a:rPr lang="en-US" altLang="en-US" sz="1200"/>
              <a:t>individual, but it will be a different </a:t>
            </a:r>
            <a:endParaRPr lang="en-US" altLang="en-US" sz="1200"/>
          </a:p>
          <a:p>
            <a:pPr algn="ctr"/>
            <a:r>
              <a:rPr lang="en-US" altLang="en-US" sz="1200"/>
              <a:t>individual living at a different time</a:t>
            </a:r>
            <a:endParaRPr lang="en-US" altLang="en-US" sz="1200"/>
          </a:p>
          <a:p>
            <a:pPr algn="ctr"/>
            <a:r>
              <a:rPr lang="en-US" altLang="en-US" sz="1200"/>
              <a:t>(e.g. MAO-Karen, APLX-Gengis)</a:t>
            </a:r>
            <a:endParaRPr lang="en-US" altLang="en-US" sz="1200"/>
          </a:p>
        </p:txBody>
      </p:sp>
      <p:sp>
        <p:nvSpPr>
          <p:cNvPr id="4" name="Text Box 3"/>
          <p:cNvSpPr txBox="1"/>
          <p:nvPr/>
        </p:nvSpPr>
        <p:spPr>
          <a:xfrm>
            <a:off x="3889375" y="192405"/>
            <a:ext cx="3655060" cy="706755"/>
          </a:xfrm>
          <a:prstGeom prst="rect">
            <a:avLst/>
          </a:prstGeom>
          <a:noFill/>
        </p:spPr>
        <p:txBody>
          <a:bodyPr wrap="square" rtlCol="0">
            <a:spAutoFit/>
          </a:bodyPr>
          <a:p>
            <a:pPr algn="ctr"/>
            <a:r>
              <a:rPr lang="en-US" altLang="en-US" sz="2000"/>
              <a:t>Coalescent times vary among genes</a:t>
            </a:r>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The Coalescent</a:t>
            </a:r>
            <a:endParaRPr lang="en-US" altLang="en-US"/>
          </a:p>
        </p:txBody>
      </p:sp>
      <p:sp>
        <p:nvSpPr>
          <p:cNvPr id="3" name="Content Placeholder 2"/>
          <p:cNvSpPr>
            <a:spLocks noGrp="1"/>
          </p:cNvSpPr>
          <p:nvPr>
            <p:ph idx="1"/>
          </p:nvPr>
        </p:nvSpPr>
        <p:spPr/>
        <p:txBody>
          <a:bodyPr/>
          <a:p>
            <a:pPr marL="0" indent="0">
              <a:buNone/>
            </a:pPr>
            <a:r>
              <a:rPr lang="en-US" altLang="en-US"/>
              <a:t>Coalescence-time measured in units of </a:t>
            </a:r>
            <a:r>
              <a:rPr lang="en-US" altLang="en-US" i="1"/>
              <a:t>Ne  </a:t>
            </a:r>
            <a:endParaRPr lang="en-US" altLang="en-US" i="1"/>
          </a:p>
          <a:p>
            <a:pPr marL="0" indent="0">
              <a:buNone/>
            </a:pPr>
            <a:endParaRPr lang="en-US" altLang="en-US" i="1"/>
          </a:p>
          <a:p>
            <a:pPr marL="0" indent="0">
              <a:buNone/>
            </a:pPr>
            <a:endParaRPr lang="en-US" altLang="en-US"/>
          </a:p>
          <a:p>
            <a:pPr marL="0" indent="0">
              <a:buNone/>
            </a:pPr>
            <a:endParaRPr lang="en-US" altLang="en-US"/>
          </a:p>
        </p:txBody>
      </p:sp>
      <p:pic>
        <p:nvPicPr>
          <p:cNvPr id="4" name="Picture 3"/>
          <p:cNvPicPr>
            <a:picLocks noChangeAspect="1"/>
          </p:cNvPicPr>
          <p:nvPr/>
        </p:nvPicPr>
        <p:blipFill>
          <a:blip r:embed="rId1"/>
          <a:stretch>
            <a:fillRect/>
          </a:stretch>
        </p:blipFill>
        <p:spPr>
          <a:xfrm>
            <a:off x="213995" y="2623820"/>
            <a:ext cx="4890770" cy="4146550"/>
          </a:xfrm>
          <a:prstGeom prst="rect">
            <a:avLst/>
          </a:prstGeom>
        </p:spPr>
      </p:pic>
      <p:pic>
        <p:nvPicPr>
          <p:cNvPr id="5" name="Picture 4"/>
          <p:cNvPicPr>
            <a:picLocks noChangeAspect="1"/>
          </p:cNvPicPr>
          <p:nvPr/>
        </p:nvPicPr>
        <p:blipFill>
          <a:blip r:embed="rId2"/>
          <a:stretch>
            <a:fillRect/>
          </a:stretch>
        </p:blipFill>
        <p:spPr>
          <a:xfrm>
            <a:off x="5204460" y="2711450"/>
            <a:ext cx="3704590" cy="2411730"/>
          </a:xfrm>
          <a:prstGeom prst="rect">
            <a:avLst/>
          </a:prstGeom>
        </p:spPr>
      </p:pic>
      <p:pic>
        <p:nvPicPr>
          <p:cNvPr id="6" name="Picture 5"/>
          <p:cNvPicPr>
            <a:picLocks noChangeAspect="1"/>
          </p:cNvPicPr>
          <p:nvPr/>
        </p:nvPicPr>
        <p:blipFill>
          <a:blip r:embed="rId3"/>
          <a:stretch>
            <a:fillRect/>
          </a:stretch>
        </p:blipFill>
        <p:spPr>
          <a:xfrm>
            <a:off x="5179695" y="5264785"/>
            <a:ext cx="4774565" cy="8166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The Multispecies Coalescent</a:t>
            </a:r>
            <a:endParaRPr lang="en-US" altLang="en-US"/>
          </a:p>
        </p:txBody>
      </p:sp>
      <p:pic>
        <p:nvPicPr>
          <p:cNvPr id="4" name="Content Placeholder 3"/>
          <p:cNvPicPr>
            <a:picLocks noChangeAspect="1"/>
          </p:cNvPicPr>
          <p:nvPr>
            <p:ph idx="1"/>
          </p:nvPr>
        </p:nvPicPr>
        <p:blipFill>
          <a:blip r:embed="rId1"/>
          <a:stretch>
            <a:fillRect/>
          </a:stretch>
        </p:blipFill>
        <p:spPr>
          <a:xfrm>
            <a:off x="664210" y="1831340"/>
            <a:ext cx="781494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95015" y="370840"/>
            <a:ext cx="5746750" cy="1325880"/>
          </a:xfrm>
        </p:spPr>
        <p:txBody>
          <a:bodyPr/>
          <a:p>
            <a:r>
              <a:rPr lang="en-US" altLang="en-US" sz="3600" i="1">
                <a:latin typeface="Arial" panose="020B0604020202020204" pitchFamily="34" charset="0"/>
                <a:cs typeface="Arial" panose="020B0604020202020204" pitchFamily="34" charset="0"/>
              </a:rPr>
              <a:t>P(D</a:t>
            </a:r>
            <a:r>
              <a:rPr lang="en-US" altLang="en-US" sz="3600" i="1" baseline="-25000">
                <a:latin typeface="Arial" panose="020B0604020202020204" pitchFamily="34" charset="0"/>
                <a:cs typeface="Arial" panose="020B0604020202020204" pitchFamily="34" charset="0"/>
              </a:rPr>
              <a:t>i</a:t>
            </a:r>
            <a:r>
              <a:rPr lang="en-US" altLang="en-US" sz="3600" i="1">
                <a:latin typeface="Arial" panose="020B0604020202020204" pitchFamily="34" charset="0"/>
                <a:cs typeface="Arial" panose="020B0604020202020204" pitchFamily="34" charset="0"/>
              </a:rPr>
              <a:t> | Q</a:t>
            </a:r>
            <a:r>
              <a:rPr lang="en-US" altLang="en-US" sz="3600" i="1" baseline="-25000">
                <a:latin typeface="Arial" panose="020B0604020202020204" pitchFamily="34" charset="0"/>
                <a:cs typeface="Arial" panose="020B0604020202020204" pitchFamily="34" charset="0"/>
              </a:rPr>
              <a:t>i</a:t>
            </a:r>
            <a:r>
              <a:rPr lang="en-US" altLang="en-US" sz="3600" i="1">
                <a:latin typeface="Arial" panose="020B0604020202020204" pitchFamily="34" charset="0"/>
                <a:cs typeface="Arial" panose="020B0604020202020204" pitchFamily="34" charset="0"/>
              </a:rPr>
              <a:t>, π</a:t>
            </a:r>
            <a:r>
              <a:rPr lang="en-US" altLang="en-US" sz="3600" i="1" baseline="-25000">
                <a:latin typeface="Arial" panose="020B0604020202020204" pitchFamily="34" charset="0"/>
                <a:cs typeface="Arial" panose="020B0604020202020204" pitchFamily="34" charset="0"/>
              </a:rPr>
              <a:t>i</a:t>
            </a:r>
            <a:r>
              <a:rPr lang="en-US" altLang="en-US" sz="3600" i="1">
                <a:latin typeface="Arial" panose="020B0604020202020204" pitchFamily="34" charset="0"/>
                <a:cs typeface="Arial" panose="020B0604020202020204" pitchFamily="34" charset="0"/>
              </a:rPr>
              <a:t>, </a:t>
            </a:r>
            <a:r>
              <a:rPr lang="en-US" altLang="en-US" sz="3600" b="1" i="1">
                <a:latin typeface="Arial" panose="020B0604020202020204" pitchFamily="34" charset="0"/>
                <a:cs typeface="Arial" panose="020B0604020202020204" pitchFamily="34" charset="0"/>
              </a:rPr>
              <a:t>ψ</a:t>
            </a:r>
            <a:r>
              <a:rPr lang="en-US" altLang="en-US" sz="3600" b="1" i="1" baseline="-25000">
                <a:latin typeface="Arial" panose="020B0604020202020204" pitchFamily="34" charset="0"/>
                <a:cs typeface="Arial" panose="020B0604020202020204" pitchFamily="34" charset="0"/>
              </a:rPr>
              <a:t>i</a:t>
            </a:r>
            <a:r>
              <a:rPr lang="en-US" altLang="en-US" sz="3600" i="1">
                <a:latin typeface="Arial" panose="020B0604020202020204" pitchFamily="34" charset="0"/>
                <a:cs typeface="Arial" panose="020B0604020202020204" pitchFamily="34" charset="0"/>
              </a:rPr>
              <a:t>) </a:t>
            </a:r>
            <a:r>
              <a:rPr lang="en-US" altLang="en-US" sz="3600">
                <a:latin typeface="Arial" panose="020B0604020202020204" pitchFamily="34" charset="0"/>
                <a:cs typeface="Arial" panose="020B0604020202020204" pitchFamily="34" charset="0"/>
              </a:rPr>
              <a:t>= standard likelihood of gene tree </a:t>
            </a:r>
            <a:endParaRPr lang="en-US" altLang="en-US" sz="3600">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156845" y="151765"/>
            <a:ext cx="2962910" cy="6554470"/>
          </a:xfrm>
          <a:prstGeom prst="rect">
            <a:avLst/>
          </a:prstGeom>
        </p:spPr>
      </p:pic>
      <p:sp>
        <p:nvSpPr>
          <p:cNvPr id="5" name="Title 1"/>
          <p:cNvSpPr>
            <a:spLocks noGrp="1"/>
          </p:cNvSpPr>
          <p:nvPr/>
        </p:nvSpPr>
        <p:spPr>
          <a:xfrm>
            <a:off x="3295015" y="2238375"/>
            <a:ext cx="5746750" cy="132588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Ubuntu" panose="020B0504030602030204" charset="0"/>
                <a:ea typeface="Ubuntu" panose="020B0504030602030204" charset="0"/>
                <a:cs typeface="+mj-cs"/>
              </a:defRPr>
            </a:lvl1pPr>
          </a:lstStyle>
          <a:p>
            <a:r>
              <a:rPr lang="en-US" altLang="en-US" sz="3600" i="1">
                <a:latin typeface="Arial" panose="020B0604020202020204" pitchFamily="34" charset="0"/>
                <a:cs typeface="Arial" panose="020B0604020202020204" pitchFamily="34" charset="0"/>
              </a:rPr>
              <a:t>P(</a:t>
            </a:r>
            <a:r>
              <a:rPr lang="en-US" altLang="en-US" sz="3600" b="1" i="1">
                <a:latin typeface="Arial" panose="020B0604020202020204" pitchFamily="34" charset="0"/>
                <a:cs typeface="Arial" panose="020B0604020202020204" pitchFamily="34" charset="0"/>
              </a:rPr>
              <a:t>ψ</a:t>
            </a:r>
            <a:r>
              <a:rPr lang="en-US" altLang="en-US" sz="3600" b="1" i="1" baseline="-25000">
                <a:latin typeface="Arial" panose="020B0604020202020204" pitchFamily="34" charset="0"/>
                <a:cs typeface="Arial" panose="020B0604020202020204" pitchFamily="34" charset="0"/>
              </a:rPr>
              <a:t>i</a:t>
            </a:r>
            <a:r>
              <a:rPr lang="en-US" altLang="en-US" sz="3600" b="1" i="1">
                <a:latin typeface="Arial" panose="020B0604020202020204" pitchFamily="34" charset="0"/>
                <a:cs typeface="Arial" panose="020B0604020202020204" pitchFamily="34" charset="0"/>
              </a:rPr>
              <a:t> </a:t>
            </a:r>
            <a:r>
              <a:rPr lang="en-US" altLang="en-US" sz="3600" i="1">
                <a:latin typeface="Arial" panose="020B0604020202020204" pitchFamily="34" charset="0"/>
                <a:cs typeface="Arial" panose="020B0604020202020204" pitchFamily="34" charset="0"/>
              </a:rPr>
              <a:t>| S) </a:t>
            </a:r>
            <a:r>
              <a:rPr lang="en-US" altLang="en-US" sz="3600">
                <a:latin typeface="Arial" panose="020B0604020202020204" pitchFamily="34" charset="0"/>
                <a:cs typeface="Arial" panose="020B0604020202020204" pitchFamily="34" charset="0"/>
              </a:rPr>
              <a:t>= Likelihood of gene tree given the species tree</a:t>
            </a:r>
            <a:endParaRPr lang="en-US" altLang="en-US" sz="3600">
              <a:latin typeface="Arial" panose="020B0604020202020204" pitchFamily="34" charset="0"/>
              <a:cs typeface="Arial" panose="020B0604020202020204" pitchFamily="34" charset="0"/>
            </a:endParaRPr>
          </a:p>
        </p:txBody>
      </p:sp>
      <p:sp>
        <p:nvSpPr>
          <p:cNvPr id="6" name="Title 1"/>
          <p:cNvSpPr>
            <a:spLocks noGrp="1"/>
          </p:cNvSpPr>
          <p:nvPr/>
        </p:nvSpPr>
        <p:spPr>
          <a:xfrm>
            <a:off x="3173730" y="4229735"/>
            <a:ext cx="5962015" cy="132588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Ubuntu" panose="020B0504030602030204" charset="0"/>
                <a:ea typeface="Ubuntu" panose="020B0504030602030204" charset="0"/>
                <a:cs typeface="+mj-cs"/>
              </a:defRPr>
            </a:lvl1pPr>
          </a:lstStyle>
          <a:p>
            <a:r>
              <a:rPr lang="en-US" altLang="en-US" sz="3200">
                <a:latin typeface="Arial" panose="020B0604020202020204" pitchFamily="34" charset="0"/>
                <a:cs typeface="Arial" panose="020B0604020202020204" pitchFamily="34" charset="0"/>
              </a:rPr>
              <a:t>“AND” rule:</a:t>
            </a:r>
            <a:endParaRPr lang="en-US" altLang="en-US" sz="3200">
              <a:latin typeface="Arial" panose="020B0604020202020204" pitchFamily="34" charset="0"/>
              <a:cs typeface="Arial" panose="020B0604020202020204" pitchFamily="34" charset="0"/>
            </a:endParaRPr>
          </a:p>
          <a:p>
            <a:r>
              <a:rPr lang="en-US" altLang="en-US" sz="3200">
                <a:latin typeface="Arial" panose="020B0604020202020204" pitchFamily="34" charset="0"/>
                <a:cs typeface="Arial" panose="020B0604020202020204" pitchFamily="34" charset="0"/>
              </a:rPr>
              <a:t>P(D</a:t>
            </a:r>
            <a:r>
              <a:rPr lang="en-US" altLang="en-US" sz="3200" baseline="-25000">
                <a:latin typeface="Arial" panose="020B0604020202020204" pitchFamily="34" charset="0"/>
                <a:cs typeface="Arial" panose="020B0604020202020204" pitchFamily="34" charset="0"/>
              </a:rPr>
              <a:t>1</a:t>
            </a:r>
            <a:r>
              <a:rPr lang="en-US" altLang="en-US" sz="3200">
                <a:latin typeface="Arial" panose="020B0604020202020204" pitchFamily="34" charset="0"/>
                <a:cs typeface="Arial" panose="020B0604020202020204" pitchFamily="34" charset="0"/>
              </a:rPr>
              <a:t>, D</a:t>
            </a:r>
            <a:r>
              <a:rPr lang="en-US" altLang="en-US" sz="3200" baseline="-25000">
                <a:latin typeface="Arial" panose="020B0604020202020204" pitchFamily="34" charset="0"/>
                <a:cs typeface="Arial" panose="020B0604020202020204" pitchFamily="34" charset="0"/>
              </a:rPr>
              <a:t>2</a:t>
            </a:r>
            <a:r>
              <a:rPr lang="en-US" altLang="en-US" sz="3200">
                <a:latin typeface="Arial" panose="020B0604020202020204" pitchFamily="34" charset="0"/>
                <a:cs typeface="Arial" panose="020B0604020202020204" pitchFamily="34" charset="0"/>
              </a:rPr>
              <a:t>...D</a:t>
            </a:r>
            <a:r>
              <a:rPr lang="en-US" altLang="en-US" sz="3200" baseline="-25000">
                <a:latin typeface="Arial" panose="020B0604020202020204" pitchFamily="34" charset="0"/>
                <a:cs typeface="Arial" panose="020B0604020202020204" pitchFamily="34" charset="0"/>
              </a:rPr>
              <a:t>n</a:t>
            </a:r>
            <a:r>
              <a:rPr lang="en-US" altLang="en-US" sz="3200">
                <a:latin typeface="Arial" panose="020B0604020202020204" pitchFamily="34" charset="0"/>
                <a:cs typeface="Arial" panose="020B0604020202020204" pitchFamily="34" charset="0"/>
              </a:rPr>
              <a:t> | S) = </a:t>
            </a:r>
            <a:endParaRPr lang="en-US" altLang="en-US" sz="3200">
              <a:latin typeface="Arial" panose="020B0604020202020204" pitchFamily="34" charset="0"/>
              <a:cs typeface="Arial" panose="020B0604020202020204" pitchFamily="34" charset="0"/>
            </a:endParaRPr>
          </a:p>
          <a:p>
            <a:r>
              <a:rPr lang="en-US" altLang="en-US" sz="3200" i="1">
                <a:latin typeface="Arial" panose="020B0604020202020204" pitchFamily="34" charset="0"/>
                <a:cs typeface="Arial" panose="020B0604020202020204" pitchFamily="34" charset="0"/>
                <a:sym typeface="+mn-ea"/>
              </a:rPr>
              <a:t>P(D</a:t>
            </a:r>
            <a:r>
              <a:rPr lang="en-US" altLang="en-US" sz="3200" i="1" baseline="-25000">
                <a:latin typeface="Arial" panose="020B0604020202020204" pitchFamily="34" charset="0"/>
                <a:cs typeface="Arial" panose="020B0604020202020204" pitchFamily="34" charset="0"/>
                <a:sym typeface="+mn-ea"/>
              </a:rPr>
              <a:t>1</a:t>
            </a:r>
            <a:r>
              <a:rPr lang="en-US" altLang="en-US" sz="3200" i="1">
                <a:latin typeface="Arial" panose="020B0604020202020204" pitchFamily="34" charset="0"/>
                <a:cs typeface="Arial" panose="020B0604020202020204" pitchFamily="34" charset="0"/>
                <a:sym typeface="+mn-ea"/>
              </a:rPr>
              <a:t> | Q</a:t>
            </a:r>
            <a:r>
              <a:rPr lang="en-US" altLang="en-US" sz="3200" i="1" baseline="-25000">
                <a:latin typeface="Arial" panose="020B0604020202020204" pitchFamily="34" charset="0"/>
                <a:cs typeface="Arial" panose="020B0604020202020204" pitchFamily="34" charset="0"/>
                <a:sym typeface="+mn-ea"/>
              </a:rPr>
              <a:t>1</a:t>
            </a:r>
            <a:r>
              <a:rPr lang="en-US" altLang="en-US" sz="3200" i="1">
                <a:latin typeface="Arial" panose="020B0604020202020204" pitchFamily="34" charset="0"/>
                <a:cs typeface="Arial" panose="020B0604020202020204" pitchFamily="34" charset="0"/>
                <a:sym typeface="+mn-ea"/>
              </a:rPr>
              <a:t>, π</a:t>
            </a:r>
            <a:r>
              <a:rPr lang="en-US" altLang="en-US" sz="3200" i="1" baseline="-25000">
                <a:latin typeface="Arial" panose="020B0604020202020204" pitchFamily="34" charset="0"/>
                <a:cs typeface="Arial" panose="020B0604020202020204" pitchFamily="34" charset="0"/>
                <a:sym typeface="+mn-ea"/>
              </a:rPr>
              <a:t>1</a:t>
            </a:r>
            <a:r>
              <a:rPr lang="en-US" altLang="en-US" sz="3200" i="1">
                <a:latin typeface="Arial" panose="020B0604020202020204" pitchFamily="34" charset="0"/>
                <a:cs typeface="Arial" panose="020B0604020202020204" pitchFamily="34" charset="0"/>
                <a:sym typeface="+mn-ea"/>
              </a:rPr>
              <a:t>, </a:t>
            </a:r>
            <a:r>
              <a:rPr lang="en-US" altLang="en-US" sz="3200" b="1" i="1">
                <a:latin typeface="Arial" panose="020B0604020202020204" pitchFamily="34" charset="0"/>
                <a:cs typeface="Arial" panose="020B0604020202020204" pitchFamily="34" charset="0"/>
                <a:sym typeface="+mn-ea"/>
              </a:rPr>
              <a:t>ψ</a:t>
            </a:r>
            <a:r>
              <a:rPr lang="en-US" altLang="en-US" sz="3200" b="1" i="1" baseline="-25000">
                <a:latin typeface="Arial" panose="020B0604020202020204" pitchFamily="34" charset="0"/>
                <a:cs typeface="Arial" panose="020B0604020202020204" pitchFamily="34" charset="0"/>
                <a:sym typeface="+mn-ea"/>
              </a:rPr>
              <a:t>1</a:t>
            </a:r>
            <a:r>
              <a:rPr lang="en-US" altLang="en-US" sz="3200" i="1">
                <a:latin typeface="Arial" panose="020B0604020202020204" pitchFamily="34" charset="0"/>
                <a:cs typeface="Arial" panose="020B0604020202020204" pitchFamily="34" charset="0"/>
                <a:sym typeface="+mn-ea"/>
              </a:rPr>
              <a:t>)*P(</a:t>
            </a:r>
            <a:r>
              <a:rPr lang="en-US" altLang="en-US" sz="3200" b="1" i="1">
                <a:latin typeface="Arial" panose="020B0604020202020204" pitchFamily="34" charset="0"/>
                <a:cs typeface="Arial" panose="020B0604020202020204" pitchFamily="34" charset="0"/>
                <a:sym typeface="+mn-ea"/>
              </a:rPr>
              <a:t>ψ</a:t>
            </a:r>
            <a:r>
              <a:rPr lang="en-US" altLang="en-US" sz="3200" b="1" i="1" baseline="-25000">
                <a:latin typeface="Arial" panose="020B0604020202020204" pitchFamily="34" charset="0"/>
                <a:cs typeface="Arial" panose="020B0604020202020204" pitchFamily="34" charset="0"/>
                <a:sym typeface="+mn-ea"/>
              </a:rPr>
              <a:t>1</a:t>
            </a:r>
            <a:r>
              <a:rPr lang="en-US" altLang="en-US" sz="3200" b="1" i="1">
                <a:latin typeface="Arial" panose="020B0604020202020204" pitchFamily="34" charset="0"/>
                <a:cs typeface="Arial" panose="020B0604020202020204" pitchFamily="34" charset="0"/>
                <a:sym typeface="+mn-ea"/>
              </a:rPr>
              <a:t> </a:t>
            </a:r>
            <a:r>
              <a:rPr lang="en-US" altLang="en-US" sz="3200" i="1">
                <a:latin typeface="Arial" panose="020B0604020202020204" pitchFamily="34" charset="0"/>
                <a:cs typeface="Arial" panose="020B0604020202020204" pitchFamily="34" charset="0"/>
                <a:sym typeface="+mn-ea"/>
              </a:rPr>
              <a:t>| S) </a:t>
            </a:r>
            <a:r>
              <a:rPr lang="en-US" altLang="en-US" sz="3200">
                <a:latin typeface="Arial" panose="020B0604020202020204" pitchFamily="34" charset="0"/>
                <a:cs typeface="Arial" panose="020B0604020202020204" pitchFamily="34" charset="0"/>
                <a:sym typeface="+mn-ea"/>
              </a:rPr>
              <a:t>x</a:t>
            </a:r>
            <a:r>
              <a:rPr lang="en-US" altLang="en-US" sz="3200" i="1">
                <a:latin typeface="Arial" panose="020B0604020202020204" pitchFamily="34" charset="0"/>
                <a:cs typeface="Arial" panose="020B0604020202020204" pitchFamily="34" charset="0"/>
                <a:sym typeface="+mn-ea"/>
              </a:rPr>
              <a:t> ...</a:t>
            </a:r>
            <a:endParaRPr lang="en-US" altLang="en-US" sz="3200" i="1">
              <a:latin typeface="Arial" panose="020B0604020202020204" pitchFamily="34" charset="0"/>
              <a:cs typeface="Arial" panose="020B0604020202020204" pitchFamily="34" charset="0"/>
              <a:sym typeface="+mn-ea"/>
            </a:endParaRPr>
          </a:p>
          <a:p>
            <a:r>
              <a:rPr lang="en-US" altLang="en-US" sz="3200">
                <a:latin typeface="Arial" panose="020B0604020202020204" pitchFamily="34" charset="0"/>
                <a:cs typeface="Arial" panose="020B0604020202020204" pitchFamily="34" charset="0"/>
                <a:sym typeface="+mn-ea"/>
              </a:rPr>
              <a:t>x</a:t>
            </a:r>
            <a:r>
              <a:rPr lang="en-US" altLang="en-US" sz="3200" i="1">
                <a:latin typeface="Arial" panose="020B0604020202020204" pitchFamily="34" charset="0"/>
                <a:cs typeface="Arial" panose="020B0604020202020204" pitchFamily="34" charset="0"/>
                <a:sym typeface="+mn-ea"/>
              </a:rPr>
              <a:t> P(D</a:t>
            </a:r>
            <a:r>
              <a:rPr lang="en-US" altLang="en-US" sz="3200" i="1" baseline="-25000">
                <a:latin typeface="Arial" panose="020B0604020202020204" pitchFamily="34" charset="0"/>
                <a:cs typeface="Arial" panose="020B0604020202020204" pitchFamily="34" charset="0"/>
                <a:sym typeface="+mn-ea"/>
              </a:rPr>
              <a:t>n</a:t>
            </a:r>
            <a:r>
              <a:rPr lang="en-US" altLang="en-US" sz="3200" i="1">
                <a:latin typeface="Arial" panose="020B0604020202020204" pitchFamily="34" charset="0"/>
                <a:cs typeface="Arial" panose="020B0604020202020204" pitchFamily="34" charset="0"/>
                <a:sym typeface="+mn-ea"/>
              </a:rPr>
              <a:t> | Q</a:t>
            </a:r>
            <a:r>
              <a:rPr lang="en-US" altLang="en-US" sz="3200" i="1" baseline="-25000">
                <a:latin typeface="Arial" panose="020B0604020202020204" pitchFamily="34" charset="0"/>
                <a:cs typeface="Arial" panose="020B0604020202020204" pitchFamily="34" charset="0"/>
                <a:sym typeface="+mn-ea"/>
              </a:rPr>
              <a:t>n</a:t>
            </a:r>
            <a:r>
              <a:rPr lang="en-US" altLang="en-US" sz="3200" i="1">
                <a:latin typeface="Arial" panose="020B0604020202020204" pitchFamily="34" charset="0"/>
                <a:cs typeface="Arial" panose="020B0604020202020204" pitchFamily="34" charset="0"/>
                <a:sym typeface="+mn-ea"/>
              </a:rPr>
              <a:t>, π</a:t>
            </a:r>
            <a:r>
              <a:rPr lang="en-US" altLang="en-US" sz="3200" i="1" baseline="-25000">
                <a:latin typeface="Arial" panose="020B0604020202020204" pitchFamily="34" charset="0"/>
                <a:cs typeface="Arial" panose="020B0604020202020204" pitchFamily="34" charset="0"/>
                <a:sym typeface="+mn-ea"/>
              </a:rPr>
              <a:t>n</a:t>
            </a:r>
            <a:r>
              <a:rPr lang="en-US" altLang="en-US" sz="3200" i="1">
                <a:latin typeface="Arial" panose="020B0604020202020204" pitchFamily="34" charset="0"/>
                <a:cs typeface="Arial" panose="020B0604020202020204" pitchFamily="34" charset="0"/>
                <a:sym typeface="+mn-ea"/>
              </a:rPr>
              <a:t>, </a:t>
            </a:r>
            <a:r>
              <a:rPr lang="en-US" altLang="en-US" sz="3200" b="1" i="1">
                <a:latin typeface="Arial" panose="020B0604020202020204" pitchFamily="34" charset="0"/>
                <a:cs typeface="Arial" panose="020B0604020202020204" pitchFamily="34" charset="0"/>
                <a:sym typeface="+mn-ea"/>
              </a:rPr>
              <a:t>ψ</a:t>
            </a:r>
            <a:r>
              <a:rPr lang="en-US" altLang="en-US" sz="3200" b="1" i="1" baseline="-25000">
                <a:latin typeface="Arial" panose="020B0604020202020204" pitchFamily="34" charset="0"/>
                <a:cs typeface="Arial" panose="020B0604020202020204" pitchFamily="34" charset="0"/>
                <a:sym typeface="+mn-ea"/>
              </a:rPr>
              <a:t>n</a:t>
            </a:r>
            <a:r>
              <a:rPr lang="en-US" altLang="en-US" sz="3200" i="1">
                <a:latin typeface="Arial" panose="020B0604020202020204" pitchFamily="34" charset="0"/>
                <a:cs typeface="Arial" panose="020B0604020202020204" pitchFamily="34" charset="0"/>
                <a:sym typeface="+mn-ea"/>
              </a:rPr>
              <a:t>)*P(</a:t>
            </a:r>
            <a:r>
              <a:rPr lang="en-US" altLang="en-US" sz="3200" b="1" i="1">
                <a:latin typeface="Arial" panose="020B0604020202020204" pitchFamily="34" charset="0"/>
                <a:cs typeface="Arial" panose="020B0604020202020204" pitchFamily="34" charset="0"/>
                <a:sym typeface="+mn-ea"/>
              </a:rPr>
              <a:t>ψ</a:t>
            </a:r>
            <a:r>
              <a:rPr lang="en-US" altLang="en-US" sz="3200" b="1" i="1" baseline="-25000">
                <a:latin typeface="Arial" panose="020B0604020202020204" pitchFamily="34" charset="0"/>
                <a:cs typeface="Arial" panose="020B0604020202020204" pitchFamily="34" charset="0"/>
                <a:sym typeface="+mn-ea"/>
              </a:rPr>
              <a:t>n</a:t>
            </a:r>
            <a:r>
              <a:rPr lang="en-US" altLang="en-US" sz="3200" b="1" i="1">
                <a:latin typeface="Arial" panose="020B0604020202020204" pitchFamily="34" charset="0"/>
                <a:cs typeface="Arial" panose="020B0604020202020204" pitchFamily="34" charset="0"/>
                <a:sym typeface="+mn-ea"/>
              </a:rPr>
              <a:t> </a:t>
            </a:r>
            <a:r>
              <a:rPr lang="en-US" altLang="en-US" sz="3200" i="1">
                <a:latin typeface="Arial" panose="020B0604020202020204" pitchFamily="34" charset="0"/>
                <a:cs typeface="Arial" panose="020B0604020202020204" pitchFamily="34" charset="0"/>
                <a:sym typeface="+mn-ea"/>
              </a:rPr>
              <a:t>| S)</a:t>
            </a:r>
            <a:endParaRPr lang="en-US" altLang="en-US" sz="3200" i="1">
              <a:latin typeface="Arial" panose="020B0604020202020204" pitchFamily="34" charset="0"/>
              <a:cs typeface="Arial" panose="020B0604020202020204" pitchFamily="3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92075"/>
            <a:ext cx="7886700" cy="1325563"/>
          </a:xfrm>
        </p:spPr>
        <p:txBody>
          <a:bodyPr>
            <a:normAutofit/>
          </a:bodyPr>
          <a:p>
            <a:r>
              <a:rPr lang="en-US" altLang="en-US"/>
              <a:t>Methods &amp; software</a:t>
            </a:r>
            <a:endParaRPr lang="en-US" altLang="en-US"/>
          </a:p>
        </p:txBody>
      </p:sp>
      <p:sp>
        <p:nvSpPr>
          <p:cNvPr id="4" name="Content Placeholder 3"/>
          <p:cNvSpPr>
            <a:spLocks noGrp="1"/>
          </p:cNvSpPr>
          <p:nvPr>
            <p:ph idx="1"/>
          </p:nvPr>
        </p:nvSpPr>
        <p:spPr>
          <a:xfrm>
            <a:off x="24765" y="1293495"/>
            <a:ext cx="9040495" cy="4889500"/>
          </a:xfrm>
        </p:spPr>
        <p:txBody>
          <a:bodyPr/>
          <a:p>
            <a:pPr marL="0" indent="0">
              <a:buNone/>
            </a:pPr>
            <a:r>
              <a:rPr lang="en-US" altLang="en-US"/>
              <a:t>Parsimony - “MDC” species tree that minimizes deep coalescences (can be inconsistent estimator)</a:t>
            </a:r>
            <a:endParaRPr lang="en-US" altLang="en-US"/>
          </a:p>
          <a:p>
            <a:pPr marL="0" indent="0">
              <a:buNone/>
            </a:pPr>
            <a:endParaRPr lang="en-US" altLang="en-US"/>
          </a:p>
          <a:p>
            <a:pPr marL="0" indent="0">
              <a:buNone/>
            </a:pPr>
            <a:r>
              <a:rPr lang="en-US" altLang="en-US"/>
              <a:t>ML - STEM (Kubatko &amp; Degnan 2007). Requires gene trees to be well-estimated and clock-like</a:t>
            </a:r>
            <a:endParaRPr lang="en-US" altLang="en-US"/>
          </a:p>
          <a:p>
            <a:pPr marL="0" indent="0">
              <a:buNone/>
            </a:pPr>
            <a:endParaRPr lang="en-US" altLang="en-US"/>
          </a:p>
          <a:p>
            <a:pPr marL="0" indent="0">
              <a:buNone/>
            </a:pPr>
            <a:r>
              <a:rPr lang="en-US" altLang="en-US"/>
              <a:t>Bayesian - BEST, *BEAST, BPP. Bayesian approaches that integrate over uncertainty in gene trees. Great models...but complex and hard to converge!</a:t>
            </a:r>
            <a:endParaRPr lang="en-US" altLang="en-US"/>
          </a:p>
        </p:txBody>
      </p:sp>
      <p:pic>
        <p:nvPicPr>
          <p:cNvPr id="5" name="Picture 4"/>
          <p:cNvPicPr>
            <a:picLocks noChangeAspect="1"/>
          </p:cNvPicPr>
          <p:nvPr/>
        </p:nvPicPr>
        <p:blipFill>
          <a:blip r:embed="rId1"/>
          <a:stretch>
            <a:fillRect/>
          </a:stretch>
        </p:blipFill>
        <p:spPr>
          <a:xfrm>
            <a:off x="3032125" y="5552440"/>
            <a:ext cx="6033135" cy="8204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92075"/>
            <a:ext cx="7886700" cy="1325563"/>
          </a:xfrm>
        </p:spPr>
        <p:txBody>
          <a:bodyPr>
            <a:normAutofit/>
          </a:bodyPr>
          <a:p>
            <a:r>
              <a:rPr lang="en-US" altLang="en-US"/>
              <a:t>Other methods</a:t>
            </a:r>
            <a:endParaRPr lang="en-US" altLang="en-US"/>
          </a:p>
        </p:txBody>
      </p:sp>
      <p:sp>
        <p:nvSpPr>
          <p:cNvPr id="4" name="Content Placeholder 3"/>
          <p:cNvSpPr>
            <a:spLocks noGrp="1"/>
          </p:cNvSpPr>
          <p:nvPr>
            <p:ph idx="1"/>
          </p:nvPr>
        </p:nvSpPr>
        <p:spPr>
          <a:xfrm>
            <a:off x="24765" y="1293495"/>
            <a:ext cx="9040495" cy="4889500"/>
          </a:xfrm>
        </p:spPr>
        <p:txBody>
          <a:bodyPr/>
          <a:p>
            <a:pPr marL="0" indent="0">
              <a:buNone/>
            </a:pPr>
            <a:r>
              <a:rPr lang="en-US" altLang="en-US"/>
              <a:t>Concordance analysis- BCA/BUCKy. Semi-parametric clustering of gene trees into “concordance blocks” without regard to process</a:t>
            </a:r>
            <a:endParaRPr lang="en-US" altLang="en-US"/>
          </a:p>
          <a:p>
            <a:pPr marL="0" indent="0">
              <a:buNone/>
            </a:pPr>
            <a:br>
              <a:rPr lang="en-US" altLang="en-US"/>
            </a:br>
            <a:r>
              <a:rPr lang="en-US" altLang="en-US"/>
              <a:t>Summary methods- Uses properties of multispecies coalescent to summarize gene trees. STAR/STEAC/GLASS</a:t>
            </a:r>
            <a:endParaRPr lang="en-US" altLang="en-US"/>
          </a:p>
          <a:p>
            <a:pPr marL="0" indent="0">
              <a:buNone/>
            </a:pPr>
            <a:endParaRPr lang="en-US" altLang="en-US"/>
          </a:p>
        </p:txBody>
      </p:sp>
      <p:pic>
        <p:nvPicPr>
          <p:cNvPr id="3" name="Picture 2"/>
          <p:cNvPicPr>
            <a:picLocks noChangeAspect="1"/>
          </p:cNvPicPr>
          <p:nvPr/>
        </p:nvPicPr>
        <p:blipFill>
          <a:blip r:embed="rId1"/>
          <a:stretch>
            <a:fillRect/>
          </a:stretch>
        </p:blipFill>
        <p:spPr>
          <a:xfrm>
            <a:off x="24765" y="4338320"/>
            <a:ext cx="3816985" cy="2014220"/>
          </a:xfrm>
          <a:prstGeom prst="rect">
            <a:avLst/>
          </a:prstGeom>
        </p:spPr>
      </p:pic>
      <p:pic>
        <p:nvPicPr>
          <p:cNvPr id="6" name="Picture 5"/>
          <p:cNvPicPr>
            <a:picLocks noChangeAspect="1"/>
          </p:cNvPicPr>
          <p:nvPr/>
        </p:nvPicPr>
        <p:blipFill>
          <a:blip r:embed="rId2"/>
          <a:stretch>
            <a:fillRect/>
          </a:stretch>
        </p:blipFill>
        <p:spPr>
          <a:xfrm>
            <a:off x="3747135" y="4574540"/>
            <a:ext cx="5281930" cy="18180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Other methods</a:t>
            </a:r>
            <a:endParaRPr lang="en-US" altLang="en-US"/>
          </a:p>
        </p:txBody>
      </p:sp>
      <p:sp>
        <p:nvSpPr>
          <p:cNvPr id="3" name="Content Placeholder 2"/>
          <p:cNvSpPr>
            <a:spLocks noGrp="1"/>
          </p:cNvSpPr>
          <p:nvPr>
            <p:ph idx="1"/>
          </p:nvPr>
        </p:nvSpPr>
        <p:spPr/>
        <p:txBody>
          <a:bodyPr/>
          <a:p>
            <a:pPr marL="0" indent="0">
              <a:buNone/>
            </a:pPr>
            <a:r>
              <a:rPr lang="en-US" altLang="en-US"/>
              <a:t>Quartets approaches: ASTRAL/SVDQuartets </a:t>
            </a:r>
            <a:endParaRPr lang="en-US" altLang="en-US"/>
          </a:p>
          <a:p>
            <a:pPr marL="0" indent="0">
              <a:buNone/>
            </a:pPr>
            <a:r>
              <a:rPr lang="en-US" altLang="en-US"/>
              <a:t>	Avoids calculating full likelihood, instead 	focuses on site patterns over 4 taxon 	combinations. Good for SNPs and 	genomic scale data</a:t>
            </a:r>
            <a:endParaRPr lang="en-US" altLang="en-US"/>
          </a:p>
        </p:txBody>
      </p:sp>
      <p:pic>
        <p:nvPicPr>
          <p:cNvPr id="4" name="Picture 3"/>
          <p:cNvPicPr>
            <a:picLocks noChangeAspect="1"/>
          </p:cNvPicPr>
          <p:nvPr/>
        </p:nvPicPr>
        <p:blipFill>
          <a:blip r:embed="rId1"/>
          <a:stretch>
            <a:fillRect/>
          </a:stretch>
        </p:blipFill>
        <p:spPr>
          <a:xfrm>
            <a:off x="2091690" y="4133850"/>
            <a:ext cx="4775200" cy="1057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x-none" altLang="en-US"/>
              <a:t>Back to biology - Are JC69's assumptions realistic? </a:t>
            </a:r>
            <a:endParaRPr lang="x-none" altLang="en-US"/>
          </a:p>
        </p:txBody>
      </p:sp>
      <p:sp>
        <p:nvSpPr>
          <p:cNvPr id="3" name="Content Placeholder 2"/>
          <p:cNvSpPr>
            <a:spLocks noGrp="1"/>
          </p:cNvSpPr>
          <p:nvPr>
            <p:ph idx="1"/>
          </p:nvPr>
        </p:nvSpPr>
        <p:spPr>
          <a:xfrm>
            <a:off x="640081" y="1861823"/>
            <a:ext cx="7886712" cy="4351344"/>
          </a:xfrm>
        </p:spPr>
        <p:txBody>
          <a:bodyPr/>
          <a:p>
            <a:pPr marL="0" indent="0">
              <a:buNone/>
            </a:pPr>
            <a:r>
              <a:rPr lang="x-none" altLang="en-US"/>
              <a:t>Assumptions of JC69:</a:t>
            </a:r>
            <a:endParaRPr lang="x-none" altLang="en-US"/>
          </a:p>
          <a:p>
            <a:pPr marL="0" indent="0">
              <a:buNone/>
            </a:pPr>
            <a:r>
              <a:rPr lang="x-none" altLang="en-US"/>
              <a:t>1. All substitutions equally likely</a:t>
            </a:r>
            <a:endParaRPr lang="x-none" altLang="en-US"/>
          </a:p>
          <a:p>
            <a:pPr marL="0" indent="0">
              <a:buNone/>
            </a:pPr>
            <a:r>
              <a:rPr lang="x-none" altLang="en-US"/>
              <a:t>2. Base frequencies equal</a:t>
            </a:r>
            <a:endParaRPr lang="x-none" altLang="en-US"/>
          </a:p>
          <a:p>
            <a:pPr marL="0" indent="0">
              <a:buNone/>
            </a:pPr>
            <a:r>
              <a:rPr lang="x-none" altLang="en-US">
                <a:solidFill>
                  <a:schemeClr val="tx1"/>
                </a:solidFill>
              </a:rPr>
              <a:t>3. Every site has equal probability of substitution</a:t>
            </a:r>
            <a:endParaRPr lang="x-none" altLang="en-US">
              <a:solidFill>
                <a:schemeClr val="tx1"/>
              </a:solidFill>
            </a:endParaRPr>
          </a:p>
          <a:p>
            <a:pPr marL="0" indent="0">
              <a:buNone/>
            </a:pPr>
            <a:r>
              <a:rPr lang="x-none" altLang="en-US"/>
              <a:t>4. Process is constant through time</a:t>
            </a:r>
            <a:endParaRPr lang="x-none" altLang="en-US"/>
          </a:p>
          <a:p>
            <a:pPr marL="0" indent="0">
              <a:buNone/>
            </a:pPr>
            <a:r>
              <a:rPr lang="x-none" altLang="en-US"/>
              <a:t>5. Sites are independent of each other</a:t>
            </a:r>
            <a:endParaRPr lang="x-none" altLang="en-US"/>
          </a:p>
          <a:p>
            <a:pPr marL="0" indent="0">
              <a:buNone/>
            </a:pPr>
            <a:r>
              <a:rPr lang="x-none" altLang="en-US"/>
              <a:t>6. Substitution is Markovian (memoryless)</a:t>
            </a:r>
            <a:endParaRPr lang="x-none" altLang="en-US"/>
          </a:p>
          <a:p>
            <a:pPr marL="0" indent="0">
              <a:buNone/>
            </a:pPr>
            <a:r>
              <a:rPr lang="x-none" altLang="en-US">
                <a:solidFill>
                  <a:srgbClr val="FF0000"/>
                </a:solidFill>
              </a:rPr>
              <a:t>7. All sites have the same evolutionary history</a:t>
            </a:r>
            <a:endParaRPr lang="x-none" altLang="en-US">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58750" y="104775"/>
            <a:ext cx="8780145" cy="64985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Adding gene flow...</a:t>
            </a:r>
            <a:endParaRPr lang="en-US" altLang="en-US"/>
          </a:p>
        </p:txBody>
      </p:sp>
      <p:sp>
        <p:nvSpPr>
          <p:cNvPr id="3" name="Content Placeholder 2"/>
          <p:cNvSpPr>
            <a:spLocks noGrp="1"/>
          </p:cNvSpPr>
          <p:nvPr>
            <p:ph idx="1"/>
          </p:nvPr>
        </p:nvSpPr>
        <p:spPr>
          <a:xfrm>
            <a:off x="344170" y="1513840"/>
            <a:ext cx="5943600" cy="4351655"/>
          </a:xfrm>
        </p:spPr>
        <p:txBody>
          <a:bodyPr/>
          <a:p>
            <a:pPr marL="0" indent="0">
              <a:buNone/>
            </a:pPr>
            <a:r>
              <a:rPr lang="en-US" altLang="en-US"/>
              <a:t>Often limited to a small number of species using multispecies coalescent models</a:t>
            </a:r>
            <a:endParaRPr lang="en-US" altLang="en-US"/>
          </a:p>
          <a:p>
            <a:pPr marL="0" indent="0">
              <a:buNone/>
            </a:pPr>
            <a:endParaRPr lang="en-US" altLang="en-US" sz="2000"/>
          </a:p>
          <a:p>
            <a:pPr marL="0" indent="0">
              <a:buNone/>
            </a:pPr>
            <a:r>
              <a:rPr lang="en-US" altLang="en-US" sz="1800"/>
              <a:t>e.g. IM &amp; MSNC based models</a:t>
            </a:r>
            <a:endParaRPr lang="en-US" altLang="en-US" sz="1800"/>
          </a:p>
          <a:p>
            <a:pPr marL="0" indent="0">
              <a:buNone/>
            </a:pPr>
            <a:r>
              <a:rPr lang="en-US" altLang="en-US" sz="1800"/>
              <a:t>(Wakeley &amp; Hey 98, Nielsen &amp; </a:t>
            </a:r>
            <a:endParaRPr lang="en-US" altLang="en-US" sz="1800"/>
          </a:p>
          <a:p>
            <a:pPr marL="0" indent="0">
              <a:buNone/>
            </a:pPr>
            <a:r>
              <a:rPr lang="en-US" altLang="en-US" sz="1800"/>
              <a:t>Wakeley 2001; Meng &amp; Kubatko 2009)</a:t>
            </a:r>
            <a:endParaRPr lang="en-US" altLang="en-US" sz="1800"/>
          </a:p>
        </p:txBody>
      </p:sp>
      <p:pic>
        <p:nvPicPr>
          <p:cNvPr id="4" name="Picture 3"/>
          <p:cNvPicPr>
            <a:picLocks noChangeAspect="1"/>
          </p:cNvPicPr>
          <p:nvPr/>
        </p:nvPicPr>
        <p:blipFill>
          <a:blip r:embed="rId1"/>
          <a:stretch>
            <a:fillRect/>
          </a:stretch>
        </p:blipFill>
        <p:spPr>
          <a:xfrm>
            <a:off x="4500245" y="2732405"/>
            <a:ext cx="3604895" cy="36874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ABBA - BABA tests</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Quartet based method:</a:t>
            </a:r>
            <a:endParaRPr lang="en-US"/>
          </a:p>
          <a:p>
            <a:pPr marL="0" indent="0">
              <a:buNone/>
            </a:pPr>
            <a:r>
              <a:rPr lang="en-US"/>
              <a:t>(((Sp1,Sp2),Sp3),Out)</a:t>
            </a:r>
            <a:endParaRPr lang="en-US"/>
          </a:p>
          <a:p>
            <a:pPr marL="0" indent="0">
              <a:buNone/>
            </a:pPr>
            <a:r>
              <a:rPr lang="en-US"/>
              <a:t>     A       B       B       A</a:t>
            </a:r>
            <a:endParaRPr lang="en-US"/>
          </a:p>
          <a:p>
            <a:pPr marL="0" indent="0">
              <a:buNone/>
            </a:pPr>
            <a:r>
              <a:rPr lang="en-US"/>
              <a:t>     B       A       B       A</a:t>
            </a:r>
            <a:endParaRPr lang="en-US"/>
          </a:p>
          <a:p>
            <a:pPr marL="0" indent="0">
              <a:buNone/>
            </a:pPr>
            <a:endParaRPr lang="en-US"/>
          </a:p>
          <a:p>
            <a:pPr marL="0" indent="0">
              <a:buNone/>
            </a:pPr>
            <a:r>
              <a:rPr lang="en-US"/>
              <a:t>D = [sum(ABBA) – sum(BABA)] / [sum(ABBA) + sum(BABA)]</a:t>
            </a:r>
            <a:endParaRPr lang="en-US"/>
          </a:p>
          <a:p>
            <a:pPr marL="0" indent="0">
              <a:buNone/>
            </a:pPr>
            <a:endParaRPr lang="en-US"/>
          </a:p>
          <a:p>
            <a:pPr marL="0" indent="0">
              <a:buNone/>
            </a:pPr>
            <a:r>
              <a:rPr lang="en-US"/>
              <a:t>H0: f(ABBA) = f(BABA)</a:t>
            </a:r>
            <a:endParaRPr lang="en-US"/>
          </a:p>
          <a:p>
            <a:pPr marL="0" indent="0">
              <a:buNone/>
            </a:pPr>
            <a:r>
              <a:rPr lang="en-US"/>
              <a:t>H1: Hybridization increases either ABBA or BABA (Sp2 x Sp3) or (Sp1 x Sp3) respectively. </a:t>
            </a:r>
            <a:endParaRPr lang="en-US"/>
          </a:p>
        </p:txBody>
      </p:sp>
      <p:pic>
        <p:nvPicPr>
          <p:cNvPr id="4" name="Picture 3"/>
          <p:cNvPicPr>
            <a:picLocks noChangeAspect="1"/>
          </p:cNvPicPr>
          <p:nvPr/>
        </p:nvPicPr>
        <p:blipFill>
          <a:blip r:embed="rId1"/>
          <a:stretch>
            <a:fillRect/>
          </a:stretch>
        </p:blipFill>
        <p:spPr>
          <a:xfrm>
            <a:off x="5762625" y="906780"/>
            <a:ext cx="3184525" cy="2333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13995" y="2333625"/>
            <a:ext cx="8716645" cy="3558540"/>
          </a:xfrm>
          <a:prstGeom prst="rect">
            <a:avLst/>
          </a:prstGeom>
        </p:spPr>
      </p:pic>
      <p:pic>
        <p:nvPicPr>
          <p:cNvPr id="5" name="Picture 4"/>
          <p:cNvPicPr>
            <a:picLocks noChangeAspect="1"/>
          </p:cNvPicPr>
          <p:nvPr/>
        </p:nvPicPr>
        <p:blipFill>
          <a:blip r:embed="rId2"/>
          <a:stretch>
            <a:fillRect/>
          </a:stretch>
        </p:blipFill>
        <p:spPr>
          <a:xfrm>
            <a:off x="168910" y="0"/>
            <a:ext cx="6987540" cy="1988820"/>
          </a:xfrm>
          <a:prstGeom prst="rect">
            <a:avLst/>
          </a:prstGeom>
        </p:spPr>
      </p:pic>
      <p:sp>
        <p:nvSpPr>
          <p:cNvPr id="6" name="Text Box 5"/>
          <p:cNvSpPr txBox="1"/>
          <p:nvPr/>
        </p:nvSpPr>
        <p:spPr>
          <a:xfrm>
            <a:off x="3375025" y="6130925"/>
            <a:ext cx="5507990" cy="521970"/>
          </a:xfrm>
          <a:prstGeom prst="rect">
            <a:avLst/>
          </a:prstGeom>
          <a:noFill/>
        </p:spPr>
        <p:txBody>
          <a:bodyPr wrap="square" rtlCol="0">
            <a:spAutoFit/>
          </a:bodyPr>
          <a:p>
            <a:r>
              <a:rPr lang="en-US" sz="1400"/>
              <a:t>Robust &amp; powerful for closely related species (w/o convergence), not great for quantifying amount of introgression or directionality.</a:t>
            </a:r>
            <a:endParaRPr 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Hypothesis testing</a:t>
            </a:r>
            <a:endParaRPr lang="en-US" altLang="en-US"/>
          </a:p>
        </p:txBody>
      </p:sp>
      <p:pic>
        <p:nvPicPr>
          <p:cNvPr id="4" name="Content Placeholder 3"/>
          <p:cNvPicPr>
            <a:picLocks noChangeAspect="1"/>
          </p:cNvPicPr>
          <p:nvPr>
            <p:ph idx="1"/>
          </p:nvPr>
        </p:nvPicPr>
        <p:blipFill>
          <a:blip r:embed="rId1"/>
          <a:stretch>
            <a:fillRect/>
          </a:stretch>
        </p:blipFill>
        <p:spPr>
          <a:xfrm>
            <a:off x="628650" y="1837690"/>
            <a:ext cx="7886700" cy="43376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Genetics</a:t>
            </a:r>
            <a:r>
              <a:rPr lang="en-US" altLang="en-US" sz="1000">
                <a:solidFill>
                  <a:srgbClr val="333333"/>
                </a:solidFill>
              </a:rPr>
              <a:t>, Volume 220, Issue 2, February 2022, iyab173, </a:t>
            </a:r>
            <a:r>
              <a:rPr lang="en-US" altLang="en-US" sz="1000">
                <a:solidFill>
                  <a:srgbClr val="333333"/>
                </a:solidFill>
                <a:hlinkClick r:id="rId1"/>
              </a:rPr>
              <a:t>https://doi.org/10.1093/genetics/iyab173</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lang="en-US" altLang="en-US" sz="1600" b="1">
                <a:solidFill>
                  <a:schemeClr val="tx1"/>
                </a:solidFill>
                <a:latin typeface="Arial" panose="020B0604020202020204" pitchFamily="34" charset="0"/>
                <a:ea typeface="MS PGothic" pitchFamily="34" charset="-128"/>
                <a:cs typeface="Arial" panose="020B0604020202020204" pitchFamily="34" charset="0"/>
              </a:defRPr>
            </a:lvl2pPr>
            <a:lvl3pPr algn="l" rtl="0" eaLnBrk="0" fontAlgn="base" hangingPunct="0">
              <a:spcBef>
                <a:spcPct val="0"/>
              </a:spcBef>
              <a:spcAft>
                <a:spcPct val="0"/>
              </a:spcAft>
              <a:defRPr lang="en-US" altLang="en-US" sz="1600" b="1">
                <a:solidFill>
                  <a:schemeClr val="tx1"/>
                </a:solidFill>
                <a:latin typeface="Arial" panose="020B0604020202020204" pitchFamily="34" charset="0"/>
                <a:ea typeface="MS PGothic" pitchFamily="34" charset="-128"/>
                <a:cs typeface="Arial" panose="020B0604020202020204" pitchFamily="34" charset="0"/>
              </a:defRPr>
            </a:lvl3pPr>
            <a:lvl4pPr algn="l" rtl="0" eaLnBrk="0" fontAlgn="base" hangingPunct="0">
              <a:spcBef>
                <a:spcPct val="0"/>
              </a:spcBef>
              <a:spcAft>
                <a:spcPct val="0"/>
              </a:spcAft>
              <a:defRPr lang="en-US" altLang="en-US" sz="1600" b="1">
                <a:solidFill>
                  <a:schemeClr val="tx1"/>
                </a:solidFill>
                <a:latin typeface="Arial" panose="020B0604020202020204" pitchFamily="34" charset="0"/>
                <a:ea typeface="MS PGothic" pitchFamily="34" charset="-128"/>
                <a:cs typeface="Arial" panose="020B0604020202020204" pitchFamily="34" charset="0"/>
              </a:defRPr>
            </a:lvl4pPr>
            <a:lvl5pPr algn="l" rtl="0" eaLnBrk="0" fontAlgn="base" hangingPunct="0">
              <a:spcBef>
                <a:spcPct val="0"/>
              </a:spcBef>
              <a:spcAft>
                <a:spcPct val="0"/>
              </a:spcAft>
              <a:defRPr lang="en-US" altLang="en-US" sz="1600" b="1">
                <a:solidFill>
                  <a:schemeClr val="tx1"/>
                </a:solidFill>
                <a:latin typeface="Arial" panose="020B0604020202020204" pitchFamily="34" charset="0"/>
                <a:ea typeface="MS PGothic" pitchFamily="34" charset="-128"/>
                <a:cs typeface="Arial" panose="020B0604020202020204"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MS PGothic"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MS PGothic"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MS PGothic"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MS PGothic" pitchFamily="34" charset="-128"/>
              </a:defRPr>
            </a:lvl9pPr>
          </a:lstStyle>
          <a:p>
            <a:pPr lvl="0"/>
            <a:r>
              <a:rPr lang="en-US" altLang="en-US" sz="1000" b="0"/>
              <a:t>Coalescence times provide information on the timing, direction, and presence of introgression. (A) Postspeciation introgression between P2 and P3 allows them to coalesce more quickly at introgressed loci (blue). This reduces their whole-genome divergence relative to P1 and P3, an asymmetry that can be used to test for introgression. Since coalescence can now occur at one of two times, after introgression (blue) or after speciation (red), it also results in a bimodal distribution of coalescence times across loci (right figure). The more recent peak of this distribution can be used to estimate the timing of introgression. (B) The direction of introgression between P2 and P3 affects the time to coalesce of P1 and P3 at introgressed loci. P2 → P3 introgression allows P1 and P3 to coalesce more quickly (right), reducing their divergence at introgressed loci.</a:t>
            </a:r>
            <a:endParaRPr lang="en-US" altLang="en-US" sz="1000" b="0"/>
          </a:p>
        </p:txBody>
      </p:sp>
      <p:pic>
        <p:nvPicPr>
          <p:cNvPr id="5124" name="Picture 4" descr="Oxford University Press"/>
          <p:cNvPicPr>
            <a:picLocks noChangeAspect="1"/>
          </p:cNvPicPr>
          <p:nvPr/>
        </p:nvPicPr>
        <p:blipFill>
          <a:blip r:embed="rId2"/>
          <a:stretch>
            <a:fillRect/>
          </a:stretch>
        </p:blipFill>
        <p:spPr>
          <a:xfrm>
            <a:off x="7904162" y="6294438"/>
            <a:ext cx="1058862" cy="244475"/>
          </a:xfrm>
          <a:prstGeom prst="rect">
            <a:avLst/>
          </a:prstGeom>
          <a:noFill/>
          <a:ln>
            <a:noFill/>
            <a:miter lim="800000"/>
            <a:headEnd/>
            <a:tailEnd/>
          </a:ln>
        </p:spPr>
      </p:pic>
      <p:pic>
        <p:nvPicPr>
          <p:cNvPr id="5125" name="New picture"/>
          <p:cNvPicPr/>
          <p:nvPr/>
        </p:nvPicPr>
        <p:blipFill>
          <a:blip r:embed="rId3"/>
          <a:stretch>
            <a:fillRect/>
          </a:stretch>
        </p:blipFill>
        <p:spPr>
          <a:xfrm>
            <a:off x="2146300" y="2011045"/>
            <a:ext cx="3567430" cy="384429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Search among all possible models...</a:t>
            </a:r>
            <a:br>
              <a:rPr lang="en-US" altLang="en-US"/>
            </a:br>
            <a:r>
              <a:rPr lang="en-US" altLang="en-US"/>
              <a:t>PHRAPL (Jackson et al. 2017) </a:t>
            </a:r>
            <a:endParaRPr lang="en-US" altLang="en-US"/>
          </a:p>
        </p:txBody>
      </p:sp>
      <p:pic>
        <p:nvPicPr>
          <p:cNvPr id="4" name="Picture 3"/>
          <p:cNvPicPr>
            <a:picLocks noChangeAspect="1"/>
          </p:cNvPicPr>
          <p:nvPr/>
        </p:nvPicPr>
        <p:blipFill>
          <a:blip r:embed="rId1"/>
          <a:stretch>
            <a:fillRect/>
          </a:stretch>
        </p:blipFill>
        <p:spPr>
          <a:xfrm>
            <a:off x="765810" y="2041525"/>
            <a:ext cx="6421755" cy="43522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Some general thoughts...</a:t>
            </a:r>
            <a:endParaRPr lang="en-US" altLang="en-US"/>
          </a:p>
        </p:txBody>
      </p:sp>
      <p:sp>
        <p:nvSpPr>
          <p:cNvPr id="3" name="Content Placeholder 2"/>
          <p:cNvSpPr>
            <a:spLocks noGrp="1"/>
          </p:cNvSpPr>
          <p:nvPr>
            <p:ph idx="1"/>
          </p:nvPr>
        </p:nvSpPr>
        <p:spPr/>
        <p:txBody>
          <a:bodyPr/>
          <a:p>
            <a:pPr marL="0" indent="0">
              <a:buNone/>
            </a:pPr>
            <a:r>
              <a:rPr lang="en-US" altLang="en-US"/>
              <a:t>Scaling multispecies coalescent to genomic scale is hard, adding more data doesn't necessarily improve estimation</a:t>
            </a:r>
            <a:endParaRPr lang="en-US" altLang="en-US"/>
          </a:p>
          <a:p>
            <a:pPr marL="0" indent="0">
              <a:buNone/>
            </a:pPr>
            <a:endParaRPr lang="en-US" altLang="en-US"/>
          </a:p>
          <a:p>
            <a:pPr marL="0" indent="0">
              <a:buNone/>
            </a:pPr>
            <a:r>
              <a:rPr lang="en-US" altLang="en-US"/>
              <a:t>Filter genes to those with strong phylogenetic signal</a:t>
            </a:r>
            <a:endParaRPr lang="en-US" altLang="en-US"/>
          </a:p>
          <a:p>
            <a:pPr marL="0" indent="0">
              <a:buNone/>
            </a:pPr>
            <a:endParaRPr lang="en-US" altLang="en-US"/>
          </a:p>
          <a:p>
            <a:pPr marL="0" indent="0">
              <a:buNone/>
            </a:pPr>
            <a:r>
              <a:rPr lang="en-US" altLang="en-US"/>
              <a:t>Interrogate your data</a:t>
            </a:r>
            <a:endParaRPr lang="en-US" altLang="en-US"/>
          </a:p>
          <a:p>
            <a:pPr marL="0" indent="0">
              <a:buNone/>
            </a:pPr>
            <a:endParaRPr lang="en-US" altLang="en-US"/>
          </a:p>
          <a:p>
            <a:pPr marL="0" indent="0">
              <a:buNone/>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54710" y="38100"/>
            <a:ext cx="7034530" cy="66890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Concatenated gene sequences - assumes every gene has same evolutionary history</a:t>
            </a:r>
            <a:endParaRPr lang="en-US" altLang="en-US"/>
          </a:p>
        </p:txBody>
      </p:sp>
      <p:pic>
        <p:nvPicPr>
          <p:cNvPr id="4" name="Content Placeholder 3"/>
          <p:cNvPicPr>
            <a:picLocks noChangeAspect="1"/>
          </p:cNvPicPr>
          <p:nvPr>
            <p:ph idx="1"/>
          </p:nvPr>
        </p:nvPicPr>
        <p:blipFill>
          <a:blip r:embed="rId1"/>
          <a:stretch>
            <a:fillRect/>
          </a:stretch>
        </p:blipFill>
        <p:spPr>
          <a:xfrm>
            <a:off x="24130" y="2196465"/>
            <a:ext cx="9096375" cy="23279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Stochasticity from:</a:t>
            </a:r>
            <a:endParaRPr lang="en-US" altLang="en-US"/>
          </a:p>
        </p:txBody>
      </p:sp>
      <p:pic>
        <p:nvPicPr>
          <p:cNvPr id="4" name="Picture 3"/>
          <p:cNvPicPr>
            <a:picLocks noChangeAspect="1"/>
          </p:cNvPicPr>
          <p:nvPr/>
        </p:nvPicPr>
        <p:blipFill>
          <a:blip r:embed="rId1"/>
          <a:stretch>
            <a:fillRect/>
          </a:stretch>
        </p:blipFill>
        <p:spPr>
          <a:xfrm>
            <a:off x="-4445" y="1883410"/>
            <a:ext cx="8932545" cy="4848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3050" y="613410"/>
            <a:ext cx="8496300" cy="3969385"/>
          </a:xfrm>
          <a:prstGeom prst="rect">
            <a:avLst/>
          </a:prstGeom>
          <a:noFill/>
        </p:spPr>
        <p:txBody>
          <a:bodyPr wrap="square" rtlCol="0" anchor="t">
            <a:spAutoFit/>
          </a:bodyPr>
          <a:p>
            <a:pPr algn="ctr"/>
            <a:r>
              <a:rPr lang="en-US" altLang="en-US" sz="2800" i="1"/>
              <a:t>“</a:t>
            </a:r>
            <a:r>
              <a:rPr lang="en-US" sz="2800" i="1"/>
              <a:t>As I write these words, even so as to be able to write them, I am pretending to a unity that, deep inside myself, I now know does not exist. I am fundamentally mixed, male with female, parent with offspring, warring segments of chromosome that interlocked in strife millions of years before Europe existed or saw any of the human violence that became later, for sure, embedded in my ancestry.</a:t>
            </a:r>
            <a:r>
              <a:rPr lang="en-US" altLang="en-US" sz="2800" i="1"/>
              <a:t>” - WD Hamilton</a:t>
            </a:r>
            <a:endParaRPr lang="en-US" altLang="en-US" sz="2800" i="1"/>
          </a:p>
        </p:txBody>
      </p:sp>
      <p:pic>
        <p:nvPicPr>
          <p:cNvPr id="5" name="Picture 4"/>
          <p:cNvPicPr>
            <a:picLocks noChangeAspect="1"/>
          </p:cNvPicPr>
          <p:nvPr/>
        </p:nvPicPr>
        <p:blipFill>
          <a:blip r:embed="rId1"/>
          <a:stretch>
            <a:fillRect/>
          </a:stretch>
        </p:blipFill>
        <p:spPr>
          <a:xfrm>
            <a:off x="7149465" y="4187825"/>
            <a:ext cx="1761490" cy="24568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3" name="Shape 343"/>
          <p:cNvPicPr preferRelativeResize="0"/>
          <p:nvPr/>
        </p:nvPicPr>
        <p:blipFill>
          <a:blip r:embed="rId1"/>
          <a:stretch>
            <a:fillRect/>
          </a:stretch>
        </p:blipFill>
        <p:spPr>
          <a:xfrm>
            <a:off x="885190" y="1101090"/>
            <a:ext cx="3991079" cy="4197349"/>
          </a:xfrm>
          <a:prstGeom prst="rect">
            <a:avLst/>
          </a:prstGeom>
          <a:noFill/>
          <a:ln>
            <a:noFill/>
          </a:ln>
        </p:spPr>
      </p:pic>
      <p:pic>
        <p:nvPicPr>
          <p:cNvPr id="344" name="Shape 344"/>
          <p:cNvPicPr preferRelativeResize="0"/>
          <p:nvPr/>
        </p:nvPicPr>
        <p:blipFill>
          <a:blip r:embed="rId2"/>
          <a:stretch>
            <a:fillRect/>
          </a:stretch>
        </p:blipFill>
        <p:spPr>
          <a:xfrm>
            <a:off x="4623539" y="949960"/>
            <a:ext cx="3696896" cy="4197350"/>
          </a:xfrm>
          <a:prstGeom prst="rect">
            <a:avLst/>
          </a:prstGeom>
          <a:noFill/>
          <a:ln>
            <a:noFill/>
          </a:ln>
        </p:spPr>
      </p:pic>
      <p:sp>
        <p:nvSpPr>
          <p:cNvPr id="5" name="Text Box 4"/>
          <p:cNvSpPr txBox="1"/>
          <p:nvPr/>
        </p:nvSpPr>
        <p:spPr>
          <a:xfrm>
            <a:off x="1120775" y="5452745"/>
            <a:ext cx="7140575" cy="768350"/>
          </a:xfrm>
          <a:prstGeom prst="rect">
            <a:avLst/>
          </a:prstGeom>
          <a:noFill/>
        </p:spPr>
        <p:txBody>
          <a:bodyPr wrap="none" rtlCol="0">
            <a:spAutoFit/>
          </a:bodyPr>
          <a:p>
            <a:r>
              <a:rPr lang="en-US" altLang="en-US" sz="4400">
                <a:latin typeface="Ubuntu" panose="020B0504030602030204" charset="0"/>
                <a:ea typeface="Ubuntu" panose="020B0504030602030204" charset="0"/>
              </a:rPr>
              <a:t>Incomplete lineage sorting</a:t>
            </a:r>
            <a:endParaRPr lang="en-US" altLang="en-US" sz="4400">
              <a:latin typeface="Ubuntu" panose="020B0504030602030204" charset="0"/>
              <a:ea typeface="Ubuntu" panose="020B0504030602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2" name="Shape 362"/>
          <p:cNvPicPr preferRelativeResize="0">
            <a:picLocks noChangeAspect="1"/>
          </p:cNvPicPr>
          <p:nvPr>
            <p:ph idx="1"/>
          </p:nvPr>
        </p:nvPicPr>
        <p:blipFill>
          <a:blip r:embed="rId1"/>
          <a:stretch>
            <a:fillRect/>
          </a:stretch>
        </p:blipFill>
        <p:spPr>
          <a:xfrm>
            <a:off x="160020" y="1728470"/>
            <a:ext cx="8924925" cy="38525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99355" y="3878580"/>
            <a:ext cx="3961765" cy="1804035"/>
          </a:xfrm>
        </p:spPr>
        <p:txBody>
          <a:bodyPr>
            <a:normAutofit fontScale="90000"/>
          </a:bodyPr>
          <a:p>
            <a:r>
              <a:rPr lang="en-US" altLang="en-US" sz="3200"/>
              <a:t>The “Anomaly zone”</a:t>
            </a:r>
            <a:br>
              <a:rPr lang="en-US" altLang="en-US" sz="3200"/>
            </a:br>
            <a:br>
              <a:rPr lang="en-US" altLang="en-US" sz="3200"/>
            </a:br>
            <a:r>
              <a:rPr lang="en-US" altLang="en-US" sz="3200"/>
              <a:t>AGT - Anomalous gene tree with higher likelihood than the tree species topology</a:t>
            </a:r>
            <a:endParaRPr lang="en-US" altLang="en-US" sz="3200"/>
          </a:p>
        </p:txBody>
      </p:sp>
      <p:pic>
        <p:nvPicPr>
          <p:cNvPr id="4" name="Content Placeholder 3"/>
          <p:cNvPicPr>
            <a:picLocks noChangeAspect="1"/>
          </p:cNvPicPr>
          <p:nvPr>
            <p:ph idx="1"/>
          </p:nvPr>
        </p:nvPicPr>
        <p:blipFill>
          <a:blip r:embed="rId1"/>
          <a:stretch>
            <a:fillRect/>
          </a:stretch>
        </p:blipFill>
        <p:spPr>
          <a:xfrm>
            <a:off x="628650" y="997585"/>
            <a:ext cx="7886700" cy="2059305"/>
          </a:xfrm>
          <a:prstGeom prst="rect">
            <a:avLst/>
          </a:prstGeom>
        </p:spPr>
      </p:pic>
      <p:pic>
        <p:nvPicPr>
          <p:cNvPr id="5" name="Picture 4"/>
          <p:cNvPicPr>
            <a:picLocks noChangeAspect="1"/>
          </p:cNvPicPr>
          <p:nvPr/>
        </p:nvPicPr>
        <p:blipFill>
          <a:blip r:embed="rId2"/>
          <a:stretch>
            <a:fillRect/>
          </a:stretch>
        </p:blipFill>
        <p:spPr>
          <a:xfrm>
            <a:off x="6985" y="3216275"/>
            <a:ext cx="4975860" cy="3416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2529205"/>
            <a:ext cx="7886700" cy="1325563"/>
          </a:xfrm>
        </p:spPr>
        <p:txBody>
          <a:bodyPr>
            <a:normAutofit fontScale="90000"/>
          </a:bodyPr>
          <a:p>
            <a:pPr algn="ctr"/>
            <a:r>
              <a:rPr lang="en-US" altLang="en-US"/>
              <a:t>ILS will result when branches are short &amp; population sizes are large</a:t>
            </a:r>
            <a:endParaRPr lang="en-US" altLang="en-US"/>
          </a:p>
        </p:txBody>
      </p:sp>
      <p:sp>
        <p:nvSpPr>
          <p:cNvPr id="3" name="Content Placeholder 2"/>
          <p:cNvSpPr>
            <a:spLocks noGrp="1"/>
          </p:cNvSpPr>
          <p:nvPr>
            <p:ph idx="1"/>
          </p:nvPr>
        </p:nvSpPr>
        <p:spPr>
          <a:xfrm>
            <a:off x="628650" y="4342765"/>
            <a:ext cx="7886700" cy="4351338"/>
          </a:xfrm>
        </p:spPr>
        <p:txBody>
          <a:bodyPr/>
          <a:p>
            <a:pPr marL="0" indent="0" algn="ctr">
              <a:buNone/>
            </a:pPr>
            <a:r>
              <a:rPr lang="en-US" altLang="en-US"/>
              <a:t>(often mistakenly thought only to occur in recent radiations, but ancient short internal branches just as at risk!)</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5407</Words>
  <Application>WPS Presentation</Application>
  <PresentationFormat>Widescreen</PresentationFormat>
  <Paragraphs>160</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Ubuntu</vt:lpstr>
      <vt:lpstr>Microsoft YaHei</vt:lpstr>
      <vt:lpstr>Droid Sans Fallback</vt:lpstr>
      <vt:lpstr>Arial Unicode MS</vt:lpstr>
      <vt:lpstr>Calibri</vt:lpstr>
      <vt:lpstr>Trebuchet MS</vt:lpstr>
      <vt:lpstr>MS PGothic</vt:lpstr>
      <vt:lpstr>Times New Roman</vt:lpstr>
      <vt:lpstr>OpenSymbol</vt:lpstr>
      <vt:lpstr>Office Theme</vt:lpstr>
      <vt:lpstr>Species tree estimation &amp; the multispecies coalescent</vt:lpstr>
      <vt:lpstr>Back to biology - Are JC69's assumptions realistic? </vt:lpstr>
      <vt:lpstr>Concatenated gene sequences - assumes every gene has same evolutionary history</vt:lpstr>
      <vt:lpstr>Stochasticity from:</vt:lpstr>
      <vt:lpstr>PowerPoint 演示文稿</vt:lpstr>
      <vt:lpstr>PowerPoint 演示文稿</vt:lpstr>
      <vt:lpstr>PowerPoint 演示文稿</vt:lpstr>
      <vt:lpstr>The “Anomaly zone”  AGT - Anomalous gene tree with higher likelihood than the tree species topology</vt:lpstr>
      <vt:lpstr>ILS will result when branches are short &amp; population sizes are large</vt:lpstr>
      <vt:lpstr>The Coalescent</vt:lpstr>
      <vt:lpstr>The Coalescent</vt:lpstr>
      <vt:lpstr>Genetic drift &amp; the molecular clock</vt:lpstr>
      <vt:lpstr>PowerPoint 演示文稿</vt:lpstr>
      <vt:lpstr>The Coalescent</vt:lpstr>
      <vt:lpstr>The Multispecies Coalescent</vt:lpstr>
      <vt:lpstr>P(Di | Qi, πi, ψi) = standard likelihood of gene tree </vt:lpstr>
      <vt:lpstr>Methods &amp; software</vt:lpstr>
      <vt:lpstr>Other methods</vt:lpstr>
      <vt:lpstr>Other methods</vt:lpstr>
      <vt:lpstr>PowerPoint 演示文稿</vt:lpstr>
      <vt:lpstr>Adding gene flow...</vt:lpstr>
      <vt:lpstr>PowerPoint 演示文稿</vt:lpstr>
      <vt:lpstr>PowerPoint 演示文稿</vt:lpstr>
      <vt:lpstr>Hypothesis testing</vt:lpstr>
      <vt:lpstr>Coalescence times provide information on the timing, direction, and presence of introgression. (A) Postspeciation introgression between P2 and P3 allows them to coalesce more quickly at introgressed loci (blue). This reduces their whole-genome divergence relative to P1 and P3, an asymmetry that can be used to test for introgression. Since coalescence can now occur at one of two times, after introgression (blue) or after speciation (red), it also results in a bimodal distribution of coalescence times across loci (right figure). The more recent peak of this distribution can be used to estimate the timing of introgression. (B) The direction of introgression between P2 and P3 affects the time to coalesce of P1 and P3 at introgressed loci. P2 → P3 introgression allows P1 and P3 to coalesce more quickly (right), reducing their divergence at introgressed loci.</vt:lpstr>
      <vt:lpstr>Search among all possible models... PHRAPL (Jackson et al. 2017) </vt:lpstr>
      <vt:lpstr>Some general thoughts...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Species tree estimation &amp; the multispecies coalescent</dc:title>
  <dc:creator>juyeda</dc:creator>
  <cp:lastModifiedBy>juyeda</cp:lastModifiedBy>
  <cp:revision>6</cp:revision>
  <dcterms:created xsi:type="dcterms:W3CDTF">2022-09-29T13:59:21Z</dcterms:created>
  <dcterms:modified xsi:type="dcterms:W3CDTF">2022-09-29T13:59:21Z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