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438" r:id="rId3"/>
    <p:sldId id="381" r:id="rId4"/>
    <p:sldId id="384" r:id="rId5"/>
    <p:sldId id="398" r:id="rId6"/>
    <p:sldId id="385" r:id="rId7"/>
    <p:sldId id="402" r:id="rId8"/>
    <p:sldId id="403" r:id="rId9"/>
    <p:sldId id="404" r:id="rId10"/>
    <p:sldId id="406" r:id="rId11"/>
    <p:sldId id="401" r:id="rId12"/>
    <p:sldId id="408" r:id="rId13"/>
    <p:sldId id="407" r:id="rId14"/>
    <p:sldId id="409" r:id="rId15"/>
    <p:sldId id="410" r:id="rId16"/>
    <p:sldId id="411" r:id="rId17"/>
    <p:sldId id="414" r:id="rId18"/>
    <p:sldId id="417" r:id="rId19"/>
    <p:sldId id="418" r:id="rId20"/>
    <p:sldId id="419" r:id="rId21"/>
    <p:sldId id="415" r:id="rId22"/>
    <p:sldId id="420" r:id="rId23"/>
    <p:sldId id="421" r:id="rId24"/>
    <p:sldId id="416" r:id="rId25"/>
    <p:sldId id="423" r:id="rId26"/>
    <p:sldId id="424" r:id="rId27"/>
    <p:sldId id="426" r:id="rId28"/>
    <p:sldId id="70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yeda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122365"/>
            <a:ext cx="6858010" cy="23876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2" y="3602043"/>
            <a:ext cx="6858010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85" y="365126"/>
            <a:ext cx="1971678" cy="58118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34" cy="58118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6727600"/>
            <a:ext cx="9144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12" cy="285274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12" cy="150018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8"/>
            <a:ext cx="3886206" cy="4351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7" y="1825628"/>
            <a:ext cx="3886206" cy="4351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12" cy="1325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5"/>
            <a:ext cx="3868346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9"/>
            <a:ext cx="3868346" cy="36845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7" y="1681165"/>
            <a:ext cx="388739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7" y="2505079"/>
            <a:ext cx="3887397" cy="36845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8"/>
            <a:ext cx="7886712" cy="43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5" y="6356359"/>
            <a:ext cx="3086105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60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 panose="020B0A0402010202020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</a:rPr>
              <a:t>Continuous-Time Markov Models</a:t>
            </a:r>
            <a:endParaRPr lang="x-none" altLang="en-US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535306" y="308800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x-none" altLang="en-US" sz="4000" i="1">
                <a:latin typeface="Open Sans Condensed" panose="020B0806030504020204" charset="0"/>
                <a:cs typeface="Open Sans Condensed" panose="020B0806030504020204" charset="0"/>
              </a:rPr>
              <a:t>Markov assumption </a:t>
            </a:r>
            <a:r>
              <a:rPr lang="x-none" altLang="en-US" sz="4000">
                <a:latin typeface="Open Sans Condensed" panose="020B0806030504020204" charset="0"/>
                <a:cs typeface="Open Sans Condensed" panose="020B0806030504020204" charset="0"/>
              </a:rPr>
              <a:t>= probability of change depends only on current state, not how long it has been in that state</a:t>
            </a:r>
            <a:endParaRPr lang="x-none" altLang="en-US" sz="4000">
              <a:latin typeface="Open Sans Condensed" panose="020B0806030504020204" charset="0"/>
              <a:cs typeface="Open Sans Condensed" panose="020B0806030504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</a:rPr>
              <a:t>One last bit...substitutions vs. "events"  </a:t>
            </a:r>
            <a:endParaRPr lang="x-none" altLang="en-US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2052955" y="1943100"/>
            <a:ext cx="4492625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800">
                <a:latin typeface="Open Sans Condensed" panose="020B0806030504020204" charset="0"/>
                <a:cs typeface="Open Sans Condensed" panose="020B0806030504020204" charset="0"/>
              </a:rPr>
              <a:t>ν </a:t>
            </a:r>
            <a:r>
              <a:rPr lang="x-none" altLang="en-US" sz="4800">
                <a:latin typeface="Open Sans Condensed" panose="020B0806030504020204" charset="0"/>
                <a:cs typeface="Open Sans Condensed" panose="020B0806030504020204" charset="0"/>
              </a:rPr>
              <a:t>= (3/4)</a:t>
            </a:r>
            <a:r>
              <a:rPr lang="en-US" sz="4800">
                <a:latin typeface="Open Sans Condensed" panose="020B0806030504020204" charset="0"/>
                <a:cs typeface="Open Sans Condensed" panose="020B0806030504020204" charset="0"/>
              </a:rPr>
              <a:t>μ</a:t>
            </a:r>
            <a:r>
              <a:rPr lang="x-none" altLang="en-US" sz="4800">
                <a:latin typeface="Open Sans Condensed" panose="020B0806030504020204" charset="0"/>
                <a:cs typeface="Open Sans Condensed" panose="020B0806030504020204" charset="0"/>
              </a:rPr>
              <a:t>t</a:t>
            </a:r>
            <a:r>
              <a:rPr lang="en-US" sz="4800">
                <a:latin typeface="Open Sans Condensed" panose="020B0806030504020204" charset="0"/>
                <a:cs typeface="Open Sans Condensed" panose="020B0806030504020204" charset="0"/>
              </a:rPr>
              <a:t> </a:t>
            </a:r>
            <a:r>
              <a:rPr lang="x-none" altLang="en-US" sz="4800">
                <a:latin typeface="Open Sans Condensed" panose="020B0806030504020204" charset="0"/>
                <a:cs typeface="Open Sans Condensed" panose="020B0806030504020204" charset="0"/>
              </a:rPr>
              <a:t>= 3</a:t>
            </a:r>
            <a:r>
              <a:rPr lang="en-US" sz="4800">
                <a:latin typeface="Open Sans Condensed" panose="020B0806030504020204" charset="0"/>
                <a:cs typeface="Open Sans Condensed" panose="020B0806030504020204" charset="0"/>
              </a:rPr>
              <a:t>β</a:t>
            </a:r>
            <a:r>
              <a:rPr lang="x-none" altLang="en-US" sz="4800">
                <a:latin typeface="Open Sans Condensed" panose="020B0806030504020204" charset="0"/>
                <a:cs typeface="Open Sans Condensed" panose="020B0806030504020204" charset="0"/>
              </a:rPr>
              <a:t>t</a:t>
            </a:r>
            <a:endParaRPr lang="x-none" altLang="en-US" sz="4800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689611" y="4170681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</a:rPr>
              <a:t>Only 3 out of 4 events results in a substitution. Thus, we can define the </a:t>
            </a:r>
            <a:r>
              <a:rPr lang="en-US" altLang="x-none">
                <a:latin typeface="Open Sans Condensed" panose="020B0806030504020204" charset="0"/>
                <a:cs typeface="Open Sans Condensed" panose="020B0806030504020204" charset="0"/>
              </a:rPr>
              <a:t>expected number of substitutions for a given time interval t as </a:t>
            </a:r>
            <a:r>
              <a:rPr lang="en-US">
                <a:latin typeface="Open Sans Condensed" panose="020B0806030504020204" charset="0"/>
                <a:cs typeface="Open Sans Condensed" panose="020B0806030504020204" charset="0"/>
                <a:sym typeface="+mn-ea"/>
              </a:rPr>
              <a:t>ν</a:t>
            </a:r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  <a:sym typeface="+mn-ea"/>
              </a:rPr>
              <a:t>. </a:t>
            </a:r>
            <a:endParaRPr lang="x-none" altLang="en-US">
              <a:latin typeface="Open Sans Condensed" panose="020B0806030504020204" charset="0"/>
              <a:cs typeface="Open Sans Condensed" panose="020B0806030504020204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114675" y="3206750"/>
            <a:ext cx="2534285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4800">
                <a:latin typeface="Open Sans Condensed" panose="020B0806030504020204" charset="0"/>
                <a:cs typeface="Open Sans Condensed" panose="020B0806030504020204" charset="0"/>
                <a:sym typeface="+mn-ea"/>
              </a:rPr>
              <a:t>4</a:t>
            </a:r>
            <a:r>
              <a:rPr lang="en-US" sz="4800">
                <a:latin typeface="Open Sans Condensed" panose="020B0806030504020204" charset="0"/>
                <a:cs typeface="Open Sans Condensed" panose="020B0806030504020204" charset="0"/>
              </a:rPr>
              <a:t>ν</a:t>
            </a:r>
            <a:r>
              <a:rPr lang="x-none" altLang="en-US" sz="4800">
                <a:latin typeface="Open Sans Condensed" panose="020B0806030504020204" charset="0"/>
                <a:cs typeface="Open Sans Condensed" panose="020B0806030504020204" charset="0"/>
              </a:rPr>
              <a:t>/3</a:t>
            </a:r>
            <a:r>
              <a:rPr lang="en-US" sz="4800">
                <a:latin typeface="Open Sans Condensed" panose="020B0806030504020204" charset="0"/>
                <a:cs typeface="Open Sans Condensed" panose="020B0806030504020204" charset="0"/>
              </a:rPr>
              <a:t> </a:t>
            </a:r>
            <a:r>
              <a:rPr lang="x-none" altLang="en-US" sz="4800">
                <a:latin typeface="Open Sans Condensed" panose="020B0806030504020204" charset="0"/>
                <a:cs typeface="Open Sans Condensed" panose="020B0806030504020204" charset="0"/>
              </a:rPr>
              <a:t>= </a:t>
            </a:r>
            <a:r>
              <a:rPr lang="en-US" sz="4800">
                <a:latin typeface="Open Sans Condensed" panose="020B0806030504020204" charset="0"/>
                <a:cs typeface="Open Sans Condensed" panose="020B0806030504020204" charset="0"/>
                <a:sym typeface="+mn-ea"/>
              </a:rPr>
              <a:t>μ</a:t>
            </a:r>
            <a:r>
              <a:rPr lang="x-none" altLang="en-US" sz="4800">
                <a:latin typeface="Open Sans Condensed" panose="020B0806030504020204" charset="0"/>
                <a:cs typeface="Open Sans Condensed" panose="020B0806030504020204" charset="0"/>
              </a:rPr>
              <a:t>t</a:t>
            </a:r>
            <a:endParaRPr lang="x-none" altLang="en-US" sz="4800">
              <a:latin typeface="Open Sans Condensed" panose="020B0806030504020204" charset="0"/>
              <a:cs typeface="Open Sans Condensed" panose="020B0806030504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Content Placeholder 17"/>
          <p:cNvSpPr>
            <a:spLocks noGrp="1"/>
          </p:cNvSpPr>
          <p:nvPr/>
        </p:nvSpPr>
        <p:spPr>
          <a:xfrm>
            <a:off x="741046" y="462283"/>
            <a:ext cx="7886712" cy="43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</a:rPr>
              <a:t>P</a:t>
            </a:r>
            <a:r>
              <a:rPr lang="x-none" altLang="en-US" baseline="-25000">
                <a:latin typeface="Open Sans Condensed" panose="020B0806030504020204" charset="0"/>
                <a:cs typeface="Open Sans Condensed" panose="020B0806030504020204" charset="0"/>
              </a:rPr>
              <a:t>AA</a:t>
            </a:r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</a:rPr>
              <a:t>  = 	(e</a:t>
            </a:r>
            <a:r>
              <a:rPr lang="x-none" altLang="en-US" baseline="30000">
                <a:latin typeface="Open Sans Condensed" panose="020B0806030504020204" charset="0"/>
                <a:cs typeface="Open Sans Condensed" panose="020B0806030504020204" charset="0"/>
              </a:rPr>
              <a:t>-μt</a:t>
            </a:r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</a:rPr>
              <a:t> ) 		+ 	(1 - </a:t>
            </a:r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  <a:sym typeface="+mn-ea"/>
              </a:rPr>
              <a:t>e</a:t>
            </a:r>
            <a:r>
              <a:rPr lang="x-none" altLang="en-US" baseline="30000">
                <a:latin typeface="Open Sans Condensed" panose="020B0806030504020204" charset="0"/>
                <a:cs typeface="Open Sans Condensed" panose="020B0806030504020204" charset="0"/>
                <a:sym typeface="+mn-ea"/>
              </a:rPr>
              <a:t>-μt</a:t>
            </a:r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  <a:sym typeface="+mn-ea"/>
              </a:rPr>
              <a:t>)(1/4)</a:t>
            </a:r>
            <a:endParaRPr lang="x-none" altLang="en-US">
              <a:latin typeface="Open Sans Condensed" panose="020B0806030504020204" charset="0"/>
              <a:cs typeface="Open Sans Condensed" panose="020B0806030504020204" charset="0"/>
              <a:sym typeface="+mn-e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5176" y="1224918"/>
            <a:ext cx="7886712" cy="4351344"/>
          </a:xfrm>
        </p:spPr>
        <p:txBody>
          <a:bodyPr/>
          <a:p>
            <a:pPr marL="0" indent="0">
              <a:buNone/>
            </a:pPr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</a:rPr>
              <a:t>P</a:t>
            </a:r>
            <a:r>
              <a:rPr lang="x-none" altLang="en-US" baseline="-25000">
                <a:latin typeface="Open Sans Condensed" panose="020B0806030504020204" charset="0"/>
                <a:cs typeface="Open Sans Condensed" panose="020B0806030504020204" charset="0"/>
              </a:rPr>
              <a:t>AG</a:t>
            </a:r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</a:rPr>
              <a:t>  = 				(1 - </a:t>
            </a:r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  <a:sym typeface="+mn-ea"/>
              </a:rPr>
              <a:t>e</a:t>
            </a:r>
            <a:r>
              <a:rPr lang="x-none" altLang="en-US" baseline="30000">
                <a:latin typeface="Open Sans Condensed" panose="020B0806030504020204" charset="0"/>
                <a:cs typeface="Open Sans Condensed" panose="020B0806030504020204" charset="0"/>
                <a:sym typeface="+mn-ea"/>
              </a:rPr>
              <a:t>-μt</a:t>
            </a:r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  <a:sym typeface="+mn-ea"/>
              </a:rPr>
              <a:t>)(1/4)</a:t>
            </a:r>
            <a:endParaRPr lang="x-none" altLang="en-US">
              <a:latin typeface="Open Sans Condensed" panose="020B0806030504020204" charset="0"/>
              <a:cs typeface="Open Sans Condensed" panose="020B0806030504020204" charset="0"/>
              <a:sym typeface="+mn-ea"/>
            </a:endParaRPr>
          </a:p>
        </p:txBody>
      </p:sp>
      <p:sp>
        <p:nvSpPr>
          <p:cNvPr id="5" name="Content Placeholder 17"/>
          <p:cNvSpPr>
            <a:spLocks noGrp="1"/>
          </p:cNvSpPr>
          <p:nvPr/>
        </p:nvSpPr>
        <p:spPr>
          <a:xfrm>
            <a:off x="729616" y="1932943"/>
            <a:ext cx="7886712" cy="43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</a:rPr>
              <a:t>P</a:t>
            </a:r>
            <a:r>
              <a:rPr lang="x-none" altLang="en-US" baseline="-25000">
                <a:latin typeface="Open Sans Condensed" panose="020B0806030504020204" charset="0"/>
                <a:cs typeface="Open Sans Condensed" panose="020B0806030504020204" charset="0"/>
              </a:rPr>
              <a:t>AC</a:t>
            </a:r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</a:rPr>
              <a:t>  = 				(1 - </a:t>
            </a:r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  <a:sym typeface="+mn-ea"/>
              </a:rPr>
              <a:t>e</a:t>
            </a:r>
            <a:r>
              <a:rPr lang="x-none" altLang="en-US" baseline="30000">
                <a:latin typeface="Open Sans Condensed" panose="020B0806030504020204" charset="0"/>
                <a:cs typeface="Open Sans Condensed" panose="020B0806030504020204" charset="0"/>
                <a:sym typeface="+mn-ea"/>
              </a:rPr>
              <a:t>-μt</a:t>
            </a:r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  <a:sym typeface="+mn-ea"/>
              </a:rPr>
              <a:t>)(1/4)</a:t>
            </a:r>
            <a:endParaRPr lang="x-none" altLang="en-US">
              <a:latin typeface="Open Sans Condensed" panose="020B0806030504020204" charset="0"/>
              <a:cs typeface="Open Sans Condensed" panose="020B0806030504020204" charset="0"/>
              <a:sym typeface="+mn-ea"/>
            </a:endParaRPr>
          </a:p>
        </p:txBody>
      </p:sp>
      <p:sp>
        <p:nvSpPr>
          <p:cNvPr id="6" name="Content Placeholder 17"/>
          <p:cNvSpPr>
            <a:spLocks noGrp="1"/>
          </p:cNvSpPr>
          <p:nvPr/>
        </p:nvSpPr>
        <p:spPr>
          <a:xfrm>
            <a:off x="719456" y="2611758"/>
            <a:ext cx="7886712" cy="43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</a:rPr>
              <a:t>P</a:t>
            </a:r>
            <a:r>
              <a:rPr lang="x-none" altLang="en-US" baseline="-25000">
                <a:latin typeface="Open Sans Condensed" panose="020B0806030504020204" charset="0"/>
                <a:cs typeface="Open Sans Condensed" panose="020B0806030504020204" charset="0"/>
              </a:rPr>
              <a:t>AT</a:t>
            </a:r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</a:rPr>
              <a:t>  = 				(1 - </a:t>
            </a:r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  <a:sym typeface="+mn-ea"/>
              </a:rPr>
              <a:t>e</a:t>
            </a:r>
            <a:r>
              <a:rPr lang="x-none" altLang="en-US" baseline="30000">
                <a:latin typeface="Open Sans Condensed" panose="020B0806030504020204" charset="0"/>
                <a:cs typeface="Open Sans Condensed" panose="020B0806030504020204" charset="0"/>
                <a:sym typeface="+mn-ea"/>
              </a:rPr>
              <a:t>-μt</a:t>
            </a:r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  <a:sym typeface="+mn-ea"/>
              </a:rPr>
              <a:t>)(1/4)</a:t>
            </a:r>
            <a:endParaRPr lang="x-none" altLang="en-US">
              <a:latin typeface="Open Sans Condensed" panose="020B0806030504020204" charset="0"/>
              <a:cs typeface="Open Sans Condensed" panose="020B0806030504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Content Placeholder 17"/>
          <p:cNvSpPr>
            <a:spLocks noGrp="1"/>
          </p:cNvSpPr>
          <p:nvPr/>
        </p:nvSpPr>
        <p:spPr>
          <a:xfrm>
            <a:off x="741046" y="462283"/>
            <a:ext cx="7886712" cy="43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</a:rPr>
              <a:t>P</a:t>
            </a:r>
            <a:r>
              <a:rPr lang="x-none" altLang="en-US" baseline="-25000">
                <a:latin typeface="Open Sans Condensed" panose="020B0806030504020204" charset="0"/>
                <a:cs typeface="Open Sans Condensed" panose="020B0806030504020204" charset="0"/>
              </a:rPr>
              <a:t>AA</a:t>
            </a:r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</a:rPr>
              <a:t>  = 	(1/4) 		+ 	(3/4)(e</a:t>
            </a:r>
            <a:r>
              <a:rPr lang="x-none" altLang="en-US" baseline="30000">
                <a:latin typeface="Open Sans Condensed" panose="020B0806030504020204" charset="0"/>
                <a:cs typeface="Open Sans Condensed" panose="020B0806030504020204" charset="0"/>
              </a:rPr>
              <a:t>-</a:t>
            </a:r>
            <a:r>
              <a:rPr lang="x-none" altLang="en-US" i="1" baseline="30000">
                <a:latin typeface="Open Sans Condensed" panose="020B0806030504020204" charset="0"/>
                <a:cs typeface="Open Sans Condensed" panose="020B0806030504020204" charset="0"/>
                <a:sym typeface="+mn-ea"/>
              </a:rPr>
              <a:t>4</a:t>
            </a:r>
            <a:r>
              <a:rPr lang="en-US" i="1" baseline="30000">
                <a:latin typeface="Open Sans Condensed" panose="020B0806030504020204" charset="0"/>
                <a:cs typeface="Open Sans Condensed" panose="020B0806030504020204" charset="0"/>
                <a:sym typeface="+mn-ea"/>
              </a:rPr>
              <a:t>ν</a:t>
            </a:r>
            <a:r>
              <a:rPr lang="x-none" altLang="en-US" i="1" baseline="30000">
                <a:latin typeface="Open Sans Condensed" panose="020B0806030504020204" charset="0"/>
                <a:cs typeface="Open Sans Condensed" panose="020B0806030504020204" charset="0"/>
                <a:sym typeface="+mn-ea"/>
              </a:rPr>
              <a:t>/3</a:t>
            </a:r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</a:rPr>
              <a:t> ) 	</a:t>
            </a:r>
            <a:endParaRPr lang="x-none" altLang="en-US">
              <a:latin typeface="Open Sans Condensed" panose="020B0806030504020204" charset="0"/>
              <a:cs typeface="Open Sans Condensed" panose="020B0806030504020204" charset="0"/>
              <a:sym typeface="+mn-e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5176" y="1224918"/>
            <a:ext cx="7886712" cy="4351344"/>
          </a:xfrm>
        </p:spPr>
        <p:txBody>
          <a:bodyPr/>
          <a:p>
            <a:pPr marL="0" indent="0">
              <a:buNone/>
            </a:pPr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</a:rPr>
              <a:t>P</a:t>
            </a:r>
            <a:r>
              <a:rPr lang="x-none" altLang="en-US" baseline="-25000">
                <a:latin typeface="Open Sans Condensed" panose="020B0806030504020204" charset="0"/>
                <a:cs typeface="Open Sans Condensed" panose="020B0806030504020204" charset="0"/>
              </a:rPr>
              <a:t>AG</a:t>
            </a:r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</a:rPr>
              <a:t>  = 	(1/4) 		-	</a:t>
            </a:r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  <a:sym typeface="+mn-ea"/>
              </a:rPr>
              <a:t>(1/4)</a:t>
            </a:r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</a:rPr>
              <a:t>(</a:t>
            </a:r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  <a:sym typeface="+mn-ea"/>
              </a:rPr>
              <a:t>e</a:t>
            </a:r>
            <a:r>
              <a:rPr lang="x-none" altLang="en-US" baseline="30000">
                <a:latin typeface="Open Sans Condensed" panose="020B0806030504020204" charset="0"/>
                <a:cs typeface="Open Sans Condensed" panose="020B0806030504020204" charset="0"/>
                <a:sym typeface="+mn-ea"/>
              </a:rPr>
              <a:t>-</a:t>
            </a:r>
            <a:r>
              <a:rPr lang="x-none" altLang="en-US" i="1" baseline="30000">
                <a:latin typeface="Open Sans Condensed" panose="020B0806030504020204" charset="0"/>
                <a:cs typeface="Open Sans Condensed" panose="020B0806030504020204" charset="0"/>
                <a:sym typeface="+mn-ea"/>
              </a:rPr>
              <a:t>4</a:t>
            </a:r>
            <a:r>
              <a:rPr lang="en-US" i="1" baseline="30000">
                <a:latin typeface="Open Sans Condensed" panose="020B0806030504020204" charset="0"/>
                <a:cs typeface="Open Sans Condensed" panose="020B0806030504020204" charset="0"/>
                <a:sym typeface="+mn-ea"/>
              </a:rPr>
              <a:t>ν</a:t>
            </a:r>
            <a:r>
              <a:rPr lang="x-none" altLang="en-US" i="1" baseline="30000">
                <a:latin typeface="Open Sans Condensed" panose="020B0806030504020204" charset="0"/>
                <a:cs typeface="Open Sans Condensed" panose="020B0806030504020204" charset="0"/>
                <a:sym typeface="+mn-ea"/>
              </a:rPr>
              <a:t>/3</a:t>
            </a:r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  <a:sym typeface="+mn-ea"/>
              </a:rPr>
              <a:t>)</a:t>
            </a:r>
            <a:endParaRPr lang="x-none" altLang="en-US">
              <a:latin typeface="Open Sans Condensed" panose="020B0806030504020204" charset="0"/>
              <a:cs typeface="Open Sans Condensed" panose="020B0806030504020204" charset="0"/>
              <a:sym typeface="+mn-ea"/>
            </a:endParaRPr>
          </a:p>
        </p:txBody>
      </p:sp>
      <p:sp>
        <p:nvSpPr>
          <p:cNvPr id="5" name="Content Placeholder 17"/>
          <p:cNvSpPr>
            <a:spLocks noGrp="1"/>
          </p:cNvSpPr>
          <p:nvPr/>
        </p:nvSpPr>
        <p:spPr>
          <a:xfrm>
            <a:off x="729616" y="1932943"/>
            <a:ext cx="7886712" cy="43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</a:rPr>
              <a:t>P</a:t>
            </a:r>
            <a:r>
              <a:rPr lang="x-none" altLang="en-US" baseline="-25000">
                <a:latin typeface="Open Sans Condensed" panose="020B0806030504020204" charset="0"/>
                <a:cs typeface="Open Sans Condensed" panose="020B0806030504020204" charset="0"/>
              </a:rPr>
              <a:t>AC</a:t>
            </a:r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</a:rPr>
              <a:t>  = 	</a:t>
            </a:r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  <a:sym typeface="+mn-ea"/>
              </a:rPr>
              <a:t>(1/4) 		-	</a:t>
            </a:r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  <a:sym typeface="+mn-ea"/>
              </a:rPr>
              <a:t>(1/4)(e</a:t>
            </a:r>
            <a:r>
              <a:rPr lang="x-none" altLang="en-US" baseline="30000">
                <a:latin typeface="Open Sans Condensed" panose="020B0806030504020204" charset="0"/>
                <a:cs typeface="Open Sans Condensed" panose="020B0806030504020204" charset="0"/>
                <a:sym typeface="+mn-ea"/>
              </a:rPr>
              <a:t>-</a:t>
            </a:r>
            <a:r>
              <a:rPr lang="x-none" altLang="en-US" i="1" baseline="30000">
                <a:latin typeface="Open Sans Condensed" panose="020B0806030504020204" charset="0"/>
                <a:cs typeface="Open Sans Condensed" panose="020B0806030504020204" charset="0"/>
                <a:sym typeface="+mn-ea"/>
              </a:rPr>
              <a:t>4</a:t>
            </a:r>
            <a:r>
              <a:rPr lang="en-US" i="1" baseline="30000">
                <a:latin typeface="Open Sans Condensed" panose="020B0806030504020204" charset="0"/>
                <a:cs typeface="Open Sans Condensed" panose="020B0806030504020204" charset="0"/>
                <a:sym typeface="+mn-ea"/>
              </a:rPr>
              <a:t>ν</a:t>
            </a:r>
            <a:r>
              <a:rPr lang="x-none" altLang="en-US" i="1" baseline="30000">
                <a:latin typeface="Open Sans Condensed" panose="020B0806030504020204" charset="0"/>
                <a:cs typeface="Open Sans Condensed" panose="020B0806030504020204" charset="0"/>
                <a:sym typeface="+mn-ea"/>
              </a:rPr>
              <a:t>/3</a:t>
            </a:r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  <a:sym typeface="+mn-ea"/>
              </a:rPr>
              <a:t>)</a:t>
            </a:r>
            <a:endParaRPr lang="x-none" altLang="en-US">
              <a:latin typeface="Open Sans Condensed" panose="020B0806030504020204" charset="0"/>
              <a:cs typeface="Open Sans Condensed" panose="020B0806030504020204" charset="0"/>
              <a:sym typeface="+mn-ea"/>
            </a:endParaRPr>
          </a:p>
          <a:p>
            <a:pPr marL="0" indent="0">
              <a:buNone/>
            </a:pPr>
            <a:endParaRPr lang="x-none" altLang="en-US">
              <a:latin typeface="Open Sans Condensed" panose="020B0806030504020204" charset="0"/>
              <a:cs typeface="Open Sans Condensed" panose="020B0806030504020204" charset="0"/>
              <a:sym typeface="+mn-ea"/>
            </a:endParaRPr>
          </a:p>
        </p:txBody>
      </p:sp>
      <p:sp>
        <p:nvSpPr>
          <p:cNvPr id="6" name="Content Placeholder 17"/>
          <p:cNvSpPr>
            <a:spLocks noGrp="1"/>
          </p:cNvSpPr>
          <p:nvPr/>
        </p:nvSpPr>
        <p:spPr>
          <a:xfrm>
            <a:off x="719456" y="2611758"/>
            <a:ext cx="7886712" cy="43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</a:rPr>
              <a:t>P</a:t>
            </a:r>
            <a:r>
              <a:rPr lang="x-none" altLang="en-US" baseline="-25000">
                <a:latin typeface="Open Sans Condensed" panose="020B0806030504020204" charset="0"/>
                <a:cs typeface="Open Sans Condensed" panose="020B0806030504020204" charset="0"/>
              </a:rPr>
              <a:t>AT</a:t>
            </a:r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</a:rPr>
              <a:t>  = 	</a:t>
            </a:r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  <a:sym typeface="+mn-ea"/>
              </a:rPr>
              <a:t>(1/4) 		-	</a:t>
            </a:r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  <a:sym typeface="+mn-ea"/>
              </a:rPr>
              <a:t>(1/4)(e</a:t>
            </a:r>
            <a:r>
              <a:rPr lang="x-none" altLang="en-US" baseline="30000">
                <a:latin typeface="Open Sans Condensed" panose="020B0806030504020204" charset="0"/>
                <a:cs typeface="Open Sans Condensed" panose="020B0806030504020204" charset="0"/>
                <a:sym typeface="+mn-ea"/>
              </a:rPr>
              <a:t>-</a:t>
            </a:r>
            <a:r>
              <a:rPr lang="x-none" altLang="en-US" i="1" baseline="30000">
                <a:latin typeface="Open Sans Condensed" panose="020B0806030504020204" charset="0"/>
                <a:cs typeface="Open Sans Condensed" panose="020B0806030504020204" charset="0"/>
                <a:sym typeface="+mn-ea"/>
              </a:rPr>
              <a:t>4</a:t>
            </a:r>
            <a:r>
              <a:rPr lang="en-US" i="1" baseline="30000">
                <a:latin typeface="Open Sans Condensed" panose="020B0806030504020204" charset="0"/>
                <a:cs typeface="Open Sans Condensed" panose="020B0806030504020204" charset="0"/>
                <a:sym typeface="+mn-ea"/>
              </a:rPr>
              <a:t>ν</a:t>
            </a:r>
            <a:r>
              <a:rPr lang="x-none" altLang="en-US" i="1" baseline="30000">
                <a:latin typeface="Open Sans Condensed" panose="020B0806030504020204" charset="0"/>
                <a:cs typeface="Open Sans Condensed" panose="020B0806030504020204" charset="0"/>
                <a:sym typeface="+mn-ea"/>
              </a:rPr>
              <a:t>/3</a:t>
            </a:r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  <a:sym typeface="+mn-ea"/>
              </a:rPr>
              <a:t>)</a:t>
            </a:r>
            <a:endParaRPr lang="x-none" altLang="en-US">
              <a:latin typeface="Open Sans Condensed" panose="020B0806030504020204" charset="0"/>
              <a:cs typeface="Open Sans Condensed" panose="020B0806030504020204" charset="0"/>
              <a:sym typeface="+mn-ea"/>
            </a:endParaRPr>
          </a:p>
          <a:p>
            <a:pPr marL="0" indent="0">
              <a:buNone/>
            </a:pPr>
            <a:endParaRPr lang="x-none" altLang="en-US">
              <a:latin typeface="Open Sans Condensed" panose="020B0806030504020204" charset="0"/>
              <a:cs typeface="Open Sans Condensed" panose="020B0806030504020204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097405" y="4643120"/>
            <a:ext cx="5488940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800">
                <a:latin typeface="Open Sans Condensed" panose="020B0806030504020204" charset="0"/>
                <a:cs typeface="Open Sans Condensed" panose="020B0806030504020204" charset="0"/>
              </a:rPr>
              <a:t>Sanity check: </a:t>
            </a:r>
            <a:br>
              <a:rPr lang="x-none" altLang="en-US" sz="4800">
                <a:latin typeface="Open Sans Condensed" panose="020B0806030504020204" charset="0"/>
                <a:cs typeface="Open Sans Condensed" panose="020B0806030504020204" charset="0"/>
              </a:rPr>
            </a:br>
            <a:r>
              <a:rPr lang="x-none" altLang="en-US" sz="4800">
                <a:latin typeface="Open Sans Condensed" panose="020B0806030504020204" charset="0"/>
                <a:cs typeface="Open Sans Condensed" panose="020B0806030504020204" charset="0"/>
              </a:rPr>
              <a:t>Do they all add to 1? </a:t>
            </a:r>
            <a:endParaRPr lang="x-none" altLang="en-US" sz="4800">
              <a:latin typeface="Open Sans Condensed" panose="020B0806030504020204" charset="0"/>
              <a:cs typeface="Open Sans Condensed" panose="020B0806030504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3775" y="746760"/>
            <a:ext cx="6969760" cy="55156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9560" y="384810"/>
            <a:ext cx="8128000" cy="61099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2575" y="89535"/>
            <a:ext cx="8250555" cy="67087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240666"/>
            <a:ext cx="7886712" cy="1325565"/>
          </a:xfrm>
        </p:spPr>
        <p:txBody>
          <a:bodyPr/>
          <a:p>
            <a:r>
              <a:rPr lang="x-none" altLang="en-US"/>
              <a:t>Pruning algorithm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t="19347"/>
          <a:stretch>
            <a:fillRect/>
          </a:stretch>
        </p:blipFill>
        <p:spPr>
          <a:xfrm>
            <a:off x="282575" y="1387475"/>
            <a:ext cx="8250555" cy="541083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026285" y="1583055"/>
            <a:ext cx="732155" cy="90487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22475" y="2680335"/>
            <a:ext cx="732155" cy="90487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30095" y="3819525"/>
            <a:ext cx="732155" cy="90487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07870" y="4946650"/>
            <a:ext cx="732155" cy="90487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240666"/>
            <a:ext cx="7886712" cy="1325565"/>
          </a:xfrm>
        </p:spPr>
        <p:txBody>
          <a:bodyPr/>
          <a:p>
            <a:r>
              <a:rPr lang="x-none" altLang="en-US"/>
              <a:t>Pruning algorithm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t="19347"/>
          <a:stretch>
            <a:fillRect/>
          </a:stretch>
        </p:blipFill>
        <p:spPr>
          <a:xfrm>
            <a:off x="282575" y="1387475"/>
            <a:ext cx="8250555" cy="541083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812540" y="1553845"/>
            <a:ext cx="732155" cy="90487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03015" y="2680335"/>
            <a:ext cx="732155" cy="90487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32225" y="4919345"/>
            <a:ext cx="732155" cy="90487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37940" y="3812540"/>
            <a:ext cx="732155" cy="90487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240666"/>
            <a:ext cx="7886712" cy="1325565"/>
          </a:xfrm>
        </p:spPr>
        <p:txBody>
          <a:bodyPr/>
          <a:p>
            <a:r>
              <a:rPr lang="x-none" altLang="en-US"/>
              <a:t>Pruning algorithm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t="19347"/>
          <a:stretch>
            <a:fillRect/>
          </a:stretch>
        </p:blipFill>
        <p:spPr>
          <a:xfrm>
            <a:off x="282575" y="1387475"/>
            <a:ext cx="8250555" cy="541083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681345" y="1553845"/>
            <a:ext cx="732155" cy="90487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71820" y="2680335"/>
            <a:ext cx="732155" cy="90487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01030" y="4919345"/>
            <a:ext cx="732155" cy="90487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06745" y="3812540"/>
            <a:ext cx="732155" cy="90487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240666"/>
            <a:ext cx="7886712" cy="1325565"/>
          </a:xfrm>
        </p:spPr>
        <p:txBody>
          <a:bodyPr/>
          <a:p>
            <a:r>
              <a:rPr lang="x-none" altLang="en-US"/>
              <a:t>Pruning algorithm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t="19347"/>
          <a:stretch>
            <a:fillRect/>
          </a:stretch>
        </p:blipFill>
        <p:spPr>
          <a:xfrm>
            <a:off x="282575" y="1387475"/>
            <a:ext cx="8250555" cy="541083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7544435" y="1553845"/>
            <a:ext cx="732155" cy="90487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534910" y="2680335"/>
            <a:ext cx="732155" cy="90487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564120" y="4919345"/>
            <a:ext cx="732155" cy="90487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69835" y="3812540"/>
            <a:ext cx="732155" cy="90487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" y="303530"/>
            <a:ext cx="8631555" cy="1325880"/>
          </a:xfrm>
        </p:spPr>
        <p:txBody>
          <a:bodyPr>
            <a:normAutofit fontScale="90000"/>
          </a:bodyPr>
          <a:p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</a:rPr>
              <a:t>Our model of change depends on time:</a:t>
            </a:r>
            <a:br>
              <a:rPr lang="x-none" altLang="en-US">
                <a:latin typeface="Open Sans Condensed" panose="020B0806030504020204" charset="0"/>
                <a:cs typeface="Open Sans Condensed" panose="020B0806030504020204" charset="0"/>
              </a:rPr>
            </a:br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</a:rPr>
              <a:t>We must estimate branch lengths</a:t>
            </a:r>
            <a:endParaRPr lang="x-none" altLang="en-US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11065" y="2111375"/>
            <a:ext cx="4114165" cy="435165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411480" y="2349500"/>
            <a:ext cx="4171950" cy="3563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</a:rPr>
              <a:t>Units of branch length will be expected number of substitutions per site</a:t>
            </a:r>
            <a:endParaRPr lang="x-none" altLang="en-US">
              <a:latin typeface="Open Sans Condensed" panose="020B0806030504020204" charset="0"/>
              <a:cs typeface="Open Sans Condensed" panose="020B0806030504020204" charset="0"/>
            </a:endParaRPr>
          </a:p>
          <a:p>
            <a:endParaRPr lang="x-none" altLang="en-US">
              <a:latin typeface="Open Sans Condensed" panose="020B0806030504020204" charset="0"/>
              <a:cs typeface="Open Sans Condensed" panose="020B0806030504020204" charset="0"/>
            </a:endParaRPr>
          </a:p>
          <a:p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</a:rPr>
              <a:t>(= rate of substitions x time) </a:t>
            </a:r>
            <a:endParaRPr lang="x-none" altLang="en-US">
              <a:latin typeface="Open Sans Condensed" panose="020B0806030504020204" charset="0"/>
              <a:cs typeface="Open Sans Condensed" panose="020B080603050402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240666"/>
            <a:ext cx="7886712" cy="1325565"/>
          </a:xfrm>
        </p:spPr>
        <p:txBody>
          <a:bodyPr/>
          <a:p>
            <a:r>
              <a:rPr lang="x-none" altLang="en-US"/>
              <a:t>Pruning algorithm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t="19347"/>
          <a:stretch>
            <a:fillRect/>
          </a:stretch>
        </p:blipFill>
        <p:spPr>
          <a:xfrm>
            <a:off x="282575" y="1387475"/>
            <a:ext cx="8250555" cy="541083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151255" y="1565275"/>
            <a:ext cx="732155" cy="90487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4975" y="1567180"/>
            <a:ext cx="732155" cy="90487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50130" y="1567180"/>
            <a:ext cx="732155" cy="90487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07505" y="1555750"/>
            <a:ext cx="732155" cy="90487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240666"/>
            <a:ext cx="7886712" cy="1325565"/>
          </a:xfrm>
        </p:spPr>
        <p:txBody>
          <a:bodyPr/>
          <a:p>
            <a:r>
              <a:rPr lang="x-none" altLang="en-US"/>
              <a:t>Pruning algorithm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t="19347"/>
          <a:stretch>
            <a:fillRect/>
          </a:stretch>
        </p:blipFill>
        <p:spPr>
          <a:xfrm>
            <a:off x="282575" y="1387475"/>
            <a:ext cx="8250555" cy="541083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151255" y="2684780"/>
            <a:ext cx="732155" cy="90487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4975" y="2686685"/>
            <a:ext cx="732155" cy="90487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50130" y="2686685"/>
            <a:ext cx="732155" cy="90487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07505" y="2675255"/>
            <a:ext cx="732155" cy="90487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240666"/>
            <a:ext cx="7886712" cy="1325565"/>
          </a:xfrm>
        </p:spPr>
        <p:txBody>
          <a:bodyPr/>
          <a:p>
            <a:r>
              <a:rPr lang="x-none" altLang="en-US"/>
              <a:t>Pruning algorithm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t="19347"/>
          <a:stretch>
            <a:fillRect/>
          </a:stretch>
        </p:blipFill>
        <p:spPr>
          <a:xfrm>
            <a:off x="282575" y="1387475"/>
            <a:ext cx="8250555" cy="541083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151255" y="3827780"/>
            <a:ext cx="732155" cy="90487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4975" y="3829685"/>
            <a:ext cx="732155" cy="90487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50130" y="3829685"/>
            <a:ext cx="732155" cy="90487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07505" y="3818255"/>
            <a:ext cx="732155" cy="90487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240666"/>
            <a:ext cx="7886712" cy="1325565"/>
          </a:xfrm>
        </p:spPr>
        <p:txBody>
          <a:bodyPr/>
          <a:p>
            <a:r>
              <a:rPr lang="x-none" altLang="en-US"/>
              <a:t>Pruning algorithm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t="19347"/>
          <a:stretch>
            <a:fillRect/>
          </a:stretch>
        </p:blipFill>
        <p:spPr>
          <a:xfrm>
            <a:off x="282575" y="1387475"/>
            <a:ext cx="8250555" cy="541083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144905" y="4935220"/>
            <a:ext cx="732155" cy="90487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34665" y="4924425"/>
            <a:ext cx="732155" cy="90487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38065" y="4942840"/>
            <a:ext cx="732155" cy="90487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695440" y="4937125"/>
            <a:ext cx="732155" cy="90487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1605" y="220980"/>
            <a:ext cx="8677910" cy="59105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135505" y="1106805"/>
            <a:ext cx="101790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400">
                <a:latin typeface="Arial" panose="020B0604020202020204" pitchFamily="34" charset="0"/>
              </a:rPr>
              <a:t>1    0    0</a:t>
            </a:r>
            <a:endParaRPr lang="x-none" altLang="en-US" sz="1400">
              <a:latin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279775" y="1108075"/>
            <a:ext cx="101790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400">
                <a:latin typeface="Arial" panose="020B0604020202020204" pitchFamily="34" charset="0"/>
              </a:rPr>
              <a:t>0    1    0</a:t>
            </a:r>
            <a:endParaRPr lang="x-none" altLang="en-US" sz="1400">
              <a:latin typeface="Arial" panose="020B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418330" y="1115060"/>
            <a:ext cx="101790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400">
                <a:latin typeface="Arial" panose="020B0604020202020204" pitchFamily="34" charset="0"/>
              </a:rPr>
              <a:t>1    0    0</a:t>
            </a:r>
            <a:endParaRPr lang="x-none" altLang="en-US" sz="1400">
              <a:latin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519420" y="1110615"/>
            <a:ext cx="101790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400">
                <a:latin typeface="Arial" panose="020B0604020202020204" pitchFamily="34" charset="0"/>
              </a:rPr>
              <a:t>0    0    1</a:t>
            </a:r>
            <a:endParaRPr lang="x-none" altLang="en-US" sz="1400">
              <a:latin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709410" y="1106170"/>
            <a:ext cx="101790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400">
                <a:latin typeface="Arial" panose="020B0604020202020204" pitchFamily="34" charset="0"/>
              </a:rPr>
              <a:t>0    0    1</a:t>
            </a:r>
            <a:endParaRPr lang="x-none" altLang="en-US" sz="1400">
              <a:latin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819390" y="1113155"/>
            <a:ext cx="101790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400">
                <a:latin typeface="Arial" panose="020B0604020202020204" pitchFamily="34" charset="0"/>
              </a:rPr>
              <a:t>0    0    1</a:t>
            </a:r>
            <a:endParaRPr lang="x-none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9" grpId="0"/>
      <p:bldP spid="7" grpId="0"/>
      <p:bldP spid="6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3825" y="220980"/>
            <a:ext cx="8677910" cy="59105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135505" y="1106805"/>
            <a:ext cx="101790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400">
                <a:latin typeface="Arial" panose="020B0604020202020204" pitchFamily="34" charset="0"/>
              </a:rPr>
              <a:t>1    0    0</a:t>
            </a:r>
            <a:endParaRPr lang="x-none" altLang="en-US" sz="1400">
              <a:latin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279775" y="1108075"/>
            <a:ext cx="101790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400">
                <a:latin typeface="Arial" panose="020B0604020202020204" pitchFamily="34" charset="0"/>
              </a:rPr>
              <a:t>0    1    0</a:t>
            </a:r>
            <a:endParaRPr lang="x-none" altLang="en-US" sz="1400">
              <a:latin typeface="Arial" panose="020B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418330" y="1115060"/>
            <a:ext cx="101790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400">
                <a:latin typeface="Arial" panose="020B0604020202020204" pitchFamily="34" charset="0"/>
              </a:rPr>
              <a:t>1    0    0</a:t>
            </a:r>
            <a:endParaRPr lang="x-none" altLang="en-US" sz="1400">
              <a:latin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519420" y="1110615"/>
            <a:ext cx="101790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400">
                <a:latin typeface="Arial" panose="020B0604020202020204" pitchFamily="34" charset="0"/>
              </a:rPr>
              <a:t>0    0    1</a:t>
            </a:r>
            <a:endParaRPr lang="x-none" altLang="en-US" sz="1400">
              <a:latin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709410" y="1106170"/>
            <a:ext cx="101790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400">
                <a:latin typeface="Arial" panose="020B0604020202020204" pitchFamily="34" charset="0"/>
              </a:rPr>
              <a:t>0    0    1</a:t>
            </a:r>
            <a:endParaRPr lang="x-none" altLang="en-US" sz="1400">
              <a:latin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819390" y="1113155"/>
            <a:ext cx="101790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400">
                <a:latin typeface="Arial" panose="020B0604020202020204" pitchFamily="34" charset="0"/>
              </a:rPr>
              <a:t>0    0    1</a:t>
            </a:r>
            <a:endParaRPr lang="x-none" altLang="en-US" sz="1400">
              <a:latin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626360" y="2477770"/>
            <a:ext cx="10179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000">
                <a:latin typeface="Ubuntu" charset="0"/>
                <a:cs typeface="Ubuntu" charset="0"/>
              </a:rPr>
              <a:t>0.12  0.12  0.1</a:t>
            </a:r>
            <a:endParaRPr lang="en-US" altLang="x-none" sz="1000">
              <a:latin typeface="Ubuntu" charset="0"/>
              <a:cs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590" y="242570"/>
            <a:ext cx="9510395" cy="608901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Lab Exercise in 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Goal: </a:t>
            </a:r>
            <a:endParaRPr lang="en-US"/>
          </a:p>
          <a:p>
            <a:pPr marL="0" indent="0">
              <a:buNone/>
            </a:pPr>
            <a:br>
              <a:rPr lang="en-US"/>
            </a:br>
            <a:r>
              <a:rPr lang="en-US"/>
              <a:t>Get some experience R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Understand probability, likelihoods, and Bayesian inference using non-phylogenetic models (linear regression)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635" y="1978025"/>
            <a:ext cx="3594735" cy="1325880"/>
          </a:xfrm>
        </p:spPr>
        <p:txBody>
          <a:bodyPr>
            <a:normAutofit fontScale="90000"/>
          </a:bodyPr>
          <a:p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</a:rPr>
              <a:t>Probabilities are dependent on time</a:t>
            </a:r>
            <a:endParaRPr lang="x-none" altLang="en-US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64660" y="40640"/>
            <a:ext cx="4811395" cy="20897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390" y="1920240"/>
            <a:ext cx="4819650" cy="48266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2954020" y="994410"/>
            <a:ext cx="19513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7200" b="1">
                <a:latin typeface="Open Sans Condensed" panose="020B0806030504020204" charset="0"/>
                <a:cs typeface="Open Sans Condensed" panose="020B0806030504020204" charset="0"/>
              </a:rPr>
              <a:t>A</a:t>
            </a:r>
            <a:endParaRPr lang="x-none" altLang="en-US" sz="7200" b="1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635625" y="3526155"/>
            <a:ext cx="195135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7200" b="1">
                <a:latin typeface="Open Sans Condensed" panose="020B0806030504020204" charset="0"/>
                <a:cs typeface="Open Sans Condensed" panose="020B0806030504020204" charset="0"/>
              </a:rPr>
              <a:t>T</a:t>
            </a:r>
            <a:endParaRPr lang="x-none" altLang="en-US" sz="7200" b="1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850640" y="4106545"/>
            <a:ext cx="195135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7200" b="1">
                <a:latin typeface="Open Sans Condensed" panose="020B0806030504020204" charset="0"/>
                <a:cs typeface="Open Sans Condensed" panose="020B0806030504020204" charset="0"/>
              </a:rPr>
              <a:t>C</a:t>
            </a:r>
            <a:endParaRPr lang="x-none" altLang="en-US" sz="7200" b="1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048510" y="4078605"/>
            <a:ext cx="195135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7200" b="1">
                <a:latin typeface="Open Sans Condensed" panose="020B0806030504020204" charset="0"/>
                <a:cs typeface="Open Sans Condensed" panose="020B0806030504020204" charset="0"/>
              </a:rPr>
              <a:t>G</a:t>
            </a:r>
            <a:endParaRPr lang="x-none" altLang="en-US" sz="7200" b="1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89255" y="3389630"/>
            <a:ext cx="195135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7200" b="1">
                <a:latin typeface="Open Sans Condensed" panose="020B0806030504020204" charset="0"/>
                <a:cs typeface="Open Sans Condensed" panose="020B0806030504020204" charset="0"/>
              </a:rPr>
              <a:t>A</a:t>
            </a:r>
            <a:endParaRPr lang="x-none" altLang="en-US" sz="7200" b="1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sp>
        <p:nvSpPr>
          <p:cNvPr id="9" name="Left Arrow 8"/>
          <p:cNvSpPr/>
          <p:nvPr/>
        </p:nvSpPr>
        <p:spPr>
          <a:xfrm rot="19440000">
            <a:off x="1276350" y="2434590"/>
            <a:ext cx="1435100" cy="648970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sp>
        <p:nvSpPr>
          <p:cNvPr id="10" name="Left Arrow 9"/>
          <p:cNvSpPr/>
          <p:nvPr/>
        </p:nvSpPr>
        <p:spPr>
          <a:xfrm rot="16920000">
            <a:off x="2212975" y="2799715"/>
            <a:ext cx="1435100" cy="6489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sp>
        <p:nvSpPr>
          <p:cNvPr id="11" name="Left Arrow 10"/>
          <p:cNvSpPr/>
          <p:nvPr/>
        </p:nvSpPr>
        <p:spPr>
          <a:xfrm rot="15180000">
            <a:off x="3191510" y="2783205"/>
            <a:ext cx="1435100" cy="6489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sp>
        <p:nvSpPr>
          <p:cNvPr id="12" name="Left Arrow 11"/>
          <p:cNvSpPr/>
          <p:nvPr/>
        </p:nvSpPr>
        <p:spPr>
          <a:xfrm rot="13620000">
            <a:off x="4182110" y="2428240"/>
            <a:ext cx="1435100" cy="6489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514475" y="1774190"/>
            <a:ext cx="53340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800">
                <a:latin typeface="Open Sans Condensed" panose="020B0806030504020204" charset="0"/>
                <a:cs typeface="Open Sans Condensed" panose="020B0806030504020204" charset="0"/>
              </a:rPr>
              <a:t>β</a:t>
            </a:r>
            <a:endParaRPr lang="en-US" sz="4800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2141855" y="2758440"/>
            <a:ext cx="53340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800">
                <a:latin typeface="Open Sans Condensed" panose="020B0806030504020204" charset="0"/>
                <a:cs typeface="Open Sans Condensed" panose="020B0806030504020204" charset="0"/>
              </a:rPr>
              <a:t>β</a:t>
            </a:r>
            <a:endParaRPr lang="en-US" sz="4800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4105910" y="2617470"/>
            <a:ext cx="53340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800">
                <a:latin typeface="Open Sans Condensed" panose="020B0806030504020204" charset="0"/>
                <a:cs typeface="Open Sans Condensed" panose="020B0806030504020204" charset="0"/>
              </a:rPr>
              <a:t>β</a:t>
            </a:r>
            <a:endParaRPr lang="en-US" sz="4800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932045" y="1875155"/>
            <a:ext cx="53340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800">
                <a:latin typeface="Open Sans Condensed" panose="020B0806030504020204" charset="0"/>
                <a:cs typeface="Open Sans Condensed" panose="020B0806030504020204" charset="0"/>
              </a:rPr>
              <a:t>β</a:t>
            </a:r>
            <a:endParaRPr lang="en-US" sz="4800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017260" y="389255"/>
            <a:ext cx="191897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800">
                <a:latin typeface="Open Sans Condensed" panose="020B0806030504020204" charset="0"/>
                <a:cs typeface="Open Sans Condensed" panose="020B0806030504020204" charset="0"/>
              </a:rPr>
              <a:t>μ </a:t>
            </a:r>
            <a:r>
              <a:rPr lang="x-none" altLang="en-US" sz="4800">
                <a:latin typeface="Open Sans Condensed" panose="020B0806030504020204" charset="0"/>
                <a:cs typeface="Open Sans Condensed" panose="020B0806030504020204" charset="0"/>
              </a:rPr>
              <a:t>= 4</a:t>
            </a:r>
            <a:r>
              <a:rPr lang="en-US" sz="4800">
                <a:latin typeface="Open Sans Condensed" panose="020B0806030504020204" charset="0"/>
                <a:cs typeface="Open Sans Condensed" panose="020B0806030504020204" charset="0"/>
              </a:rPr>
              <a:t>β</a:t>
            </a:r>
            <a:endParaRPr lang="en-US" sz="4800">
              <a:latin typeface="Open Sans Condensed" panose="020B0806030504020204" charset="0"/>
              <a:cs typeface="Open Sans Condensed" panose="020B0806030504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</a:rPr>
              <a:t>A (very) simple phylogeny...</a:t>
            </a:r>
            <a:endParaRPr lang="x-none" altLang="en-US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62100" y="2188845"/>
            <a:ext cx="5804535" cy="1206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3978910" y="1564640"/>
            <a:ext cx="14998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600">
                <a:latin typeface="Arial" panose="020B0604020202020204" pitchFamily="34" charset="0"/>
              </a:rPr>
              <a:t>time</a:t>
            </a:r>
            <a:endParaRPr lang="x-none" altLang="en-US" sz="3600">
              <a:latin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29005" y="1828165"/>
            <a:ext cx="116586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000" b="1">
                <a:latin typeface="Arial" panose="020B0604020202020204" pitchFamily="34" charset="0"/>
              </a:rPr>
              <a:t>A</a:t>
            </a:r>
            <a:endParaRPr lang="x-none" altLang="en-US" sz="4000" b="1">
              <a:latin typeface="Arial" panose="020B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394575" y="1901825"/>
            <a:ext cx="8686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600" b="1">
                <a:latin typeface="Arial" panose="020B0604020202020204" pitchFamily="34" charset="0"/>
              </a:rPr>
              <a:t>A</a:t>
            </a:r>
            <a:endParaRPr lang="x-none" altLang="en-US" sz="3600" b="1">
              <a:latin typeface="Arial" panose="020B0604020202020204" pitchFamily="34" charset="0"/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830581" y="2867663"/>
            <a:ext cx="7886712" cy="4351344"/>
          </a:xfrm>
        </p:spPr>
        <p:txBody>
          <a:bodyPr/>
          <a:p>
            <a:pPr marL="0" indent="0">
              <a:buNone/>
            </a:pPr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</a:rPr>
              <a:t>P</a:t>
            </a:r>
            <a:r>
              <a:rPr lang="x-none" altLang="en-US" baseline="-25000">
                <a:latin typeface="Open Sans Condensed" panose="020B0806030504020204" charset="0"/>
                <a:cs typeface="Open Sans Condensed" panose="020B0806030504020204" charset="0"/>
              </a:rPr>
              <a:t>AA</a:t>
            </a:r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</a:rPr>
              <a:t>  = </a:t>
            </a:r>
            <a:endParaRPr lang="x-none" altLang="en-US">
              <a:latin typeface="Open Sans Condensed" panose="020B0806030504020204" charset="0"/>
              <a:cs typeface="Open Sans Condensed" panose="020B0806030504020204" charset="0"/>
            </a:endParaRPr>
          </a:p>
          <a:p>
            <a:pPr marL="0" indent="0">
              <a:buNone/>
            </a:pPr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</a:rPr>
              <a:t>Probability nothing happened + </a:t>
            </a:r>
            <a:endParaRPr lang="x-none" altLang="en-US">
              <a:latin typeface="Open Sans Condensed" panose="020B0806030504020204" charset="0"/>
              <a:cs typeface="Open Sans Condensed" panose="020B0806030504020204" charset="0"/>
            </a:endParaRPr>
          </a:p>
          <a:p>
            <a:pPr marL="0" indent="0">
              <a:buNone/>
            </a:pPr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</a:rPr>
              <a:t>Probability something happened, but that the last thing that happened ended in an A</a:t>
            </a:r>
            <a:endParaRPr lang="x-none" altLang="en-US">
              <a:latin typeface="Open Sans Condensed" panose="020B0806030504020204" charset="0"/>
              <a:cs typeface="Open Sans Condensed" panose="020B0806030504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</a:rPr>
              <a:t>A (very) simple phylogeny...</a:t>
            </a:r>
            <a:endParaRPr lang="x-none" altLang="en-US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62100" y="2188845"/>
            <a:ext cx="5804535" cy="1206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3978910" y="1564640"/>
            <a:ext cx="14998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600">
                <a:latin typeface="Open Sans Condensed" panose="020B0806030504020204" charset="0"/>
                <a:cs typeface="Open Sans Condensed" panose="020B0806030504020204" charset="0"/>
              </a:rPr>
              <a:t>time</a:t>
            </a:r>
            <a:endParaRPr lang="x-none" altLang="en-US" sz="3600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29005" y="1828165"/>
            <a:ext cx="116586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000" b="1">
                <a:latin typeface="Open Sans Condensed" panose="020B0806030504020204" charset="0"/>
                <a:cs typeface="Open Sans Condensed" panose="020B0806030504020204" charset="0"/>
              </a:rPr>
              <a:t>A</a:t>
            </a:r>
            <a:endParaRPr lang="x-none" altLang="en-US" sz="4000" b="1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394575" y="1901825"/>
            <a:ext cx="8686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600" b="1">
                <a:latin typeface="Open Sans Condensed" panose="020B0806030504020204" charset="0"/>
                <a:cs typeface="Open Sans Condensed" panose="020B0806030504020204" charset="0"/>
              </a:rPr>
              <a:t>A</a:t>
            </a:r>
            <a:endParaRPr lang="x-none" altLang="en-US" sz="3600" b="1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830581" y="2867663"/>
            <a:ext cx="7886712" cy="4351344"/>
          </a:xfrm>
        </p:spPr>
        <p:txBody>
          <a:bodyPr/>
          <a:p>
            <a:pPr marL="0" indent="0">
              <a:buNone/>
            </a:pPr>
            <a:r>
              <a:rPr lang="x-none" altLang="en-US"/>
              <a:t>P</a:t>
            </a:r>
            <a:r>
              <a:rPr lang="x-none" altLang="en-US" baseline="-25000"/>
              <a:t>AA</a:t>
            </a:r>
            <a:r>
              <a:rPr lang="x-none" altLang="en-US"/>
              <a:t>  = 	(e</a:t>
            </a:r>
            <a:r>
              <a:rPr lang="x-none" altLang="en-US" baseline="30000"/>
              <a:t>-</a:t>
            </a:r>
            <a:r>
              <a:rPr lang="x-none" altLang="en-US" baseline="30000">
                <a:cs typeface="Arial" panose="020B0604020202020204" pitchFamily="34" charset="0"/>
              </a:rPr>
              <a:t>μt</a:t>
            </a:r>
            <a:r>
              <a:rPr lang="x-none" altLang="en-US"/>
              <a:t> ) 		+ 	(1 - </a:t>
            </a:r>
            <a:r>
              <a:rPr lang="x-none" altLang="en-US">
                <a:sym typeface="+mn-ea"/>
              </a:rPr>
              <a:t>e</a:t>
            </a:r>
            <a:r>
              <a:rPr lang="x-none" altLang="en-US" baseline="30000">
                <a:sym typeface="+mn-ea"/>
              </a:rPr>
              <a:t>-</a:t>
            </a:r>
            <a:r>
              <a:rPr lang="x-none" altLang="en-US" baseline="30000">
                <a:cs typeface="Arial" panose="020B0604020202020204" pitchFamily="34" charset="0"/>
                <a:sym typeface="+mn-ea"/>
              </a:rPr>
              <a:t>μt</a:t>
            </a:r>
            <a:r>
              <a:rPr lang="x-none" altLang="en-US">
                <a:cs typeface="Arial" panose="020B0604020202020204" pitchFamily="34" charset="0"/>
                <a:sym typeface="+mn-ea"/>
              </a:rPr>
              <a:t>)(1/4)</a:t>
            </a:r>
            <a:endParaRPr lang="x-none" alt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Right Arrow 1"/>
          <p:cNvSpPr/>
          <p:nvPr/>
        </p:nvSpPr>
        <p:spPr>
          <a:xfrm rot="16260000">
            <a:off x="2633980" y="3618865"/>
            <a:ext cx="964565" cy="452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sp>
        <p:nvSpPr>
          <p:cNvPr id="3" name="Right Arrow 2"/>
          <p:cNvSpPr/>
          <p:nvPr/>
        </p:nvSpPr>
        <p:spPr>
          <a:xfrm rot="16260000">
            <a:off x="5636260" y="3656965"/>
            <a:ext cx="964565" cy="452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6260000">
            <a:off x="6656070" y="3664585"/>
            <a:ext cx="964565" cy="452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44445" y="4387215"/>
            <a:ext cx="158940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</a:rPr>
              <a:t>Probability something doesn't  happen</a:t>
            </a:r>
            <a:endParaRPr lang="x-none" altLang="en-US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434330" y="4507865"/>
            <a:ext cx="129794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</a:rPr>
              <a:t>Probability at least one thing happens</a:t>
            </a:r>
            <a:endParaRPr lang="x-none" altLang="en-US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644640" y="4497705"/>
            <a:ext cx="158940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</a:rPr>
              <a:t>Probability that the last thing that happened ends in an A</a:t>
            </a:r>
            <a:endParaRPr lang="x-none" altLang="en-US">
              <a:latin typeface="Open Sans Condensed" panose="020B0806030504020204" charset="0"/>
              <a:cs typeface="Open Sans Condensed" panose="020B0806030504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</a:rPr>
              <a:t>A (very) simple phylogeny...</a:t>
            </a:r>
            <a:endParaRPr lang="x-none" altLang="en-US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62100" y="2188845"/>
            <a:ext cx="5804535" cy="1206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3978910" y="1564640"/>
            <a:ext cx="14998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600">
                <a:latin typeface="Open Sans Condensed" panose="020B0806030504020204" charset="0"/>
                <a:cs typeface="Open Sans Condensed" panose="020B0806030504020204" charset="0"/>
              </a:rPr>
              <a:t>time</a:t>
            </a:r>
            <a:endParaRPr lang="x-none" altLang="en-US" sz="3600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29005" y="1828165"/>
            <a:ext cx="116586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000" b="1">
                <a:latin typeface="Open Sans Condensed" panose="020B0806030504020204" charset="0"/>
                <a:cs typeface="Open Sans Condensed" panose="020B0806030504020204" charset="0"/>
              </a:rPr>
              <a:t>A</a:t>
            </a:r>
            <a:endParaRPr lang="x-none" altLang="en-US" sz="4000" b="1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394575" y="1901825"/>
            <a:ext cx="8686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600" b="1">
                <a:latin typeface="Open Sans Condensed" panose="020B0806030504020204" charset="0"/>
                <a:cs typeface="Open Sans Condensed" panose="020B0806030504020204" charset="0"/>
              </a:rPr>
              <a:t>G</a:t>
            </a:r>
            <a:endParaRPr lang="x-none" altLang="en-US" sz="3600" b="1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830581" y="2867663"/>
            <a:ext cx="7886712" cy="4351344"/>
          </a:xfrm>
        </p:spPr>
        <p:txBody>
          <a:bodyPr/>
          <a:p>
            <a:pPr marL="0" indent="0">
              <a:buNone/>
            </a:pPr>
            <a:r>
              <a:rPr lang="x-none" altLang="en-US"/>
              <a:t>P</a:t>
            </a:r>
            <a:r>
              <a:rPr lang="x-none" altLang="en-US" baseline="-25000"/>
              <a:t>AG</a:t>
            </a:r>
            <a:r>
              <a:rPr lang="x-none" altLang="en-US"/>
              <a:t>  = 				(1 - </a:t>
            </a:r>
            <a:r>
              <a:rPr lang="x-none" altLang="en-US">
                <a:sym typeface="+mn-ea"/>
              </a:rPr>
              <a:t>e</a:t>
            </a:r>
            <a:r>
              <a:rPr lang="x-none" altLang="en-US" baseline="30000">
                <a:sym typeface="+mn-ea"/>
              </a:rPr>
              <a:t>-</a:t>
            </a:r>
            <a:r>
              <a:rPr lang="x-none" altLang="en-US" baseline="30000">
                <a:cs typeface="Arial" panose="020B0604020202020204" pitchFamily="34" charset="0"/>
                <a:sym typeface="+mn-ea"/>
              </a:rPr>
              <a:t>μt</a:t>
            </a:r>
            <a:r>
              <a:rPr lang="x-none" altLang="en-US">
                <a:cs typeface="Arial" panose="020B0604020202020204" pitchFamily="34" charset="0"/>
                <a:sym typeface="+mn-ea"/>
              </a:rPr>
              <a:t>)(1/4)</a:t>
            </a:r>
            <a:endParaRPr lang="x-none" alt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Right Arrow 2"/>
          <p:cNvSpPr/>
          <p:nvPr/>
        </p:nvSpPr>
        <p:spPr>
          <a:xfrm rot="16260000">
            <a:off x="5636260" y="3656965"/>
            <a:ext cx="964565" cy="452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6260000">
            <a:off x="6656070" y="3664585"/>
            <a:ext cx="964565" cy="452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434330" y="4507865"/>
            <a:ext cx="129794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</a:rPr>
              <a:t>Probability at least one thing happens</a:t>
            </a:r>
            <a:endParaRPr lang="x-none" altLang="en-US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644640" y="4497705"/>
            <a:ext cx="158940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</a:rPr>
              <a:t>Probability that the last thing that happened ends in an G</a:t>
            </a:r>
            <a:endParaRPr lang="x-none" altLang="en-US">
              <a:latin typeface="Open Sans Condensed" panose="020B0806030504020204" charset="0"/>
              <a:cs typeface="Open Sans Condensed" panose="020B0806030504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</a:rPr>
              <a:t>A (very) simple phylogeny...</a:t>
            </a:r>
            <a:endParaRPr lang="x-none" altLang="en-US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62100" y="2188845"/>
            <a:ext cx="5804535" cy="1206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3978910" y="1564640"/>
            <a:ext cx="14998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600">
                <a:latin typeface="Open Sans Condensed" panose="020B0806030504020204" charset="0"/>
                <a:cs typeface="Open Sans Condensed" panose="020B0806030504020204" charset="0"/>
              </a:rPr>
              <a:t>time</a:t>
            </a:r>
            <a:endParaRPr lang="x-none" altLang="en-US" sz="3600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29005" y="1828165"/>
            <a:ext cx="116586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000" b="1">
                <a:latin typeface="Open Sans Condensed" panose="020B0806030504020204" charset="0"/>
                <a:cs typeface="Open Sans Condensed" panose="020B0806030504020204" charset="0"/>
              </a:rPr>
              <a:t>A</a:t>
            </a:r>
            <a:endParaRPr lang="x-none" altLang="en-US" sz="4000" b="1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394575" y="1901825"/>
            <a:ext cx="8686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600" b="1">
                <a:latin typeface="Open Sans Condensed" panose="020B0806030504020204" charset="0"/>
                <a:cs typeface="Open Sans Condensed" panose="020B0806030504020204" charset="0"/>
              </a:rPr>
              <a:t>C</a:t>
            </a:r>
            <a:endParaRPr lang="x-none" altLang="en-US" sz="3600" b="1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830581" y="2867663"/>
            <a:ext cx="7886712" cy="4351344"/>
          </a:xfrm>
        </p:spPr>
        <p:txBody>
          <a:bodyPr/>
          <a:p>
            <a:pPr marL="0" indent="0">
              <a:buNone/>
            </a:pPr>
            <a:r>
              <a:rPr lang="x-none" altLang="en-US">
                <a:cs typeface="Arial" panose="020B0604020202020204" pitchFamily="34" charset="0"/>
              </a:rPr>
              <a:t>P</a:t>
            </a:r>
            <a:r>
              <a:rPr lang="x-none" altLang="en-US" baseline="-25000">
                <a:cs typeface="Arial" panose="020B0604020202020204" pitchFamily="34" charset="0"/>
              </a:rPr>
              <a:t>AC</a:t>
            </a:r>
            <a:r>
              <a:rPr lang="x-none" altLang="en-US">
                <a:cs typeface="Arial" panose="020B0604020202020204" pitchFamily="34" charset="0"/>
              </a:rPr>
              <a:t>  = 				(1 - </a:t>
            </a:r>
            <a:r>
              <a:rPr lang="x-none" altLang="en-US">
                <a:cs typeface="Arial" panose="020B0604020202020204" pitchFamily="34" charset="0"/>
                <a:sym typeface="+mn-ea"/>
              </a:rPr>
              <a:t>e</a:t>
            </a:r>
            <a:r>
              <a:rPr lang="x-none" altLang="en-US" baseline="30000">
                <a:cs typeface="Arial" panose="020B0604020202020204" pitchFamily="34" charset="0"/>
                <a:sym typeface="+mn-ea"/>
              </a:rPr>
              <a:t>-μt</a:t>
            </a:r>
            <a:r>
              <a:rPr lang="x-none" altLang="en-US">
                <a:cs typeface="Arial" panose="020B0604020202020204" pitchFamily="34" charset="0"/>
                <a:sym typeface="+mn-ea"/>
              </a:rPr>
              <a:t>)(1/4)</a:t>
            </a:r>
            <a:endParaRPr lang="x-none" alt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Right Arrow 2"/>
          <p:cNvSpPr/>
          <p:nvPr/>
        </p:nvSpPr>
        <p:spPr>
          <a:xfrm rot="16260000">
            <a:off x="5636260" y="3656965"/>
            <a:ext cx="964565" cy="452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6260000">
            <a:off x="6656070" y="3664585"/>
            <a:ext cx="964565" cy="452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434330" y="4507865"/>
            <a:ext cx="129794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</a:rPr>
              <a:t>Probability at least one thing happens</a:t>
            </a:r>
            <a:endParaRPr lang="x-none" altLang="en-US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644640" y="4497705"/>
            <a:ext cx="158940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</a:rPr>
              <a:t>Probability that the last thing that happened ends in an C</a:t>
            </a:r>
            <a:endParaRPr lang="x-none" altLang="en-US">
              <a:latin typeface="Open Sans Condensed" panose="020B0806030504020204" charset="0"/>
              <a:cs typeface="Open Sans Condensed" panose="020B0806030504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</a:rPr>
              <a:t>A (very) simple phylogeny...</a:t>
            </a:r>
            <a:endParaRPr lang="x-none" altLang="en-US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62100" y="2188845"/>
            <a:ext cx="5804535" cy="1206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3978910" y="1564640"/>
            <a:ext cx="14998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600">
                <a:latin typeface="Open Sans Condensed" panose="020B0806030504020204" charset="0"/>
                <a:cs typeface="Open Sans Condensed" panose="020B0806030504020204" charset="0"/>
              </a:rPr>
              <a:t>time</a:t>
            </a:r>
            <a:endParaRPr lang="x-none" altLang="en-US" sz="3600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29005" y="1828165"/>
            <a:ext cx="116586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000" b="1">
                <a:latin typeface="Open Sans Condensed" panose="020B0806030504020204" charset="0"/>
                <a:cs typeface="Open Sans Condensed" panose="020B0806030504020204" charset="0"/>
              </a:rPr>
              <a:t>A</a:t>
            </a:r>
            <a:endParaRPr lang="x-none" altLang="en-US" sz="4000" b="1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394575" y="1901825"/>
            <a:ext cx="8686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600" b="1">
                <a:latin typeface="Open Sans Condensed" panose="020B0806030504020204" charset="0"/>
                <a:cs typeface="Open Sans Condensed" panose="020B0806030504020204" charset="0"/>
              </a:rPr>
              <a:t>T</a:t>
            </a:r>
            <a:endParaRPr lang="x-none" altLang="en-US" sz="3600" b="1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830581" y="2867663"/>
            <a:ext cx="7886712" cy="4351344"/>
          </a:xfrm>
        </p:spPr>
        <p:txBody>
          <a:bodyPr/>
          <a:p>
            <a:pPr marL="0" indent="0">
              <a:buNone/>
            </a:pPr>
            <a:r>
              <a:rPr lang="x-none" altLang="en-US">
                <a:cs typeface="Arial" panose="020B0604020202020204" pitchFamily="34" charset="0"/>
              </a:rPr>
              <a:t>P</a:t>
            </a:r>
            <a:r>
              <a:rPr lang="x-none" altLang="en-US" baseline="-25000">
                <a:cs typeface="Arial" panose="020B0604020202020204" pitchFamily="34" charset="0"/>
              </a:rPr>
              <a:t>AT</a:t>
            </a:r>
            <a:r>
              <a:rPr lang="x-none" altLang="en-US">
                <a:cs typeface="Arial" panose="020B0604020202020204" pitchFamily="34" charset="0"/>
              </a:rPr>
              <a:t>  = 				(1 - </a:t>
            </a:r>
            <a:r>
              <a:rPr lang="x-none" altLang="en-US">
                <a:cs typeface="Arial" panose="020B0604020202020204" pitchFamily="34" charset="0"/>
                <a:sym typeface="+mn-ea"/>
              </a:rPr>
              <a:t>e</a:t>
            </a:r>
            <a:r>
              <a:rPr lang="x-none" altLang="en-US" baseline="30000">
                <a:cs typeface="Arial" panose="020B0604020202020204" pitchFamily="34" charset="0"/>
                <a:sym typeface="+mn-ea"/>
              </a:rPr>
              <a:t>-μt</a:t>
            </a:r>
            <a:r>
              <a:rPr lang="x-none" altLang="en-US">
                <a:cs typeface="Arial" panose="020B0604020202020204" pitchFamily="34" charset="0"/>
                <a:sym typeface="+mn-ea"/>
              </a:rPr>
              <a:t>)(1/4)</a:t>
            </a:r>
            <a:endParaRPr lang="x-none" alt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Right Arrow 2"/>
          <p:cNvSpPr/>
          <p:nvPr/>
        </p:nvSpPr>
        <p:spPr>
          <a:xfrm rot="16260000">
            <a:off x="5636260" y="3656965"/>
            <a:ext cx="964565" cy="452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6260000">
            <a:off x="6656070" y="3664585"/>
            <a:ext cx="964565" cy="452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434330" y="4507865"/>
            <a:ext cx="129794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</a:rPr>
              <a:t>Probability at least one thing happens</a:t>
            </a:r>
            <a:endParaRPr lang="x-none" altLang="en-US">
              <a:latin typeface="Open Sans Condensed" panose="020B0806030504020204" charset="0"/>
              <a:cs typeface="Open Sans Condensed" panose="020B080603050402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644640" y="4497705"/>
            <a:ext cx="158940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latin typeface="Open Sans Condensed" panose="020B0806030504020204" charset="0"/>
                <a:cs typeface="Open Sans Condensed" panose="020B0806030504020204" charset="0"/>
              </a:rPr>
              <a:t>Probability that the last thing that happened ends in an T</a:t>
            </a:r>
            <a:endParaRPr lang="x-none" altLang="en-US">
              <a:latin typeface="Open Sans Condensed" panose="020B0806030504020204" charset="0"/>
              <a:cs typeface="Open Sans Condensed" panose="020B0806030504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2113</Words>
  <Application>WPS Presentation</Application>
  <PresentationFormat>Widescreen</PresentationFormat>
  <Paragraphs>180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5" baseType="lpstr">
      <vt:lpstr>Arial</vt:lpstr>
      <vt:lpstr>SimSun</vt:lpstr>
      <vt:lpstr>Wingdings</vt:lpstr>
      <vt:lpstr>Arial Black</vt:lpstr>
      <vt:lpstr>Open Sans Condensed</vt:lpstr>
      <vt:lpstr>Calibri</vt:lpstr>
      <vt:lpstr>Cabin</vt:lpstr>
      <vt:lpstr>Microsoft YaHei</vt:lpstr>
      <vt:lpstr>Droid Sans Fallback</vt:lpstr>
      <vt:lpstr>Arial Unicode MS</vt:lpstr>
      <vt:lpstr>Ubuntu</vt:lpstr>
      <vt:lpstr>OpenSymbol</vt:lpstr>
      <vt:lpstr>Roboto Condensed</vt:lpstr>
      <vt:lpstr>Calibri Light</vt:lpstr>
      <vt:lpstr>Accanthis ADF Std No2</vt:lpstr>
      <vt:lpstr>Annapurna SIL</vt:lpstr>
      <vt:lpstr>Times New Roman</vt:lpstr>
      <vt:lpstr>Office Theme</vt:lpstr>
      <vt:lpstr>Continuous-Time Markov Models</vt:lpstr>
      <vt:lpstr>Our model of change depends on time: We must estimate branch lengths</vt:lpstr>
      <vt:lpstr>Probabilities are dependent on time</vt:lpstr>
      <vt:lpstr>PowerPoint 演示文稿</vt:lpstr>
      <vt:lpstr>A (very) simple phylogeny...</vt:lpstr>
      <vt:lpstr>A (very) simple phylogeny...</vt:lpstr>
      <vt:lpstr>A (very) simple phylogeny...</vt:lpstr>
      <vt:lpstr>A (very) simple phylogeny...</vt:lpstr>
      <vt:lpstr>A (very) simple phylogeny...</vt:lpstr>
      <vt:lpstr>One last bit...substitutions vs. "events"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Pruning algorithm</vt:lpstr>
      <vt:lpstr>Pruning algorithm</vt:lpstr>
      <vt:lpstr>Pruning algorithm</vt:lpstr>
      <vt:lpstr>Pruning algorithm</vt:lpstr>
      <vt:lpstr>Pruning algorithm</vt:lpstr>
      <vt:lpstr>Pruning algorithm</vt:lpstr>
      <vt:lpstr>Pruning algorithm</vt:lpstr>
      <vt:lpstr>Pruning algorithm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Macroevolution &amp; Phylogenetics</dc:title>
  <dc:creator>juyeda</dc:creator>
  <cp:lastModifiedBy>juyeda</cp:lastModifiedBy>
  <cp:revision>26</cp:revision>
  <dcterms:created xsi:type="dcterms:W3CDTF">2024-09-05T02:02:03Z</dcterms:created>
  <dcterms:modified xsi:type="dcterms:W3CDTF">2024-09-05T02:02:03Z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1033-11.1.0.11720</vt:lpwstr>
  </property>
  <property fmtid="{D5CDD505-2E9C-101B-9397-08002B2CF9AE}" pid="3" name="ICV">
    <vt:lpwstr/>
  </property>
</Properties>
</file>