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Fjalla One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E7B8EE8-1C27-4307-9AA4-C3181216FBF0}">
  <a:tblStyle styleId="{9E7B8EE8-1C27-4307-9AA4-C3181216FB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FjallaOne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mailto:qwerty@heel.com" TargetMode="External"/><Relationship Id="rId4" Type="http://schemas.openxmlformats.org/officeDocument/2006/relationships/hyperlink" Target="mailto:asdf@asdf.com" TargetMode="External"/><Relationship Id="rId5" Type="http://schemas.openxmlformats.org/officeDocument/2006/relationships/hyperlink" Target="mailto:rofl@yahoo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mailto:asdf@asdf.com" TargetMode="External"/><Relationship Id="rId4" Type="http://schemas.openxmlformats.org/officeDocument/2006/relationships/hyperlink" Target="mailto:asdf@asdf.com" TargetMode="External"/><Relationship Id="rId5" Type="http://schemas.openxmlformats.org/officeDocument/2006/relationships/hyperlink" Target="mailto:rofl@yahoo.com" TargetMode="External"/><Relationship Id="rId6" Type="http://schemas.openxmlformats.org/officeDocument/2006/relationships/hyperlink" Target="mailto:asdf@asdf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4010175" y="1064500"/>
            <a:ext cx="4822200" cy="3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Fjalla One"/>
                <a:ea typeface="Fjalla One"/>
                <a:cs typeface="Fjalla One"/>
                <a:sym typeface="Fjalla One"/>
              </a:rPr>
              <a:t>Remember to do</a:t>
            </a:r>
            <a:r>
              <a:rPr lang="en" sz="4000">
                <a:latin typeface="Fjalla One"/>
                <a:ea typeface="Fjalla One"/>
                <a:cs typeface="Fjalla One"/>
                <a:sym typeface="Fjalla One"/>
              </a:rPr>
              <a:t> the things you love with the people you love. </a:t>
            </a:r>
            <a:endParaRPr sz="4000"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825" y="806430"/>
            <a:ext cx="3317447" cy="375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875" y="806430"/>
            <a:ext cx="3317447" cy="375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Diagram: Log In</a:t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150" y="1254900"/>
            <a:ext cx="55911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Diagram: Log Out</a:t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700" y="1989700"/>
            <a:ext cx="317182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Diagram: Add Event to Schedule</a:t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875" y="1236050"/>
            <a:ext cx="601980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Diagram: Edit Event</a:t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188" y="1367938"/>
            <a:ext cx="494347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Diagram: Delete Event from Schedule</a:t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463" y="1212275"/>
            <a:ext cx="543877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Diagram: Store Event</a:t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3225" y="2008525"/>
            <a:ext cx="30480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13" y="1017725"/>
            <a:ext cx="819216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Diagram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0225"/>
            <a:ext cx="8839201" cy="2686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Database</a:t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025" y="1236250"/>
            <a:ext cx="5465877" cy="314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Storage Database</a:t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775" y="1017725"/>
            <a:ext cx="5030451" cy="38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Problem statement: 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Many people have busy schedules and as a result, find themselves losing track of things that they need to do. The FreeGap App provides a solution to keeping track of events and obligations that a person may have, allowing them to virtually access their list of activities for the day. 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Objectives</a:t>
            </a:r>
            <a:br>
              <a:rPr b="1" lang="en" sz="1400">
                <a:solidFill>
                  <a:schemeClr val="dk1"/>
                </a:solidFill>
              </a:rPr>
            </a:br>
            <a:r>
              <a:rPr b="1" lang="en" sz="1400">
                <a:solidFill>
                  <a:schemeClr val="dk1"/>
                </a:solidFill>
              </a:rPr>
              <a:t>	</a:t>
            </a:r>
            <a:r>
              <a:rPr lang="en" sz="1400">
                <a:solidFill>
                  <a:schemeClr val="dk1"/>
                </a:solidFill>
              </a:rPr>
              <a:t>- This application shall provide a quick and efficient way to compare gap periods.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	- This application must save users schedules.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	- This application shall allow users to modify their schedules.</a:t>
            </a:r>
            <a:endParaRPr sz="1400">
              <a:solidFill>
                <a:schemeClr val="dk1"/>
              </a:solidFill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Testing: Create Account</a:t>
            </a:r>
            <a:endParaRPr/>
          </a:p>
        </p:txBody>
      </p:sp>
      <p:graphicFrame>
        <p:nvGraphicFramePr>
          <p:cNvPr id="174" name="Shape 174"/>
          <p:cNvGraphicFramePr/>
          <p:nvPr/>
        </p:nvGraphicFramePr>
        <p:xfrm>
          <a:off x="415675" y="145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{9E7B8EE8-1C27-4307-9AA4-C3181216FBF0}</a:tableStyleId>
              </a:tblPr>
              <a:tblGrid>
                <a:gridCol w="1623825"/>
                <a:gridCol w="1623825"/>
                <a:gridCol w="1623825"/>
                <a:gridCol w="1623825"/>
                <a:gridCol w="1623825"/>
              </a:tblGrid>
              <a:tr h="6428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Scenario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Expected Output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 Output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Case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41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New Account With New Email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qwerty@heel.com</a:t>
                      </a:r>
                      <a:endParaRPr/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hellog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Account is created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Account is created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41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New Account with Existing Email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4"/>
                        </a:rPr>
                        <a:t>asdf@asdf.com</a:t>
                      </a:r>
                      <a:endParaRPr/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richard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Error: cannot be created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Error: cannot be created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41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New Account With Misspelled Password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5"/>
                        </a:rPr>
                        <a:t>rofl@yahoo.com</a:t>
                      </a:r>
                      <a:endParaRPr/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Www1 (Wmw1)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Error: cannot be created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Error: cannot be created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Testing: Login and Logout</a:t>
            </a:r>
            <a:endParaRPr/>
          </a:p>
        </p:txBody>
      </p:sp>
      <p:graphicFrame>
        <p:nvGraphicFramePr>
          <p:cNvPr id="180" name="Shape 180"/>
          <p:cNvGraphicFramePr/>
          <p:nvPr/>
        </p:nvGraphicFramePr>
        <p:xfrm>
          <a:off x="512438" y="1448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{9E7B8EE8-1C27-4307-9AA4-C3181216FBF0}</a:tableStyleId>
              </a:tblPr>
              <a:tblGrid>
                <a:gridCol w="1623825"/>
                <a:gridCol w="1623825"/>
                <a:gridCol w="1623825"/>
                <a:gridCol w="1623825"/>
                <a:gridCol w="1623825"/>
              </a:tblGrid>
              <a:tr h="642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Scenario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Expected Output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 Output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Case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4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Sign Into Existing Account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asdf</a:t>
                      </a:r>
                      <a:r>
                        <a:rPr lang="en" u="sng">
                          <a:solidFill>
                            <a:schemeClr val="hlink"/>
                          </a:solidFill>
                          <a:hlinkClick r:id="rId4"/>
                        </a:rPr>
                        <a:t>@asdf.com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richard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Signed 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Signed in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4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Sign Into Non-existing Account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5"/>
                        </a:rPr>
                        <a:t>rofl@yahoo.com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Mimi123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Error: account does not exist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Error: account does not exist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4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Sign Out of Account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6"/>
                        </a:rPr>
                        <a:t>asdf@asdf.com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Signed out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Signed out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Testing: Adding Event</a:t>
            </a:r>
            <a:endParaRPr/>
          </a:p>
        </p:txBody>
      </p:sp>
      <p:graphicFrame>
        <p:nvGraphicFramePr>
          <p:cNvPr id="186" name="Shape 186"/>
          <p:cNvGraphicFramePr/>
          <p:nvPr/>
        </p:nvGraphicFramePr>
        <p:xfrm>
          <a:off x="415675" y="160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{9E7B8EE8-1C27-4307-9AA4-C3181216FBF0}</a:tableStyleId>
              </a:tblPr>
              <a:tblGrid>
                <a:gridCol w="1623825"/>
                <a:gridCol w="1623825"/>
                <a:gridCol w="1623825"/>
                <a:gridCol w="1623825"/>
                <a:gridCol w="1623825"/>
              </a:tblGrid>
              <a:tr h="642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Scenario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Expected Output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 Output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Case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4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 to Empty Schedule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Click add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Event is added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Event is added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4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 to Full Schedule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Click add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Error: cannot be added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Event is added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Fail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4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 with conflicted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Click add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Error: cannot be added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Event is added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Fail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Testing: Removing Event</a:t>
            </a:r>
            <a:endParaRPr/>
          </a:p>
        </p:txBody>
      </p:sp>
      <p:graphicFrame>
        <p:nvGraphicFramePr>
          <p:cNvPr id="192" name="Shape 192"/>
          <p:cNvGraphicFramePr/>
          <p:nvPr/>
        </p:nvGraphicFramePr>
        <p:xfrm>
          <a:off x="415675" y="160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{9E7B8EE8-1C27-4307-9AA4-C3181216FBF0}</a:tableStyleId>
              </a:tblPr>
              <a:tblGrid>
                <a:gridCol w="1623825"/>
                <a:gridCol w="1623825"/>
                <a:gridCol w="1623825"/>
                <a:gridCol w="1623825"/>
                <a:gridCol w="1623825"/>
              </a:tblGrid>
              <a:tr h="642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Scenario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Expected Output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 Output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Case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4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Remove From Full Schedule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Click event, click delete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Event is removed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Event is removed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4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Remove From Empty Schedule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Click event, click delete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Error: cannot be removed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Event is removed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Fail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4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Remove and Replace with New Event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Click event, click delete, click add.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Event is removed, Event is added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Event is removed, Event is added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Testing: Edit Events</a:t>
            </a:r>
            <a:endParaRPr/>
          </a:p>
        </p:txBody>
      </p:sp>
      <p:graphicFrame>
        <p:nvGraphicFramePr>
          <p:cNvPr id="198" name="Shape 198"/>
          <p:cNvGraphicFramePr/>
          <p:nvPr/>
        </p:nvGraphicFramePr>
        <p:xfrm>
          <a:off x="543125" y="144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{9E7B8EE8-1C27-4307-9AA4-C3181216FBF0}</a:tableStyleId>
              </a:tblPr>
              <a:tblGrid>
                <a:gridCol w="1623825"/>
                <a:gridCol w="1623825"/>
                <a:gridCol w="1623825"/>
                <a:gridCol w="1623825"/>
                <a:gridCol w="1623825"/>
              </a:tblGrid>
              <a:tr h="642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Scenario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Expected Output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 Output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Case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42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Edit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changed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Event is edited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Event is edited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4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Edit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 changed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Event is edited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Event is edited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4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Edit 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 changed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Event is edited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Error: cannot edit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Fail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Fjalla One"/>
                <a:ea typeface="Fjalla One"/>
                <a:cs typeface="Fjalla One"/>
                <a:sym typeface="Fjalla One"/>
              </a:rPr>
              <a:t>Using FreeGap </a:t>
            </a:r>
            <a:endParaRPr sz="36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Code will be demonstrated now…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Fjalla One"/>
                <a:ea typeface="Fjalla One"/>
                <a:cs typeface="Fjalla One"/>
                <a:sym typeface="Fjalla One"/>
              </a:rPr>
              <a:t>What is FreeGap?</a:t>
            </a:r>
            <a:endParaRPr sz="36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Current System</a:t>
            </a:r>
            <a:endParaRPr sz="2000"/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This application shall provide a quick and efficient way for users to set their schedules (adding, removing, editing events).</a:t>
            </a:r>
            <a:endParaRPr sz="1600"/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FreeGap App allows users to access their schedule on any device or location, provided they have access to an internet connection.</a:t>
            </a:r>
            <a:endParaRPr sz="1600"/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Legacy System</a:t>
            </a:r>
            <a:endParaRPr sz="2000"/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Previous systems are calendars and/or schedulers.</a:t>
            </a:r>
            <a:endParaRPr sz="1600"/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These calendars allow users to modify their schedules, such as adding and deleting events.</a:t>
            </a:r>
            <a:endParaRPr sz="1600"/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Events in schedules can be modified.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Fjalla One"/>
                <a:ea typeface="Fjalla One"/>
                <a:cs typeface="Fjalla One"/>
                <a:sym typeface="Fjalla One"/>
              </a:rPr>
              <a:t>Requirements Covered</a:t>
            </a:r>
            <a:endParaRPr sz="36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Functional</a:t>
            </a:r>
            <a:endParaRPr sz="2000"/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Create an account. </a:t>
            </a:r>
            <a:endParaRPr sz="1600"/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Sign in and out of their account, given that it has been made.</a:t>
            </a:r>
            <a:endParaRPr sz="1600"/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Add and edit events to the user’s schedule.</a:t>
            </a:r>
            <a:endParaRPr sz="1600"/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Remove an event from the user’s schedule if it exists.</a:t>
            </a:r>
            <a:endParaRPr sz="1600"/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Store events in the user’s schedule.</a:t>
            </a:r>
            <a:endParaRPr sz="1600"/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Non-Functional </a:t>
            </a:r>
            <a:endParaRPr sz="2000"/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application must be able to run on Mac OS.</a:t>
            </a:r>
            <a:endParaRPr sz="1600"/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application’s error messages will be displayed in English.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2286000" y="1650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Architectural Design </a:t>
            </a:r>
            <a:endParaRPr b="1"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2587325" y="2357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Class, sequence, database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2926875" y="205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UML Diagram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395650" y="2068725"/>
            <a:ext cx="1288800" cy="1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Authentication</a:t>
            </a:r>
            <a:endParaRPr sz="800"/>
          </a:p>
        </p:txBody>
      </p:sp>
      <p:sp>
        <p:nvSpPr>
          <p:cNvPr id="91" name="Shape 91"/>
          <p:cNvSpPr txBox="1"/>
          <p:nvPr/>
        </p:nvSpPr>
        <p:spPr>
          <a:xfrm>
            <a:off x="45225" y="3391350"/>
            <a:ext cx="1288800" cy="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Login</a:t>
            </a:r>
            <a:endParaRPr sz="800"/>
          </a:p>
        </p:txBody>
      </p:sp>
      <p:sp>
        <p:nvSpPr>
          <p:cNvPr id="92" name="Shape 92"/>
          <p:cNvSpPr txBox="1"/>
          <p:nvPr/>
        </p:nvSpPr>
        <p:spPr>
          <a:xfrm>
            <a:off x="1842625" y="3436650"/>
            <a:ext cx="1232100" cy="1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Signup</a:t>
            </a:r>
            <a:endParaRPr sz="800"/>
          </a:p>
        </p:txBody>
      </p:sp>
      <p:sp>
        <p:nvSpPr>
          <p:cNvPr id="93" name="Shape 93"/>
          <p:cNvSpPr txBox="1"/>
          <p:nvPr/>
        </p:nvSpPr>
        <p:spPr>
          <a:xfrm>
            <a:off x="5313075" y="972200"/>
            <a:ext cx="881700" cy="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Storage</a:t>
            </a:r>
            <a:endParaRPr sz="800"/>
          </a:p>
        </p:txBody>
      </p:sp>
      <p:sp>
        <p:nvSpPr>
          <p:cNvPr id="94" name="Shape 94"/>
          <p:cNvSpPr txBox="1"/>
          <p:nvPr/>
        </p:nvSpPr>
        <p:spPr>
          <a:xfrm>
            <a:off x="4572000" y="3040900"/>
            <a:ext cx="621600" cy="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Model</a:t>
            </a:r>
            <a:endParaRPr sz="800"/>
          </a:p>
        </p:txBody>
      </p:sp>
      <p:sp>
        <p:nvSpPr>
          <p:cNvPr id="95" name="Shape 95"/>
          <p:cNvSpPr txBox="1"/>
          <p:nvPr/>
        </p:nvSpPr>
        <p:spPr>
          <a:xfrm>
            <a:off x="4058275" y="4917425"/>
            <a:ext cx="1458300" cy="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Event</a:t>
            </a:r>
            <a:endParaRPr sz="800"/>
          </a:p>
        </p:txBody>
      </p:sp>
      <p:sp>
        <p:nvSpPr>
          <p:cNvPr id="96" name="Shape 96"/>
          <p:cNvSpPr txBox="1"/>
          <p:nvPr/>
        </p:nvSpPr>
        <p:spPr>
          <a:xfrm>
            <a:off x="6997425" y="3210475"/>
            <a:ext cx="734700" cy="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Controller</a:t>
            </a:r>
            <a:endParaRPr sz="800"/>
          </a:p>
        </p:txBody>
      </p:sp>
      <p:sp>
        <p:nvSpPr>
          <p:cNvPr id="97" name="Shape 97"/>
          <p:cNvSpPr txBox="1"/>
          <p:nvPr/>
        </p:nvSpPr>
        <p:spPr>
          <a:xfrm>
            <a:off x="7483525" y="4917425"/>
            <a:ext cx="1232100" cy="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Edit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2545875" y="205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Sequence</a:t>
            </a:r>
            <a:r>
              <a:rPr b="1" lang="en"/>
              <a:t> Diagrams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</a:t>
            </a:r>
            <a:r>
              <a:rPr lang="en"/>
              <a:t> Diagram: Create Account</a:t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925" y="1204275"/>
            <a:ext cx="71628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