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800"/>
              </a:spcAft>
              <a:buNone/>
            </a:pPr>
            <a:r>
              <a:rPr lang="en" sz="1200">
                <a:solidFill>
                  <a:schemeClr val="dk1"/>
                </a:solidFill>
                <a:latin typeface="Times New Roman"/>
                <a:ea typeface="Times New Roman"/>
                <a:cs typeface="Times New Roman"/>
                <a:sym typeface="Times New Roman"/>
              </a:rPr>
              <a:t>Good afternoon, everyone. Thank you for being here today. My name is Mandy McGlone. I’m a 1995 grad of Denison University. I’m excited to share the story of Sam’s Fans and how we use music and art therapy to bring comfort to seriously ill children. Today, I’ll walk you through who we are, our programs, the impact of our work, and our collaboration for the data competition.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460dd9c3d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460dd9c3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679b4427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679b4427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4679b442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4679b442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32df8fc3d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2df8fc3d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32df8fc3d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32df8fc3d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32df8fc3d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32df8fc3d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4679b44274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4679b44274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679b4427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4679b4427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Sam’s Fans Mission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60dd9c3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460dd9c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800"/>
              </a:spcAft>
              <a:buNone/>
            </a:pPr>
            <a:r>
              <a:rPr lang="en" sz="1200">
                <a:solidFill>
                  <a:schemeClr val="dk1"/>
                </a:solidFill>
                <a:latin typeface="Times New Roman"/>
                <a:ea typeface="Times New Roman"/>
                <a:cs typeface="Times New Roman"/>
                <a:sym typeface="Times New Roman"/>
              </a:rPr>
              <a:t>Sam’s Fans was founded in memory of Samantha McCarthy, the daughter of Nikki and Dan McCarthy (my BF from high school). Sam passed away after complications from a bone marrow transplant. Sam loved music and found joy in Music Therapy while undergoing treatment and long hospital stays.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4679b4427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4679b4427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 and I afe BF from high school. Said came to me a few years after Sam had passed away and said she wanted to start a non-profit.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679b44274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4679b44274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video that is an overview of Sam’s Fans. This video was shot in 2017 and so the fundraising information is no longer accurate but the message is the same.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60dd9c3d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460dd9c3d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Sam’s Fans turns 10 this year (April 13th)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460dd9c3d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460dd9c3d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Programs in all 7 Ohio Children’s Hospitals and one in SW Florida, along with other collaborative programs.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460dd9c3d9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460dd9c3d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460dd9c3d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460dd9c3d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Heartbeat recordings, Thumbprint Necklaces, Guitar Strumming, Music playing in background, Reduces hospital stress, Reduced sedation medications for MRIs, etc, If child is too sick to participate, everyone else can participate, choice adn control: Drs and Nurses always want something. MT and AT dont - they offer choices and jot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mailto:mandy@samsfans.org"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hyperlink" Target="http://samsfan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7.jpg"/><Relationship Id="rId4" Type="http://schemas.openxmlformats.org/officeDocument/2006/relationships/hyperlink" Target="http://www.youtube.com/watch?v=W1AummubZ9k"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DataFest </a:t>
            </a:r>
            <a:endParaRPr/>
          </a:p>
          <a:p>
            <a:pPr marL="0" lvl="0" indent="0" algn="l" rtl="0">
              <a:spcBef>
                <a:spcPts val="0"/>
              </a:spcBef>
              <a:spcAft>
                <a:spcPts val="0"/>
              </a:spcAft>
              <a:buNone/>
            </a:pPr>
            <a:r>
              <a:rPr lang="en"/>
              <a:t>Featuring Sam’s Fans</a:t>
            </a:r>
            <a:endParaRPr/>
          </a:p>
        </p:txBody>
      </p:sp>
      <p:sp>
        <p:nvSpPr>
          <p:cNvPr id="73" name="Google Shape;73;p13"/>
          <p:cNvSpPr txBox="1">
            <a:spLocks noGrp="1"/>
          </p:cNvSpPr>
          <p:nvPr>
            <p:ph type="subTitle" idx="1"/>
          </p:nvPr>
        </p:nvSpPr>
        <p:spPr>
          <a:xfrm>
            <a:off x="2371725" y="3255075"/>
            <a:ext cx="65559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100"/>
              <a:t>Mandy (Whalen) McGlone ‘95 </a:t>
            </a:r>
            <a:endParaRPr sz="2100"/>
          </a:p>
          <a:p>
            <a:pPr marL="0" lvl="0" indent="0" algn="l" rtl="0">
              <a:spcBef>
                <a:spcPts val="0"/>
              </a:spcBef>
              <a:spcAft>
                <a:spcPts val="0"/>
              </a:spcAft>
              <a:buNone/>
            </a:pPr>
            <a:r>
              <a:rPr lang="en" sz="2100"/>
              <a:t>Associate Director at Sam’s Fans</a:t>
            </a:r>
            <a:endParaRPr sz="2100" b="1"/>
          </a:p>
        </p:txBody>
      </p:sp>
      <p:pic>
        <p:nvPicPr>
          <p:cNvPr id="74" name="Google Shape;74;p13"/>
          <p:cNvPicPr preferRelativeResize="0"/>
          <p:nvPr/>
        </p:nvPicPr>
        <p:blipFill>
          <a:blip r:embed="rId3">
            <a:alphaModFix/>
          </a:blip>
          <a:stretch>
            <a:fillRect/>
          </a:stretch>
        </p:blipFill>
        <p:spPr>
          <a:xfrm>
            <a:off x="6446225" y="2341748"/>
            <a:ext cx="1575618" cy="1739551"/>
          </a:xfrm>
          <a:prstGeom prst="rect">
            <a:avLst/>
          </a:prstGeom>
          <a:noFill/>
          <a:ln>
            <a:noFill/>
          </a:ln>
        </p:spPr>
      </p:pic>
      <p:pic>
        <p:nvPicPr>
          <p:cNvPr id="75" name="Google Shape;75;p13"/>
          <p:cNvPicPr preferRelativeResize="0"/>
          <p:nvPr/>
        </p:nvPicPr>
        <p:blipFill>
          <a:blip r:embed="rId4">
            <a:alphaModFix/>
          </a:blip>
          <a:stretch>
            <a:fillRect/>
          </a:stretch>
        </p:blipFill>
        <p:spPr>
          <a:xfrm>
            <a:off x="117625" y="239075"/>
            <a:ext cx="1835075" cy="14560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50"/>
        <p:cNvGrpSpPr/>
        <p:nvPr/>
      </p:nvGrpSpPr>
      <p:grpSpPr>
        <a:xfrm>
          <a:off x="0" y="0"/>
          <a:ext cx="0" cy="0"/>
          <a:chOff x="0" y="0"/>
          <a:chExt cx="0" cy="0"/>
        </a:xfrm>
      </p:grpSpPr>
      <p:sp>
        <p:nvSpPr>
          <p:cNvPr id="151" name="Google Shape;151;p22"/>
          <p:cNvSpPr txBox="1">
            <a:spLocks noGrp="1"/>
          </p:cNvSpPr>
          <p:nvPr>
            <p:ph type="title" idx="4294967295"/>
          </p:nvPr>
        </p:nvSpPr>
        <p:spPr>
          <a:xfrm>
            <a:off x="535775" y="712150"/>
            <a:ext cx="7366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chemeClr val="lt1"/>
                </a:solidFill>
              </a:rPr>
              <a:t>Sam’s Fans: Introduction to Data</a:t>
            </a:r>
            <a:endParaRPr sz="3600">
              <a:solidFill>
                <a:schemeClr val="lt1"/>
              </a:solidFill>
            </a:endParaRPr>
          </a:p>
          <a:p>
            <a:pPr marL="0" lvl="0" indent="0" algn="l" rtl="0">
              <a:spcBef>
                <a:spcPts val="1600"/>
              </a:spcBef>
              <a:spcAft>
                <a:spcPts val="1600"/>
              </a:spcAft>
              <a:buNone/>
            </a:pPr>
            <a:endParaRPr sz="3600">
              <a:solidFill>
                <a:schemeClr val="lt1"/>
              </a:solidFill>
            </a:endParaRPr>
          </a:p>
        </p:txBody>
      </p:sp>
      <p:sp>
        <p:nvSpPr>
          <p:cNvPr id="152" name="Google Shape;152;p22"/>
          <p:cNvSpPr txBox="1">
            <a:spLocks noGrp="1"/>
          </p:cNvSpPr>
          <p:nvPr>
            <p:ph type="title" idx="4294967295"/>
          </p:nvPr>
        </p:nvSpPr>
        <p:spPr>
          <a:xfrm>
            <a:off x="905725" y="1480150"/>
            <a:ext cx="4511700" cy="13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C27BA0"/>
                </a:solidFill>
              </a:rPr>
              <a:t>Hospital Data</a:t>
            </a:r>
            <a:endParaRPr sz="3600">
              <a:solidFill>
                <a:srgbClr val="C27BA0"/>
              </a:solidFill>
            </a:endParaRPr>
          </a:p>
          <a:p>
            <a:pPr marL="0" lvl="0" indent="0" algn="l" rtl="0">
              <a:spcBef>
                <a:spcPts val="1600"/>
              </a:spcBef>
              <a:spcAft>
                <a:spcPts val="1600"/>
              </a:spcAft>
              <a:buNone/>
            </a:pPr>
            <a:r>
              <a:rPr lang="en" sz="3600">
                <a:solidFill>
                  <a:srgbClr val="C27BA0"/>
                </a:solidFill>
              </a:rPr>
              <a:t>Donor Data</a:t>
            </a:r>
            <a:endParaRPr sz="3600">
              <a:solidFill>
                <a:srgbClr val="C27BA0"/>
              </a:solidFill>
            </a:endParaRPr>
          </a:p>
        </p:txBody>
      </p:sp>
      <p:pic>
        <p:nvPicPr>
          <p:cNvPr id="153" name="Google Shape;153;p22"/>
          <p:cNvPicPr preferRelativeResize="0"/>
          <p:nvPr/>
        </p:nvPicPr>
        <p:blipFill>
          <a:blip r:embed="rId3">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idx="4294967295"/>
          </p:nvPr>
        </p:nvSpPr>
        <p:spPr>
          <a:xfrm>
            <a:off x="535775" y="712150"/>
            <a:ext cx="7366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 Introduction to Data</a:t>
            </a:r>
            <a:endParaRPr sz="2400">
              <a:solidFill>
                <a:schemeClr val="lt1"/>
              </a:solidFill>
            </a:endParaRPr>
          </a:p>
        </p:txBody>
      </p:sp>
      <p:pic>
        <p:nvPicPr>
          <p:cNvPr id="159" name="Google Shape;159;p23"/>
          <p:cNvPicPr preferRelativeResize="0"/>
          <p:nvPr/>
        </p:nvPicPr>
        <p:blipFill>
          <a:blip r:embed="rId3">
            <a:alphaModFix/>
          </a:blip>
          <a:stretch>
            <a:fillRect/>
          </a:stretch>
        </p:blipFill>
        <p:spPr>
          <a:xfrm>
            <a:off x="7166400" y="3106198"/>
            <a:ext cx="1575618" cy="1739551"/>
          </a:xfrm>
          <a:prstGeom prst="rect">
            <a:avLst/>
          </a:prstGeom>
          <a:noFill/>
          <a:ln>
            <a:noFill/>
          </a:ln>
        </p:spPr>
      </p:pic>
      <p:sp>
        <p:nvSpPr>
          <p:cNvPr id="160" name="Google Shape;160;p23"/>
          <p:cNvSpPr txBox="1"/>
          <p:nvPr/>
        </p:nvSpPr>
        <p:spPr>
          <a:xfrm>
            <a:off x="947275" y="1379350"/>
            <a:ext cx="49857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C27BA0"/>
                </a:solidFill>
                <a:latin typeface="Raleway"/>
                <a:ea typeface="Raleway"/>
                <a:cs typeface="Raleway"/>
                <a:sym typeface="Raleway"/>
              </a:rPr>
              <a:t>Hospital Data</a:t>
            </a:r>
            <a:endParaRPr sz="3600" b="1" dirty="0">
              <a:solidFill>
                <a:srgbClr val="C27BA0"/>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idx="4294967295"/>
          </p:nvPr>
        </p:nvSpPr>
        <p:spPr>
          <a:xfrm>
            <a:off x="535775" y="712150"/>
            <a:ext cx="7366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 Introduction to Data</a:t>
            </a:r>
            <a:endParaRPr sz="2400">
              <a:solidFill>
                <a:schemeClr val="lt1"/>
              </a:solidFill>
            </a:endParaRPr>
          </a:p>
        </p:txBody>
      </p:sp>
      <p:sp>
        <p:nvSpPr>
          <p:cNvPr id="166" name="Google Shape;166;p2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endParaRPr sz="2800">
              <a:solidFill>
                <a:srgbClr val="C27BA0"/>
              </a:solidFill>
              <a:highlight>
                <a:srgbClr val="FFFFFF"/>
              </a:highlight>
            </a:endParaRPr>
          </a:p>
          <a:p>
            <a:pPr marL="0" lvl="0" indent="0" algn="l" rtl="0">
              <a:lnSpc>
                <a:spcPct val="115000"/>
              </a:lnSpc>
              <a:spcBef>
                <a:spcPts val="0"/>
              </a:spcBef>
              <a:spcAft>
                <a:spcPts val="1600"/>
              </a:spcAft>
              <a:buNone/>
            </a:pPr>
            <a:endParaRPr sz="1800" b="0">
              <a:latin typeface="Lato"/>
              <a:ea typeface="Lato"/>
              <a:cs typeface="Lato"/>
              <a:sym typeface="Lato"/>
            </a:endParaRPr>
          </a:p>
        </p:txBody>
      </p:sp>
      <p:pic>
        <p:nvPicPr>
          <p:cNvPr id="167" name="Google Shape;167;p24"/>
          <p:cNvPicPr preferRelativeResize="0"/>
          <p:nvPr/>
        </p:nvPicPr>
        <p:blipFill>
          <a:blip r:embed="rId3">
            <a:alphaModFix/>
          </a:blip>
          <a:stretch>
            <a:fillRect/>
          </a:stretch>
        </p:blipFill>
        <p:spPr>
          <a:xfrm>
            <a:off x="7166400" y="3106198"/>
            <a:ext cx="1575618" cy="1739551"/>
          </a:xfrm>
          <a:prstGeom prst="rect">
            <a:avLst/>
          </a:prstGeom>
          <a:noFill/>
          <a:ln>
            <a:noFill/>
          </a:ln>
        </p:spPr>
      </p:pic>
      <p:sp>
        <p:nvSpPr>
          <p:cNvPr id="168" name="Google Shape;168;p24"/>
          <p:cNvSpPr txBox="1"/>
          <p:nvPr/>
        </p:nvSpPr>
        <p:spPr>
          <a:xfrm>
            <a:off x="947275" y="1379350"/>
            <a:ext cx="4985700" cy="336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solidFill>
                  <a:srgbClr val="C27BA0"/>
                </a:solidFill>
                <a:latin typeface="Raleway"/>
                <a:ea typeface="Raleway"/>
                <a:cs typeface="Raleway"/>
                <a:sym typeface="Raleway"/>
              </a:rPr>
              <a:t>Donor Data</a:t>
            </a:r>
            <a:endParaRPr sz="3600" b="1" dirty="0">
              <a:solidFill>
                <a:srgbClr val="C27BA0"/>
              </a:solidFill>
              <a:latin typeface="Raleway"/>
              <a:ea typeface="Raleway"/>
              <a:cs typeface="Raleway"/>
              <a:sym typeface="Raleway"/>
            </a:endParaRPr>
          </a:p>
          <a:p>
            <a:pPr marL="0" lvl="0" indent="0" algn="l" rtl="0">
              <a:spcBef>
                <a:spcPts val="1600"/>
              </a:spcBef>
              <a:spcAft>
                <a:spcPts val="0"/>
              </a:spcAft>
              <a:buNone/>
            </a:pPr>
            <a:endParaRPr sz="3600" b="1" dirty="0">
              <a:solidFill>
                <a:srgbClr val="C27BA0"/>
              </a:solidFill>
              <a:latin typeface="Raleway"/>
              <a:ea typeface="Raleway"/>
              <a:cs typeface="Raleway"/>
              <a:sym typeface="Raleway"/>
            </a:endParaRPr>
          </a:p>
          <a:p>
            <a:pPr marL="457200" lvl="0" indent="-457200" algn="l" rtl="0">
              <a:spcBef>
                <a:spcPts val="1600"/>
              </a:spcBef>
              <a:spcAft>
                <a:spcPts val="0"/>
              </a:spcAft>
              <a:buClr>
                <a:srgbClr val="C27BA0"/>
              </a:buClr>
              <a:buSzPts val="3600"/>
              <a:buFont typeface="Raleway"/>
              <a:buChar char="●"/>
            </a:pPr>
            <a:r>
              <a:rPr lang="en" sz="3600" b="1" dirty="0">
                <a:solidFill>
                  <a:srgbClr val="C27BA0"/>
                </a:solidFill>
                <a:latin typeface="Raleway"/>
                <a:ea typeface="Raleway"/>
                <a:cs typeface="Raleway"/>
                <a:sym typeface="Raleway"/>
              </a:rPr>
              <a:t>Giving History, Location, Campaign or Event</a:t>
            </a:r>
            <a:endParaRPr sz="3600" b="1" dirty="0">
              <a:solidFill>
                <a:srgbClr val="C27BA0"/>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74" name="Google Shape;174;p2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75" name="Google Shape;175;p25"/>
          <p:cNvSpPr txBox="1"/>
          <p:nvPr/>
        </p:nvSpPr>
        <p:spPr>
          <a:xfrm>
            <a:off x="2855550" y="687401"/>
            <a:ext cx="3432900" cy="78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b="1">
                <a:solidFill>
                  <a:schemeClr val="lt2"/>
                </a:solidFill>
                <a:latin typeface="Raleway"/>
                <a:ea typeface="Raleway"/>
                <a:cs typeface="Raleway"/>
                <a:sym typeface="Raleway"/>
              </a:rPr>
              <a:t>Potential Data Goals</a:t>
            </a:r>
            <a:endParaRPr sz="2300" b="1">
              <a:solidFill>
                <a:schemeClr val="lt2"/>
              </a:solidFill>
              <a:latin typeface="Raleway"/>
              <a:ea typeface="Raleway"/>
              <a:cs typeface="Raleway"/>
              <a:sym typeface="Raleway"/>
            </a:endParaRPr>
          </a:p>
        </p:txBody>
      </p:sp>
      <p:sp>
        <p:nvSpPr>
          <p:cNvPr id="176" name="Google Shape;176;p25"/>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0" algn="l" rtl="0">
              <a:lnSpc>
                <a:spcPct val="118181"/>
              </a:lnSpc>
              <a:spcBef>
                <a:spcPts val="0"/>
              </a:spcBef>
              <a:spcAft>
                <a:spcPts val="0"/>
              </a:spcAft>
              <a:buNone/>
            </a:pPr>
            <a:endParaRPr dirty="0">
              <a:latin typeface="Arial"/>
              <a:ea typeface="Arial"/>
              <a:cs typeface="Arial"/>
              <a:sym typeface="Arial"/>
            </a:endParaRPr>
          </a:p>
          <a:p>
            <a:pPr marL="457200" lvl="0" indent="-342900" algn="l" rtl="0">
              <a:lnSpc>
                <a:spcPct val="118181"/>
              </a:lnSpc>
              <a:spcBef>
                <a:spcPts val="0"/>
              </a:spcBef>
              <a:spcAft>
                <a:spcPts val="0"/>
              </a:spcAft>
              <a:buClr>
                <a:srgbClr val="C27BA0"/>
              </a:buClr>
              <a:buSzPts val="1800"/>
              <a:buFont typeface="Raleway"/>
              <a:buChar char="➔"/>
            </a:pPr>
            <a:r>
              <a:rPr lang="en" dirty="0">
                <a:latin typeface="Arial"/>
                <a:ea typeface="Arial"/>
                <a:cs typeface="Arial"/>
                <a:sym typeface="Arial"/>
              </a:rPr>
              <a:t>Improved Fundraising Strategies</a:t>
            </a:r>
            <a:endParaRPr dirty="0">
              <a:latin typeface="Arial"/>
              <a:ea typeface="Arial"/>
              <a:cs typeface="Arial"/>
              <a:sym typeface="Arial"/>
            </a:endParaRPr>
          </a:p>
          <a:p>
            <a:pPr marL="0" lvl="0" indent="0" algn="l" rtl="0">
              <a:lnSpc>
                <a:spcPct val="118181"/>
              </a:lnSpc>
              <a:spcBef>
                <a:spcPts val="0"/>
              </a:spcBef>
              <a:spcAft>
                <a:spcPts val="0"/>
              </a:spcAft>
              <a:buNone/>
            </a:pPr>
            <a:endParaRPr dirty="0">
              <a:latin typeface="Arial"/>
              <a:ea typeface="Arial"/>
              <a:cs typeface="Arial"/>
              <a:sym typeface="Arial"/>
            </a:endParaRPr>
          </a:p>
          <a:p>
            <a:pPr marL="457200" lvl="0" indent="-342900" algn="l" rtl="0">
              <a:lnSpc>
                <a:spcPct val="118181"/>
              </a:lnSpc>
              <a:spcBef>
                <a:spcPts val="0"/>
              </a:spcBef>
              <a:spcAft>
                <a:spcPts val="0"/>
              </a:spcAft>
              <a:buClr>
                <a:srgbClr val="C27BA0"/>
              </a:buClr>
              <a:buSzPts val="1800"/>
              <a:buFont typeface="Raleway"/>
              <a:buChar char="➔"/>
            </a:pPr>
            <a:r>
              <a:rPr lang="en" dirty="0">
                <a:latin typeface="Arial"/>
                <a:ea typeface="Arial"/>
                <a:cs typeface="Arial"/>
                <a:sym typeface="Arial"/>
              </a:rPr>
              <a:t>Enhanced Donor Retention &amp; Engagement </a:t>
            </a:r>
            <a:endParaRPr dirty="0">
              <a:latin typeface="Arial"/>
              <a:ea typeface="Arial"/>
              <a:cs typeface="Arial"/>
              <a:sym typeface="Arial"/>
            </a:endParaRPr>
          </a:p>
          <a:p>
            <a:pPr marL="0" lvl="0" indent="0" algn="l" rtl="0">
              <a:lnSpc>
                <a:spcPct val="118181"/>
              </a:lnSpc>
              <a:spcBef>
                <a:spcPts val="0"/>
              </a:spcBef>
              <a:spcAft>
                <a:spcPts val="0"/>
              </a:spcAft>
              <a:buNone/>
            </a:pPr>
            <a:endParaRPr dirty="0">
              <a:latin typeface="Arial"/>
              <a:ea typeface="Arial"/>
              <a:cs typeface="Arial"/>
              <a:sym typeface="Arial"/>
            </a:endParaRPr>
          </a:p>
          <a:p>
            <a:pPr marL="457200" lvl="0" indent="-342900" algn="l" rtl="0">
              <a:spcBef>
                <a:spcPts val="0"/>
              </a:spcBef>
              <a:spcAft>
                <a:spcPts val="0"/>
              </a:spcAft>
              <a:buClr>
                <a:srgbClr val="C27BA0"/>
              </a:buClr>
              <a:buSzPts val="1800"/>
              <a:buFont typeface="Raleway"/>
              <a:buChar char="➔"/>
            </a:pPr>
            <a:r>
              <a:rPr lang="en" dirty="0">
                <a:latin typeface="Arial"/>
                <a:ea typeface="Arial"/>
                <a:cs typeface="Arial"/>
                <a:sym typeface="Arial"/>
              </a:rPr>
              <a:t>Better Decision-Making</a:t>
            </a:r>
            <a:endParaRPr dirty="0">
              <a:latin typeface="Arial"/>
              <a:ea typeface="Arial"/>
              <a:cs typeface="Arial"/>
              <a:sym typeface="Arial"/>
            </a:endParaRPr>
          </a:p>
          <a:p>
            <a:pPr marL="457200" lvl="0" indent="-342900" algn="l" rtl="0">
              <a:spcBef>
                <a:spcPts val="1000"/>
              </a:spcBef>
              <a:spcAft>
                <a:spcPts val="1000"/>
              </a:spcAft>
              <a:buClr>
                <a:srgbClr val="C27BA0"/>
              </a:buClr>
              <a:buSzPts val="1800"/>
              <a:buFont typeface="Raleway"/>
              <a:buChar char="➔"/>
            </a:pPr>
            <a:r>
              <a:rPr lang="en" dirty="0">
                <a:latin typeface="Arial"/>
                <a:ea typeface="Arial"/>
                <a:cs typeface="Arial"/>
                <a:sym typeface="Arial"/>
              </a:rPr>
              <a:t>Better Resource Allocation </a:t>
            </a:r>
            <a:endParaRPr b="1" dirty="0">
              <a:latin typeface="Raleway"/>
              <a:ea typeface="Raleway"/>
              <a:cs typeface="Raleway"/>
              <a:sym typeface="Raleway"/>
            </a:endParaRPr>
          </a:p>
        </p:txBody>
      </p:sp>
      <p:pic>
        <p:nvPicPr>
          <p:cNvPr id="177" name="Google Shape;177;p25"/>
          <p:cNvPicPr preferRelativeResize="0"/>
          <p:nvPr/>
        </p:nvPicPr>
        <p:blipFill>
          <a:blip r:embed="rId5">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81"/>
        <p:cNvGrpSpPr/>
        <p:nvPr/>
      </p:nvGrpSpPr>
      <p:grpSpPr>
        <a:xfrm>
          <a:off x="0" y="0"/>
          <a:ext cx="0" cy="0"/>
          <a:chOff x="0" y="0"/>
          <a:chExt cx="0" cy="0"/>
        </a:xfrm>
      </p:grpSpPr>
      <p:pic>
        <p:nvPicPr>
          <p:cNvPr id="182" name="Google Shape;182;p2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83" name="Google Shape;183;p26"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84" name="Google Shape;184;p26"/>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b="1">
                <a:solidFill>
                  <a:schemeClr val="lt2"/>
                </a:solidFill>
                <a:latin typeface="Raleway"/>
                <a:ea typeface="Raleway"/>
                <a:cs typeface="Raleway"/>
                <a:sym typeface="Raleway"/>
              </a:rPr>
              <a:t>Potential Data Insights</a:t>
            </a:r>
            <a:endParaRPr sz="3000" b="1">
              <a:solidFill>
                <a:schemeClr val="lt2"/>
              </a:solidFill>
              <a:latin typeface="Raleway"/>
              <a:ea typeface="Raleway"/>
              <a:cs typeface="Raleway"/>
              <a:sym typeface="Raleway"/>
            </a:endParaRPr>
          </a:p>
        </p:txBody>
      </p:sp>
      <p:sp>
        <p:nvSpPr>
          <p:cNvPr id="185" name="Google Shape;185;p26"/>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457200" lvl="0" indent="-342900" algn="l" rtl="0">
              <a:lnSpc>
                <a:spcPct val="118181"/>
              </a:lnSpc>
              <a:spcBef>
                <a:spcPts val="0"/>
              </a:spcBef>
              <a:spcAft>
                <a:spcPts val="0"/>
              </a:spcAft>
              <a:buClr>
                <a:srgbClr val="C27BA0"/>
              </a:buClr>
              <a:buSzPts val="1800"/>
              <a:buFont typeface="Raleway"/>
              <a:buChar char="➔"/>
            </a:pPr>
            <a:r>
              <a:rPr lang="en" dirty="0">
                <a:latin typeface="Arial"/>
                <a:ea typeface="Arial"/>
                <a:cs typeface="Arial"/>
                <a:sym typeface="Arial"/>
              </a:rPr>
              <a:t>Improved Fundraising Strategies </a:t>
            </a:r>
            <a:endParaRPr dirty="0">
              <a:latin typeface="Arial"/>
              <a:ea typeface="Arial"/>
              <a:cs typeface="Arial"/>
              <a:sym typeface="Arial"/>
            </a:endParaRPr>
          </a:p>
          <a:p>
            <a:pPr marL="457200" lvl="0" indent="0" algn="l" rtl="0">
              <a:lnSpc>
                <a:spcPct val="118181"/>
              </a:lnSpc>
              <a:spcBef>
                <a:spcPts val="0"/>
              </a:spcBef>
              <a:spcAft>
                <a:spcPts val="0"/>
              </a:spcAft>
              <a:buNone/>
            </a:pPr>
            <a:endParaRPr dirty="0">
              <a:latin typeface="Arial"/>
              <a:ea typeface="Arial"/>
              <a:cs typeface="Arial"/>
              <a:sym typeface="Arial"/>
            </a:endParaRPr>
          </a:p>
          <a:p>
            <a:pPr marL="914400" lvl="1" indent="-304800" algn="l" rtl="0">
              <a:lnSpc>
                <a:spcPct val="118181"/>
              </a:lnSpc>
              <a:spcBef>
                <a:spcPts val="0"/>
              </a:spcBef>
              <a:spcAft>
                <a:spcPts val="0"/>
              </a:spcAft>
              <a:buSzPts val="1200"/>
              <a:buFont typeface="Raleway"/>
              <a:buChar char="◆"/>
            </a:pPr>
            <a:r>
              <a:rPr lang="en" sz="1800" dirty="0">
                <a:latin typeface="Arial"/>
                <a:ea typeface="Arial"/>
                <a:cs typeface="Arial"/>
                <a:sym typeface="Arial"/>
              </a:rPr>
              <a:t>Donor data helps identify giving trends, preferred donation methods, and the best times to solicit gifts.</a:t>
            </a:r>
            <a:r>
              <a:rPr lang="en" sz="1450" dirty="0">
                <a:latin typeface="Arial"/>
                <a:ea typeface="Arial"/>
                <a:cs typeface="Arial"/>
                <a:sym typeface="Arial"/>
              </a:rPr>
              <a:t> </a:t>
            </a:r>
            <a:endParaRPr sz="1450" dirty="0">
              <a:latin typeface="Arial"/>
              <a:ea typeface="Arial"/>
              <a:cs typeface="Arial"/>
              <a:sym typeface="Arial"/>
            </a:endParaRPr>
          </a:p>
          <a:p>
            <a:pPr marL="0" lvl="0" indent="0" algn="l" rtl="0">
              <a:lnSpc>
                <a:spcPct val="118181"/>
              </a:lnSpc>
              <a:spcBef>
                <a:spcPts val="0"/>
              </a:spcBef>
              <a:spcAft>
                <a:spcPts val="0"/>
              </a:spcAft>
              <a:buNone/>
            </a:pPr>
            <a:endParaRPr sz="1150" dirty="0">
              <a:latin typeface="Arial"/>
              <a:ea typeface="Arial"/>
              <a:cs typeface="Arial"/>
              <a:sym typeface="Arial"/>
            </a:endParaRPr>
          </a:p>
          <a:p>
            <a:pPr marL="0" lvl="0" indent="0" algn="l" rtl="0">
              <a:spcBef>
                <a:spcPts val="0"/>
              </a:spcBef>
              <a:spcAft>
                <a:spcPts val="1000"/>
              </a:spcAft>
              <a:buNone/>
            </a:pPr>
            <a:endParaRPr sz="700" b="1" dirty="0">
              <a:latin typeface="Raleway"/>
              <a:ea typeface="Raleway"/>
              <a:cs typeface="Raleway"/>
              <a:sym typeface="Raleway"/>
            </a:endParaRPr>
          </a:p>
        </p:txBody>
      </p:sp>
      <p:pic>
        <p:nvPicPr>
          <p:cNvPr id="186" name="Google Shape;186;p26"/>
          <p:cNvPicPr preferRelativeResize="0"/>
          <p:nvPr/>
        </p:nvPicPr>
        <p:blipFill>
          <a:blip r:embed="rId5">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90"/>
        <p:cNvGrpSpPr/>
        <p:nvPr/>
      </p:nvGrpSpPr>
      <p:grpSpPr>
        <a:xfrm>
          <a:off x="0" y="0"/>
          <a:ext cx="0" cy="0"/>
          <a:chOff x="0" y="0"/>
          <a:chExt cx="0" cy="0"/>
        </a:xfrm>
      </p:grpSpPr>
      <p:pic>
        <p:nvPicPr>
          <p:cNvPr id="191" name="Google Shape;191;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92" name="Google Shape;192;p2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93" name="Google Shape;193;p2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2300" b="1">
                <a:solidFill>
                  <a:schemeClr val="lt2"/>
                </a:solidFill>
                <a:latin typeface="Raleway"/>
                <a:ea typeface="Raleway"/>
                <a:cs typeface="Raleway"/>
                <a:sym typeface="Raleway"/>
              </a:rPr>
              <a:t>Potential Data Insights</a:t>
            </a:r>
            <a:endParaRPr sz="3000" b="1">
              <a:solidFill>
                <a:schemeClr val="lt2"/>
              </a:solidFill>
              <a:latin typeface="Raleway"/>
              <a:ea typeface="Raleway"/>
              <a:cs typeface="Raleway"/>
              <a:sym typeface="Raleway"/>
            </a:endParaRPr>
          </a:p>
        </p:txBody>
      </p:sp>
      <p:sp>
        <p:nvSpPr>
          <p:cNvPr id="194" name="Google Shape;194;p27"/>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lnSpc>
                <a:spcPct val="118181"/>
              </a:lnSpc>
              <a:spcBef>
                <a:spcPts val="0"/>
              </a:spcBef>
              <a:spcAft>
                <a:spcPts val="0"/>
              </a:spcAft>
              <a:buNone/>
            </a:pPr>
            <a:endParaRPr sz="1150" dirty="0">
              <a:latin typeface="Arial"/>
              <a:ea typeface="Arial"/>
              <a:cs typeface="Arial"/>
              <a:sym typeface="Arial"/>
            </a:endParaRPr>
          </a:p>
          <a:p>
            <a:pPr marL="457200" lvl="0" indent="-342900" algn="l" rtl="0">
              <a:lnSpc>
                <a:spcPct val="118181"/>
              </a:lnSpc>
              <a:spcBef>
                <a:spcPts val="0"/>
              </a:spcBef>
              <a:spcAft>
                <a:spcPts val="0"/>
              </a:spcAft>
              <a:buClr>
                <a:srgbClr val="C27BA0"/>
              </a:buClr>
              <a:buSzPts val="1800"/>
              <a:buFont typeface="Raleway"/>
              <a:buChar char="➔"/>
            </a:pPr>
            <a:r>
              <a:rPr lang="en" dirty="0">
                <a:latin typeface="Arial"/>
                <a:ea typeface="Arial"/>
                <a:cs typeface="Arial"/>
                <a:sym typeface="Arial"/>
              </a:rPr>
              <a:t>Enhanced Donor Retention &amp; Engagement</a:t>
            </a:r>
            <a:endParaRPr dirty="0">
              <a:latin typeface="Arial"/>
              <a:ea typeface="Arial"/>
              <a:cs typeface="Arial"/>
              <a:sym typeface="Arial"/>
            </a:endParaRPr>
          </a:p>
          <a:p>
            <a:pPr marL="457200" lvl="0" indent="0" algn="l" rtl="0">
              <a:lnSpc>
                <a:spcPct val="118181"/>
              </a:lnSpc>
              <a:spcBef>
                <a:spcPts val="0"/>
              </a:spcBef>
              <a:spcAft>
                <a:spcPts val="0"/>
              </a:spcAft>
              <a:buNone/>
            </a:pPr>
            <a:endParaRPr dirty="0">
              <a:latin typeface="Arial"/>
              <a:ea typeface="Arial"/>
              <a:cs typeface="Arial"/>
              <a:sym typeface="Arial"/>
            </a:endParaRPr>
          </a:p>
          <a:p>
            <a:pPr marL="914400" lvl="1" indent="-342900" algn="l" rtl="0">
              <a:lnSpc>
                <a:spcPct val="118181"/>
              </a:lnSpc>
              <a:spcBef>
                <a:spcPts val="0"/>
              </a:spcBef>
              <a:spcAft>
                <a:spcPts val="0"/>
              </a:spcAft>
              <a:buSzPts val="1800"/>
              <a:buFont typeface="Raleway"/>
              <a:buChar char="◆"/>
            </a:pPr>
            <a:r>
              <a:rPr lang="en" sz="1800" dirty="0">
                <a:latin typeface="Arial"/>
                <a:ea typeface="Arial"/>
                <a:cs typeface="Arial"/>
                <a:sym typeface="Arial"/>
              </a:rPr>
              <a:t>Help us understand donor behaviors, such as frequency and amount of giving.</a:t>
            </a:r>
            <a:endParaRPr sz="1800" dirty="0">
              <a:latin typeface="Arial"/>
              <a:ea typeface="Arial"/>
              <a:cs typeface="Arial"/>
              <a:sym typeface="Arial"/>
            </a:endParaRPr>
          </a:p>
          <a:p>
            <a:pPr marL="0" lvl="0" indent="0" algn="l" rtl="0">
              <a:lnSpc>
                <a:spcPct val="118181"/>
              </a:lnSpc>
              <a:spcBef>
                <a:spcPts val="0"/>
              </a:spcBef>
              <a:spcAft>
                <a:spcPts val="0"/>
              </a:spcAft>
              <a:buNone/>
            </a:pPr>
            <a:endParaRPr sz="1150" dirty="0">
              <a:latin typeface="Arial"/>
              <a:ea typeface="Arial"/>
              <a:cs typeface="Arial"/>
              <a:sym typeface="Arial"/>
            </a:endParaRPr>
          </a:p>
          <a:p>
            <a:pPr marL="0" lvl="0" indent="0" algn="l" rtl="0">
              <a:spcBef>
                <a:spcPts val="0"/>
              </a:spcBef>
              <a:spcAft>
                <a:spcPts val="1000"/>
              </a:spcAft>
              <a:buNone/>
            </a:pPr>
            <a:endParaRPr sz="700" b="1" dirty="0">
              <a:latin typeface="Raleway"/>
              <a:ea typeface="Raleway"/>
              <a:cs typeface="Raleway"/>
              <a:sym typeface="Raleway"/>
            </a:endParaRPr>
          </a:p>
        </p:txBody>
      </p:sp>
      <p:pic>
        <p:nvPicPr>
          <p:cNvPr id="195" name="Google Shape;195;p27"/>
          <p:cNvPicPr preferRelativeResize="0"/>
          <p:nvPr/>
        </p:nvPicPr>
        <p:blipFill>
          <a:blip r:embed="rId5">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99"/>
        <p:cNvGrpSpPr/>
        <p:nvPr/>
      </p:nvGrpSpPr>
      <p:grpSpPr>
        <a:xfrm>
          <a:off x="0" y="0"/>
          <a:ext cx="0" cy="0"/>
          <a:chOff x="0" y="0"/>
          <a:chExt cx="0" cy="0"/>
        </a:xfrm>
      </p:grpSpPr>
      <p:pic>
        <p:nvPicPr>
          <p:cNvPr id="200" name="Google Shape;200;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01" name="Google Shape;201;p28"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02" name="Google Shape;202;p28"/>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2300" b="1">
                <a:solidFill>
                  <a:schemeClr val="lt2"/>
                </a:solidFill>
                <a:latin typeface="Raleway"/>
                <a:ea typeface="Raleway"/>
                <a:cs typeface="Raleway"/>
                <a:sym typeface="Raleway"/>
              </a:rPr>
              <a:t>Potential Data Insights</a:t>
            </a:r>
            <a:endParaRPr sz="3000" b="1">
              <a:solidFill>
                <a:schemeClr val="lt2"/>
              </a:solidFill>
              <a:latin typeface="Raleway"/>
              <a:ea typeface="Raleway"/>
              <a:cs typeface="Raleway"/>
              <a:sym typeface="Raleway"/>
            </a:endParaRPr>
          </a:p>
        </p:txBody>
      </p:sp>
      <p:sp>
        <p:nvSpPr>
          <p:cNvPr id="203" name="Google Shape;203;p28"/>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lnSpc>
                <a:spcPct val="118181"/>
              </a:lnSpc>
              <a:spcBef>
                <a:spcPts val="0"/>
              </a:spcBef>
              <a:spcAft>
                <a:spcPts val="0"/>
              </a:spcAft>
              <a:buNone/>
            </a:pPr>
            <a:endParaRPr sz="1150" dirty="0">
              <a:latin typeface="Arial"/>
              <a:ea typeface="Arial"/>
              <a:cs typeface="Arial"/>
              <a:sym typeface="Arial"/>
            </a:endParaRPr>
          </a:p>
          <a:p>
            <a:pPr marL="457200" lvl="0" indent="-342900" algn="l" rtl="0">
              <a:spcBef>
                <a:spcPts val="0"/>
              </a:spcBef>
              <a:spcAft>
                <a:spcPts val="0"/>
              </a:spcAft>
              <a:buClr>
                <a:srgbClr val="C27BA0"/>
              </a:buClr>
              <a:buSzPts val="1800"/>
              <a:buFont typeface="Raleway"/>
              <a:buChar char="➔"/>
            </a:pPr>
            <a:r>
              <a:rPr lang="en" dirty="0">
                <a:latin typeface="Arial"/>
                <a:ea typeface="Arial"/>
                <a:cs typeface="Arial"/>
                <a:sym typeface="Arial"/>
              </a:rPr>
              <a:t>Better Decision-Making </a:t>
            </a:r>
            <a:endParaRPr dirty="0">
              <a:latin typeface="Arial"/>
              <a:ea typeface="Arial"/>
              <a:cs typeface="Arial"/>
              <a:sym typeface="Arial"/>
            </a:endParaRPr>
          </a:p>
          <a:p>
            <a:pPr marL="914400" lvl="1" indent="-317500" algn="l" rtl="0">
              <a:spcBef>
                <a:spcPts val="1000"/>
              </a:spcBef>
              <a:spcAft>
                <a:spcPts val="0"/>
              </a:spcAft>
              <a:buSzPts val="1400"/>
              <a:buFont typeface="Raleway"/>
              <a:buChar char="◆"/>
            </a:pPr>
            <a:r>
              <a:rPr lang="en" sz="1800" dirty="0">
                <a:latin typeface="Arial"/>
                <a:ea typeface="Arial"/>
                <a:cs typeface="Arial"/>
                <a:sym typeface="Arial"/>
              </a:rPr>
              <a:t>Help us prioritize high-value donors, target new donor prospects</a:t>
            </a:r>
            <a:endParaRPr dirty="0">
              <a:latin typeface="Arial"/>
              <a:ea typeface="Arial"/>
              <a:cs typeface="Arial"/>
              <a:sym typeface="Arial"/>
            </a:endParaRPr>
          </a:p>
          <a:p>
            <a:pPr marL="457200" lvl="0" indent="-342900" algn="l" rtl="0">
              <a:spcBef>
                <a:spcPts val="1000"/>
              </a:spcBef>
              <a:spcAft>
                <a:spcPts val="0"/>
              </a:spcAft>
              <a:buClr>
                <a:srgbClr val="C27BA0"/>
              </a:buClr>
              <a:buSzPts val="1800"/>
              <a:buFont typeface="Raleway"/>
              <a:buChar char="➔"/>
            </a:pPr>
            <a:r>
              <a:rPr lang="en" dirty="0">
                <a:latin typeface="Arial"/>
                <a:ea typeface="Arial"/>
                <a:cs typeface="Arial"/>
                <a:sym typeface="Arial"/>
              </a:rPr>
              <a:t>Resource Allocation</a:t>
            </a:r>
            <a:endParaRPr dirty="0">
              <a:latin typeface="Arial"/>
              <a:ea typeface="Arial"/>
              <a:cs typeface="Arial"/>
              <a:sym typeface="Arial"/>
            </a:endParaRPr>
          </a:p>
          <a:p>
            <a:pPr marL="914400" lvl="1" indent="-342900" algn="l" rtl="0">
              <a:spcBef>
                <a:spcPts val="1000"/>
              </a:spcBef>
              <a:spcAft>
                <a:spcPts val="1000"/>
              </a:spcAft>
              <a:buSzPts val="1800"/>
              <a:buFont typeface="Raleway"/>
              <a:buChar char="◆"/>
            </a:pPr>
            <a:r>
              <a:rPr lang="en" sz="1800" dirty="0">
                <a:latin typeface="Arial"/>
                <a:ea typeface="Arial"/>
                <a:cs typeface="Arial"/>
                <a:sym typeface="Arial"/>
              </a:rPr>
              <a:t>Help us allocate resources effectively. </a:t>
            </a:r>
            <a:endParaRPr sz="1800" b="1" dirty="0">
              <a:latin typeface="Raleway"/>
              <a:ea typeface="Raleway"/>
              <a:cs typeface="Raleway"/>
              <a:sym typeface="Raleway"/>
            </a:endParaRPr>
          </a:p>
        </p:txBody>
      </p:sp>
      <p:pic>
        <p:nvPicPr>
          <p:cNvPr id="204" name="Google Shape;204;p28"/>
          <p:cNvPicPr preferRelativeResize="0"/>
          <p:nvPr/>
        </p:nvPicPr>
        <p:blipFill>
          <a:blip r:embed="rId5">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208"/>
        <p:cNvGrpSpPr/>
        <p:nvPr/>
      </p:nvGrpSpPr>
      <p:grpSpPr>
        <a:xfrm>
          <a:off x="0" y="0"/>
          <a:ext cx="0" cy="0"/>
          <a:chOff x="0" y="0"/>
          <a:chExt cx="0" cy="0"/>
        </a:xfrm>
      </p:grpSpPr>
      <p:pic>
        <p:nvPicPr>
          <p:cNvPr id="209" name="Google Shape;209;p2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210" name="Google Shape;210;p2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211" name="Google Shape;211;p29"/>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b="1">
                <a:solidFill>
                  <a:schemeClr val="lt2"/>
                </a:solidFill>
                <a:latin typeface="Raleway"/>
                <a:ea typeface="Raleway"/>
                <a:cs typeface="Raleway"/>
                <a:sym typeface="Raleway"/>
              </a:rPr>
              <a:t>Potential Data Insights</a:t>
            </a:r>
            <a:endParaRPr sz="3000" b="1">
              <a:solidFill>
                <a:schemeClr val="lt2"/>
              </a:solidFill>
              <a:latin typeface="Raleway"/>
              <a:ea typeface="Raleway"/>
              <a:cs typeface="Raleway"/>
              <a:sym typeface="Raleway"/>
            </a:endParaRPr>
          </a:p>
        </p:txBody>
      </p:sp>
      <p:sp>
        <p:nvSpPr>
          <p:cNvPr id="212" name="Google Shape;212;p29"/>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lnSpc>
                <a:spcPct val="118181"/>
              </a:lnSpc>
              <a:spcBef>
                <a:spcPts val="0"/>
              </a:spcBef>
              <a:spcAft>
                <a:spcPts val="0"/>
              </a:spcAft>
              <a:buNone/>
            </a:pPr>
            <a:endParaRPr sz="1150" dirty="0">
              <a:latin typeface="Arial"/>
              <a:ea typeface="Arial"/>
              <a:cs typeface="Arial"/>
              <a:sym typeface="Arial"/>
            </a:endParaRPr>
          </a:p>
          <a:p>
            <a:pPr marL="457200" lvl="0" indent="-342900" algn="l" rtl="0">
              <a:spcBef>
                <a:spcPts val="0"/>
              </a:spcBef>
              <a:spcAft>
                <a:spcPts val="0"/>
              </a:spcAft>
              <a:buClr>
                <a:srgbClr val="C27BA0"/>
              </a:buClr>
              <a:buSzPts val="1800"/>
              <a:buFont typeface="Raleway"/>
              <a:buChar char="➔"/>
            </a:pPr>
            <a:r>
              <a:rPr lang="en" dirty="0">
                <a:latin typeface="Arial"/>
                <a:ea typeface="Arial"/>
                <a:cs typeface="Arial"/>
                <a:sym typeface="Arial"/>
              </a:rPr>
              <a:t>What else can you think of? </a:t>
            </a:r>
            <a:endParaRPr dirty="0">
              <a:latin typeface="Arial"/>
              <a:ea typeface="Arial"/>
              <a:cs typeface="Arial"/>
              <a:sym typeface="Arial"/>
            </a:endParaRPr>
          </a:p>
          <a:p>
            <a:pPr marL="457200" lvl="0" indent="-342900" algn="l" rtl="0">
              <a:spcBef>
                <a:spcPts val="1000"/>
              </a:spcBef>
              <a:spcAft>
                <a:spcPts val="1000"/>
              </a:spcAft>
              <a:buClr>
                <a:srgbClr val="C27BA0"/>
              </a:buClr>
              <a:buSzPts val="1800"/>
              <a:buFont typeface="Raleway"/>
              <a:buChar char="➔"/>
            </a:pPr>
            <a:r>
              <a:rPr lang="en" dirty="0">
                <a:latin typeface="Arial"/>
                <a:ea typeface="Arial"/>
                <a:cs typeface="Arial"/>
                <a:sym typeface="Arial"/>
              </a:rPr>
              <a:t>This is what we are most excited about!</a:t>
            </a:r>
            <a:endParaRPr sz="1800" b="1" dirty="0">
              <a:latin typeface="Raleway"/>
              <a:ea typeface="Raleway"/>
              <a:cs typeface="Raleway"/>
              <a:sym typeface="Raleway"/>
            </a:endParaRPr>
          </a:p>
        </p:txBody>
      </p:sp>
      <p:pic>
        <p:nvPicPr>
          <p:cNvPr id="213" name="Google Shape;213;p29"/>
          <p:cNvPicPr preferRelativeResize="0"/>
          <p:nvPr/>
        </p:nvPicPr>
        <p:blipFill>
          <a:blip r:embed="rId5">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217"/>
        <p:cNvGrpSpPr/>
        <p:nvPr/>
      </p:nvGrpSpPr>
      <p:grpSpPr>
        <a:xfrm>
          <a:off x="0" y="0"/>
          <a:ext cx="0" cy="0"/>
          <a:chOff x="0" y="0"/>
          <a:chExt cx="0" cy="0"/>
        </a:xfrm>
      </p:grpSpPr>
      <p:sp>
        <p:nvSpPr>
          <p:cNvPr id="218" name="Google Shape;218;p30"/>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 Thank you!</a:t>
            </a:r>
            <a:endParaRPr sz="2400">
              <a:solidFill>
                <a:schemeClr val="lt1"/>
              </a:solidFill>
            </a:endParaRPr>
          </a:p>
        </p:txBody>
      </p:sp>
      <p:sp>
        <p:nvSpPr>
          <p:cNvPr id="219" name="Google Shape;219;p30"/>
          <p:cNvSpPr txBox="1">
            <a:spLocks noGrp="1"/>
          </p:cNvSpPr>
          <p:nvPr>
            <p:ph type="title" idx="4294967295"/>
          </p:nvPr>
        </p:nvSpPr>
        <p:spPr>
          <a:xfrm>
            <a:off x="535775" y="1480150"/>
            <a:ext cx="62616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C27BA0"/>
                </a:solidFill>
              </a:rPr>
              <a:t>Questions?</a:t>
            </a:r>
            <a:endParaRPr>
              <a:solidFill>
                <a:srgbClr val="C27BA0"/>
              </a:solidFill>
            </a:endParaRPr>
          </a:p>
          <a:p>
            <a:pPr marL="0" lvl="0" indent="0" algn="l" rtl="0">
              <a:lnSpc>
                <a:spcPct val="115000"/>
              </a:lnSpc>
              <a:spcBef>
                <a:spcPts val="0"/>
              </a:spcBef>
              <a:spcAft>
                <a:spcPts val="0"/>
              </a:spcAft>
              <a:buNone/>
            </a:pPr>
            <a:endParaRPr>
              <a:solidFill>
                <a:srgbClr val="C27BA0"/>
              </a:solidFill>
            </a:endParaRPr>
          </a:p>
          <a:p>
            <a:pPr marL="0" lvl="0" indent="0" algn="l" rtl="0">
              <a:lnSpc>
                <a:spcPct val="115000"/>
              </a:lnSpc>
              <a:spcBef>
                <a:spcPts val="0"/>
              </a:spcBef>
              <a:spcAft>
                <a:spcPts val="0"/>
              </a:spcAft>
              <a:buNone/>
            </a:pPr>
            <a:r>
              <a:rPr lang="en" u="sng">
                <a:solidFill>
                  <a:srgbClr val="C27BA0"/>
                </a:solidFill>
                <a:hlinkClick r:id="rId3">
                  <a:extLst>
                    <a:ext uri="{A12FA001-AC4F-418D-AE19-62706E023703}">
                      <ahyp:hlinkClr xmlns:ahyp="http://schemas.microsoft.com/office/drawing/2018/hyperlinkcolor" val="tx"/>
                    </a:ext>
                  </a:extLst>
                </a:hlinkClick>
              </a:rPr>
              <a:t>mandy@samsfans.org</a:t>
            </a:r>
            <a:r>
              <a:rPr lang="en">
                <a:solidFill>
                  <a:srgbClr val="C27BA0"/>
                </a:solidFill>
              </a:rPr>
              <a:t> </a:t>
            </a:r>
            <a:endParaRPr>
              <a:solidFill>
                <a:srgbClr val="C27BA0"/>
              </a:solidFill>
            </a:endParaRPr>
          </a:p>
          <a:p>
            <a:pPr marL="0" lvl="0" indent="0" algn="l" rtl="0">
              <a:lnSpc>
                <a:spcPct val="115000"/>
              </a:lnSpc>
              <a:spcBef>
                <a:spcPts val="0"/>
              </a:spcBef>
              <a:spcAft>
                <a:spcPts val="0"/>
              </a:spcAft>
              <a:buNone/>
            </a:pPr>
            <a:r>
              <a:rPr lang="en" sz="3200" u="sng">
                <a:solidFill>
                  <a:srgbClr val="C27BA0"/>
                </a:solidFill>
                <a:hlinkClick r:id="rId4">
                  <a:extLst>
                    <a:ext uri="{A12FA001-AC4F-418D-AE19-62706E023703}">
                      <ahyp:hlinkClr xmlns:ahyp="http://schemas.microsoft.com/office/drawing/2018/hyperlinkcolor" val="tx"/>
                    </a:ext>
                  </a:extLst>
                </a:hlinkClick>
              </a:rPr>
              <a:t>samsfans.org</a:t>
            </a:r>
            <a:endParaRPr sz="3200">
              <a:solidFill>
                <a:srgbClr val="C27BA0"/>
              </a:solidFill>
            </a:endParaRPr>
          </a:p>
          <a:p>
            <a:pPr marL="0" lvl="0" indent="0" algn="l" rtl="0">
              <a:lnSpc>
                <a:spcPct val="115000"/>
              </a:lnSpc>
              <a:spcBef>
                <a:spcPts val="0"/>
              </a:spcBef>
              <a:spcAft>
                <a:spcPts val="0"/>
              </a:spcAft>
              <a:buNone/>
            </a:pPr>
            <a:endParaRPr sz="3200">
              <a:solidFill>
                <a:srgbClr val="C27BA0"/>
              </a:solidFill>
            </a:endParaRPr>
          </a:p>
          <a:p>
            <a:pPr marL="0" lvl="0" indent="0" algn="l" rtl="0">
              <a:lnSpc>
                <a:spcPct val="115000"/>
              </a:lnSpc>
              <a:spcBef>
                <a:spcPts val="0"/>
              </a:spcBef>
              <a:spcAft>
                <a:spcPts val="0"/>
              </a:spcAft>
              <a:buClr>
                <a:schemeClr val="dk2"/>
              </a:buClr>
              <a:buSzPts val="1100"/>
              <a:buFont typeface="Arial"/>
              <a:buNone/>
            </a:pPr>
            <a:endParaRPr sz="2800">
              <a:solidFill>
                <a:srgbClr val="C27BA0"/>
              </a:solidFill>
            </a:endParaRPr>
          </a:p>
          <a:p>
            <a:pPr marL="0" lvl="0" indent="0" algn="l" rtl="0">
              <a:lnSpc>
                <a:spcPct val="115000"/>
              </a:lnSpc>
              <a:spcBef>
                <a:spcPts val="0"/>
              </a:spcBef>
              <a:spcAft>
                <a:spcPts val="0"/>
              </a:spcAft>
              <a:buClr>
                <a:schemeClr val="dk2"/>
              </a:buClr>
              <a:buSzPts val="1100"/>
              <a:buFont typeface="Arial"/>
              <a:buNone/>
            </a:pPr>
            <a:endParaRPr sz="2800">
              <a:solidFill>
                <a:srgbClr val="C27BA0"/>
              </a:solidFill>
            </a:endParaRPr>
          </a:p>
          <a:p>
            <a:pPr marL="0" lvl="0" indent="0" algn="l" rtl="0">
              <a:lnSpc>
                <a:spcPct val="115000"/>
              </a:lnSpc>
              <a:spcBef>
                <a:spcPts val="0"/>
              </a:spcBef>
              <a:spcAft>
                <a:spcPts val="1600"/>
              </a:spcAft>
              <a:buNone/>
            </a:pPr>
            <a:endParaRPr sz="1800" b="0">
              <a:latin typeface="Lato"/>
              <a:ea typeface="Lato"/>
              <a:cs typeface="Lato"/>
              <a:sym typeface="Lato"/>
            </a:endParaRPr>
          </a:p>
        </p:txBody>
      </p:sp>
      <p:pic>
        <p:nvPicPr>
          <p:cNvPr id="220" name="Google Shape;220;p30"/>
          <p:cNvPicPr preferRelativeResize="0"/>
          <p:nvPr/>
        </p:nvPicPr>
        <p:blipFill>
          <a:blip r:embed="rId5">
            <a:alphaModFix/>
          </a:blip>
          <a:stretch>
            <a:fillRect/>
          </a:stretch>
        </p:blipFill>
        <p:spPr>
          <a:xfrm>
            <a:off x="7166400" y="3106198"/>
            <a:ext cx="1575618" cy="1739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a:t>
            </a:r>
            <a:endParaRPr sz="2400">
              <a:solidFill>
                <a:schemeClr val="lt1"/>
              </a:solidFill>
            </a:endParaRPr>
          </a:p>
        </p:txBody>
      </p:sp>
      <p:sp>
        <p:nvSpPr>
          <p:cNvPr id="81" name="Google Shape;81;p14"/>
          <p:cNvSpPr txBox="1">
            <a:spLocks noGrp="1"/>
          </p:cNvSpPr>
          <p:nvPr>
            <p:ph type="title" idx="4294967295"/>
          </p:nvPr>
        </p:nvSpPr>
        <p:spPr>
          <a:xfrm>
            <a:off x="535775" y="1480150"/>
            <a:ext cx="62616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C27BA0"/>
                </a:solidFill>
              </a:rPr>
              <a:t>We support and enhance Music and Art Therapy programs that serve seriously ill children and their families.</a:t>
            </a:r>
            <a:endParaRPr sz="3200">
              <a:solidFill>
                <a:srgbClr val="C27BA0"/>
              </a:solidFill>
            </a:endParaRPr>
          </a:p>
          <a:p>
            <a:pPr marL="0" lvl="0" indent="0" algn="l" rtl="0">
              <a:lnSpc>
                <a:spcPct val="115000"/>
              </a:lnSpc>
              <a:spcBef>
                <a:spcPts val="0"/>
              </a:spcBef>
              <a:spcAft>
                <a:spcPts val="0"/>
              </a:spcAft>
              <a:buClr>
                <a:schemeClr val="dk2"/>
              </a:buClr>
              <a:buSzPts val="1100"/>
              <a:buFont typeface="Arial"/>
              <a:buNone/>
            </a:pPr>
            <a:endParaRPr sz="2800">
              <a:solidFill>
                <a:srgbClr val="C27BA0"/>
              </a:solidFill>
            </a:endParaRPr>
          </a:p>
          <a:p>
            <a:pPr marL="0" lvl="0" indent="0" algn="l" rtl="0">
              <a:lnSpc>
                <a:spcPct val="115000"/>
              </a:lnSpc>
              <a:spcBef>
                <a:spcPts val="0"/>
              </a:spcBef>
              <a:spcAft>
                <a:spcPts val="0"/>
              </a:spcAft>
              <a:buClr>
                <a:schemeClr val="dk2"/>
              </a:buClr>
              <a:buSzPts val="1100"/>
              <a:buFont typeface="Arial"/>
              <a:buNone/>
            </a:pPr>
            <a:r>
              <a:rPr lang="en" sz="2800">
                <a:solidFill>
                  <a:srgbClr val="C27BA0"/>
                </a:solidFill>
              </a:rPr>
              <a:t>est. 2015</a:t>
            </a:r>
            <a:endParaRPr sz="2800">
              <a:solidFill>
                <a:srgbClr val="C27BA0"/>
              </a:solidFill>
            </a:endParaRPr>
          </a:p>
          <a:p>
            <a:pPr marL="0" lvl="0" indent="0" algn="l" rtl="0">
              <a:lnSpc>
                <a:spcPct val="115000"/>
              </a:lnSpc>
              <a:spcBef>
                <a:spcPts val="0"/>
              </a:spcBef>
              <a:spcAft>
                <a:spcPts val="1600"/>
              </a:spcAft>
              <a:buNone/>
            </a:pPr>
            <a:endParaRPr sz="1800" b="0">
              <a:latin typeface="Lato"/>
              <a:ea typeface="Lato"/>
              <a:cs typeface="Lato"/>
              <a:sym typeface="Lato"/>
            </a:endParaRPr>
          </a:p>
        </p:txBody>
      </p:sp>
      <p:pic>
        <p:nvPicPr>
          <p:cNvPr id="82" name="Google Shape;82;p14"/>
          <p:cNvPicPr preferRelativeResize="0"/>
          <p:nvPr/>
        </p:nvPicPr>
        <p:blipFill>
          <a:blip r:embed="rId3">
            <a:alphaModFix/>
          </a:blip>
          <a:stretch>
            <a:fillRect/>
          </a:stretch>
        </p:blipFill>
        <p:spPr>
          <a:xfrm>
            <a:off x="7166400" y="3106198"/>
            <a:ext cx="1575618" cy="1739551"/>
          </a:xfrm>
          <a:prstGeom prst="rect">
            <a:avLst/>
          </a:prstGeom>
          <a:noFill/>
          <a:ln>
            <a:noFill/>
          </a:ln>
        </p:spPr>
      </p:pic>
      <p:sp>
        <p:nvSpPr>
          <p:cNvPr id="83" name="Google Shape;83;p14"/>
          <p:cNvSpPr txBox="1"/>
          <p:nvPr/>
        </p:nvSpPr>
        <p:spPr>
          <a:xfrm>
            <a:off x="1804500" y="1757750"/>
            <a:ext cx="538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2"/>
              </a:solidFill>
              <a:latin typeface="Lato"/>
              <a:ea typeface="Lato"/>
              <a:cs typeface="Lato"/>
              <a:sym typeface="Lato"/>
            </a:endParaRPr>
          </a:p>
        </p:txBody>
      </p:sp>
      <p:sp>
        <p:nvSpPr>
          <p:cNvPr id="84" name="Google Shape;84;p14"/>
          <p:cNvSpPr txBox="1"/>
          <p:nvPr/>
        </p:nvSpPr>
        <p:spPr>
          <a:xfrm>
            <a:off x="3422000" y="3206950"/>
            <a:ext cx="538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a:t>
            </a:r>
            <a:endParaRPr sz="2400">
              <a:solidFill>
                <a:schemeClr val="lt1"/>
              </a:solidFill>
            </a:endParaRPr>
          </a:p>
        </p:txBody>
      </p:sp>
      <p:sp>
        <p:nvSpPr>
          <p:cNvPr id="90" name="Google Shape;90;p15"/>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800">
                <a:solidFill>
                  <a:srgbClr val="C27BA0"/>
                </a:solidFill>
              </a:rPr>
              <a:t>Samantha Jane McCarthy</a:t>
            </a:r>
            <a:endParaRPr sz="2800">
              <a:solidFill>
                <a:srgbClr val="C27BA0"/>
              </a:solidFill>
            </a:endParaRPr>
          </a:p>
          <a:p>
            <a:pPr marL="0" lvl="0" indent="0" algn="l" rtl="0">
              <a:lnSpc>
                <a:spcPct val="115000"/>
              </a:lnSpc>
              <a:spcBef>
                <a:spcPts val="0"/>
              </a:spcBef>
              <a:spcAft>
                <a:spcPts val="0"/>
              </a:spcAft>
              <a:buClr>
                <a:schemeClr val="dk2"/>
              </a:buClr>
              <a:buSzPts val="1100"/>
              <a:buFont typeface="Arial"/>
              <a:buNone/>
            </a:pPr>
            <a:r>
              <a:rPr lang="en" sz="2800">
                <a:solidFill>
                  <a:srgbClr val="C27BA0"/>
                </a:solidFill>
              </a:rPr>
              <a:t>1998-2009</a:t>
            </a:r>
            <a:endParaRPr sz="2800">
              <a:solidFill>
                <a:srgbClr val="C27BA0"/>
              </a:solidFill>
            </a:endParaRPr>
          </a:p>
          <a:p>
            <a:pPr marL="0" lvl="0" indent="0" algn="l" rtl="0">
              <a:lnSpc>
                <a:spcPct val="115000"/>
              </a:lnSpc>
              <a:spcBef>
                <a:spcPts val="0"/>
              </a:spcBef>
              <a:spcAft>
                <a:spcPts val="1600"/>
              </a:spcAft>
              <a:buNone/>
            </a:pPr>
            <a:endParaRPr sz="1800" b="0">
              <a:latin typeface="Lato"/>
              <a:ea typeface="Lato"/>
              <a:cs typeface="Lato"/>
              <a:sym typeface="Lato"/>
            </a:endParaRPr>
          </a:p>
        </p:txBody>
      </p:sp>
      <p:pic>
        <p:nvPicPr>
          <p:cNvPr id="91" name="Google Shape;91;p15"/>
          <p:cNvPicPr preferRelativeResize="0"/>
          <p:nvPr/>
        </p:nvPicPr>
        <p:blipFill>
          <a:blip r:embed="rId3">
            <a:alphaModFix/>
          </a:blip>
          <a:stretch>
            <a:fillRect/>
          </a:stretch>
        </p:blipFill>
        <p:spPr>
          <a:xfrm>
            <a:off x="7166400" y="3106198"/>
            <a:ext cx="1575618" cy="1739551"/>
          </a:xfrm>
          <a:prstGeom prst="rect">
            <a:avLst/>
          </a:prstGeom>
          <a:noFill/>
          <a:ln>
            <a:noFill/>
          </a:ln>
        </p:spPr>
      </p:pic>
      <p:pic>
        <p:nvPicPr>
          <p:cNvPr id="92" name="Google Shape;92;p15" title="Mandy and Sam.jpg"/>
          <p:cNvPicPr preferRelativeResize="0"/>
          <p:nvPr/>
        </p:nvPicPr>
        <p:blipFill>
          <a:blip r:embed="rId4">
            <a:alphaModFix/>
          </a:blip>
          <a:stretch>
            <a:fillRect/>
          </a:stretch>
        </p:blipFill>
        <p:spPr>
          <a:xfrm>
            <a:off x="3276625" y="2637963"/>
            <a:ext cx="2929651" cy="2197250"/>
          </a:xfrm>
          <a:prstGeom prst="rect">
            <a:avLst/>
          </a:prstGeom>
          <a:noFill/>
          <a:ln>
            <a:noFill/>
          </a:ln>
        </p:spPr>
      </p:pic>
      <p:pic>
        <p:nvPicPr>
          <p:cNvPr id="93" name="Google Shape;93;p15" title="photo sam nikki-01.png"/>
          <p:cNvPicPr preferRelativeResize="0"/>
          <p:nvPr/>
        </p:nvPicPr>
        <p:blipFill>
          <a:blip r:embed="rId5">
            <a:alphaModFix/>
          </a:blip>
          <a:stretch>
            <a:fillRect/>
          </a:stretch>
        </p:blipFill>
        <p:spPr>
          <a:xfrm>
            <a:off x="622225" y="2571750"/>
            <a:ext cx="2329675" cy="2329675"/>
          </a:xfrm>
          <a:prstGeom prst="rect">
            <a:avLst/>
          </a:prstGeom>
          <a:noFill/>
          <a:ln>
            <a:noFill/>
          </a:ln>
        </p:spPr>
      </p:pic>
      <p:pic>
        <p:nvPicPr>
          <p:cNvPr id="94" name="Google Shape;94;p15" title="sam1.jpg"/>
          <p:cNvPicPr preferRelativeResize="0"/>
          <p:nvPr/>
        </p:nvPicPr>
        <p:blipFill>
          <a:blip r:embed="rId6">
            <a:alphaModFix/>
          </a:blip>
          <a:stretch>
            <a:fillRect/>
          </a:stretch>
        </p:blipFill>
        <p:spPr>
          <a:xfrm>
            <a:off x="6631200" y="220325"/>
            <a:ext cx="2010075" cy="255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98"/>
        <p:cNvGrpSpPr/>
        <p:nvPr/>
      </p:nvGrpSpPr>
      <p:grpSpPr>
        <a:xfrm>
          <a:off x="0" y="0"/>
          <a:ext cx="0" cy="0"/>
          <a:chOff x="0" y="0"/>
          <a:chExt cx="0" cy="0"/>
        </a:xfrm>
      </p:grpSpPr>
      <p:sp>
        <p:nvSpPr>
          <p:cNvPr id="99" name="Google Shape;99;p16"/>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 2015</a:t>
            </a:r>
            <a:endParaRPr sz="2400">
              <a:solidFill>
                <a:schemeClr val="lt1"/>
              </a:solidFill>
            </a:endParaRPr>
          </a:p>
        </p:txBody>
      </p:sp>
      <p:sp>
        <p:nvSpPr>
          <p:cNvPr id="100" name="Google Shape;100;p16"/>
          <p:cNvSpPr txBox="1">
            <a:spLocks noGrp="1"/>
          </p:cNvSpPr>
          <p:nvPr>
            <p:ph type="title" idx="4294967295"/>
          </p:nvPr>
        </p:nvSpPr>
        <p:spPr>
          <a:xfrm>
            <a:off x="2864325" y="1545225"/>
            <a:ext cx="5410200" cy="3067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C27BA0"/>
              </a:buClr>
              <a:buSzPts val="2400"/>
              <a:buChar char="●"/>
            </a:pPr>
            <a:r>
              <a:rPr lang="en" sz="2400">
                <a:solidFill>
                  <a:srgbClr val="C27BA0"/>
                </a:solidFill>
              </a:rPr>
              <a:t>Personal Experience</a:t>
            </a:r>
            <a:endParaRPr sz="2400">
              <a:solidFill>
                <a:srgbClr val="C27BA0"/>
              </a:solidFill>
            </a:endParaRPr>
          </a:p>
          <a:p>
            <a:pPr marL="457200" lvl="0" indent="-381000" algn="l" rtl="0">
              <a:spcBef>
                <a:spcPts val="0"/>
              </a:spcBef>
              <a:spcAft>
                <a:spcPts val="0"/>
              </a:spcAft>
              <a:buClr>
                <a:srgbClr val="C27BA0"/>
              </a:buClr>
              <a:buSzPts val="2400"/>
              <a:buChar char="●"/>
            </a:pPr>
            <a:r>
              <a:rPr lang="en" sz="2400">
                <a:solidFill>
                  <a:srgbClr val="C27BA0"/>
                </a:solidFill>
              </a:rPr>
              <a:t>Desire to build a legacy for Sam</a:t>
            </a:r>
            <a:endParaRPr sz="2400">
              <a:solidFill>
                <a:srgbClr val="C27BA0"/>
              </a:solidFill>
            </a:endParaRPr>
          </a:p>
          <a:p>
            <a:pPr marL="457200" lvl="0" indent="-381000" algn="l" rtl="0">
              <a:spcBef>
                <a:spcPts val="0"/>
              </a:spcBef>
              <a:spcAft>
                <a:spcPts val="0"/>
              </a:spcAft>
              <a:buClr>
                <a:srgbClr val="C27BA0"/>
              </a:buClr>
              <a:buSzPts val="2400"/>
              <a:buChar char="●"/>
            </a:pPr>
            <a:r>
              <a:rPr lang="en" sz="2400">
                <a:solidFill>
                  <a:srgbClr val="C27BA0"/>
                </a:solidFill>
              </a:rPr>
              <a:t>BA Psychology from Denison University</a:t>
            </a:r>
            <a:endParaRPr sz="2400">
              <a:solidFill>
                <a:srgbClr val="C27BA0"/>
              </a:solidFill>
            </a:endParaRPr>
          </a:p>
          <a:p>
            <a:pPr marL="457200" lvl="0" indent="-381000" algn="l" rtl="0">
              <a:spcBef>
                <a:spcPts val="0"/>
              </a:spcBef>
              <a:spcAft>
                <a:spcPts val="0"/>
              </a:spcAft>
              <a:buClr>
                <a:srgbClr val="C27BA0"/>
              </a:buClr>
              <a:buSzPts val="2400"/>
              <a:buChar char="●"/>
            </a:pPr>
            <a:r>
              <a:rPr lang="en" sz="2400">
                <a:solidFill>
                  <a:srgbClr val="C27BA0"/>
                </a:solidFill>
              </a:rPr>
              <a:t>MBA with focus in Human Services Management</a:t>
            </a:r>
            <a:endParaRPr sz="2400">
              <a:solidFill>
                <a:srgbClr val="C27BA0"/>
              </a:solidFill>
            </a:endParaRPr>
          </a:p>
          <a:p>
            <a:pPr marL="457200" lvl="0" indent="-381000" algn="l" rtl="0">
              <a:spcBef>
                <a:spcPts val="0"/>
              </a:spcBef>
              <a:spcAft>
                <a:spcPts val="0"/>
              </a:spcAft>
              <a:buClr>
                <a:srgbClr val="C27BA0"/>
              </a:buClr>
              <a:buSzPts val="2400"/>
              <a:buChar char="●"/>
            </a:pPr>
            <a:r>
              <a:rPr lang="en" sz="2400">
                <a:solidFill>
                  <a:srgbClr val="C27BA0"/>
                </a:solidFill>
              </a:rPr>
              <a:t>Non-Profit Experience</a:t>
            </a:r>
            <a:endParaRPr sz="2400">
              <a:solidFill>
                <a:srgbClr val="C27BA0"/>
              </a:solidFill>
            </a:endParaRPr>
          </a:p>
        </p:txBody>
      </p:sp>
      <p:pic>
        <p:nvPicPr>
          <p:cNvPr id="101" name="Google Shape;101;p16"/>
          <p:cNvPicPr preferRelativeResize="0"/>
          <p:nvPr/>
        </p:nvPicPr>
        <p:blipFill>
          <a:blip r:embed="rId3">
            <a:alphaModFix/>
          </a:blip>
          <a:stretch>
            <a:fillRect/>
          </a:stretch>
        </p:blipFill>
        <p:spPr>
          <a:xfrm>
            <a:off x="7166400" y="3106198"/>
            <a:ext cx="1575618" cy="1739551"/>
          </a:xfrm>
          <a:prstGeom prst="rect">
            <a:avLst/>
          </a:prstGeom>
          <a:noFill/>
          <a:ln>
            <a:noFill/>
          </a:ln>
        </p:spPr>
      </p:pic>
      <p:pic>
        <p:nvPicPr>
          <p:cNvPr id="102" name="Google Shape;102;p16" title="F2DE6900-7F66-4D43-9EAE-845F902B289F.JPG"/>
          <p:cNvPicPr preferRelativeResize="0"/>
          <p:nvPr/>
        </p:nvPicPr>
        <p:blipFill>
          <a:blip r:embed="rId4">
            <a:alphaModFix/>
          </a:blip>
          <a:stretch>
            <a:fillRect/>
          </a:stretch>
        </p:blipFill>
        <p:spPr>
          <a:xfrm>
            <a:off x="728525" y="1545225"/>
            <a:ext cx="1957751" cy="2937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title" idx="4294967295"/>
          </p:nvPr>
        </p:nvSpPr>
        <p:spPr>
          <a:xfrm>
            <a:off x="535775" y="712150"/>
            <a:ext cx="83733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 Today Show in 2017</a:t>
            </a:r>
            <a:endParaRPr sz="2400">
              <a:solidFill>
                <a:schemeClr val="lt1"/>
              </a:solidFill>
            </a:endParaRPr>
          </a:p>
        </p:txBody>
      </p:sp>
      <p:sp>
        <p:nvSpPr>
          <p:cNvPr id="108" name="Google Shape;108;p17"/>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endParaRPr sz="2800">
              <a:solidFill>
                <a:srgbClr val="C27BA0"/>
              </a:solidFill>
              <a:highlight>
                <a:srgbClr val="FFFFFF"/>
              </a:highlight>
            </a:endParaRPr>
          </a:p>
          <a:p>
            <a:pPr marL="0" lvl="0" indent="0" algn="l" rtl="0">
              <a:lnSpc>
                <a:spcPct val="115000"/>
              </a:lnSpc>
              <a:spcBef>
                <a:spcPts val="0"/>
              </a:spcBef>
              <a:spcAft>
                <a:spcPts val="1600"/>
              </a:spcAft>
              <a:buNone/>
            </a:pPr>
            <a:endParaRPr sz="1800" b="0">
              <a:latin typeface="Lato"/>
              <a:ea typeface="Lato"/>
              <a:cs typeface="Lato"/>
              <a:sym typeface="Lato"/>
            </a:endParaRPr>
          </a:p>
        </p:txBody>
      </p:sp>
      <p:pic>
        <p:nvPicPr>
          <p:cNvPr id="109" name="Google Shape;109;p17"/>
          <p:cNvPicPr preferRelativeResize="0"/>
          <p:nvPr/>
        </p:nvPicPr>
        <p:blipFill>
          <a:blip r:embed="rId3">
            <a:alphaModFix/>
          </a:blip>
          <a:stretch>
            <a:fillRect/>
          </a:stretch>
        </p:blipFill>
        <p:spPr>
          <a:xfrm>
            <a:off x="7166400" y="3106198"/>
            <a:ext cx="1575618" cy="1739551"/>
          </a:xfrm>
          <a:prstGeom prst="rect">
            <a:avLst/>
          </a:prstGeom>
          <a:noFill/>
          <a:ln>
            <a:noFill/>
          </a:ln>
        </p:spPr>
      </p:pic>
      <p:pic>
        <p:nvPicPr>
          <p:cNvPr id="110" name="Google Shape;110;p17" descr="Sam's Fans is a non-profit organization that supports and enhances music and art therapy programs that serve seriously ill patients and their families. &#10;&#10;Sam's Fans was created in memory of Samantha Jane McCarthy (March 15, 1998 - October 15, 2009) who loved music and art. After being diagnosed at the age of 7 with Fanconi Anemia, Samantha spent a good part of the her life visiting hospitals and eventually passed away after complications from a bone marrow transplant. During her time in the hospital, one of the things that brought her peace, joy and comfort was her friend and music therapist, Brian Schreck. No matter how sick, uncomfortable or unwilling to have visitors, if Brian knocked on the door Sam would welcome him in with a smile. The two would play and record music or just listen to her favorite songs by Sarah McLachlan, Miley Cyrus (Hannah Montana back then), and to her and her mom's favorite, Mat Kearney. &#10;&#10;Sam's family decided that the best way to keep her memory alive and create her legacy was to bring that same peace, comfort and joy to other sick children and their families.&#10;&#10;https://www.today.com/health/how-one-mom-turned-loss-her-daughter-life-music-healing-t114919&#10;&#10;Website: https://samsfans.org/&#10;Facebook: https://www.facebook.com/samsfans15/&#10;Instagram: https://www.instagram.com/sams_fans_/?hl=en&#10;Twitter: https://twitter.com/samsfans15&#10;LinkedIn: https://www.linkedin.com/company-beta/24987092/" title="Sam's Fans on The TODAY Show - August 2017">
            <a:hlinkClick r:id="rId4"/>
          </p:cNvPr>
          <p:cNvPicPr preferRelativeResize="0"/>
          <p:nvPr/>
        </p:nvPicPr>
        <p:blipFill>
          <a:blip r:embed="rId5">
            <a:alphaModFix/>
          </a:blip>
          <a:stretch>
            <a:fillRect/>
          </a:stretch>
        </p:blipFill>
        <p:spPr>
          <a:xfrm>
            <a:off x="727475" y="1480150"/>
            <a:ext cx="5847375" cy="3289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535775" y="712150"/>
            <a:ext cx="73665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lt1"/>
                </a:solidFill>
              </a:rPr>
              <a:t>Sam’s Fans: 10 Year Anniversary</a:t>
            </a:r>
            <a:endParaRPr sz="2400">
              <a:solidFill>
                <a:schemeClr val="lt1"/>
              </a:solidFill>
            </a:endParaRPr>
          </a:p>
        </p:txBody>
      </p:sp>
      <p:sp>
        <p:nvSpPr>
          <p:cNvPr id="116" name="Google Shape;116;p18"/>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endParaRPr sz="2800">
              <a:solidFill>
                <a:srgbClr val="C27BA0"/>
              </a:solidFill>
              <a:highlight>
                <a:srgbClr val="FFFFFF"/>
              </a:highlight>
            </a:endParaRPr>
          </a:p>
          <a:p>
            <a:pPr marL="0" lvl="0" indent="0" algn="l" rtl="0">
              <a:lnSpc>
                <a:spcPct val="115000"/>
              </a:lnSpc>
              <a:spcBef>
                <a:spcPts val="0"/>
              </a:spcBef>
              <a:spcAft>
                <a:spcPts val="1600"/>
              </a:spcAft>
              <a:buNone/>
            </a:pPr>
            <a:endParaRPr sz="1800" b="0">
              <a:latin typeface="Lato"/>
              <a:ea typeface="Lato"/>
              <a:cs typeface="Lato"/>
              <a:sym typeface="Lato"/>
            </a:endParaRPr>
          </a:p>
        </p:txBody>
      </p:sp>
      <p:pic>
        <p:nvPicPr>
          <p:cNvPr id="117" name="Google Shape;117;p18"/>
          <p:cNvPicPr preferRelativeResize="0"/>
          <p:nvPr/>
        </p:nvPicPr>
        <p:blipFill>
          <a:blip r:embed="rId3">
            <a:alphaModFix/>
          </a:blip>
          <a:stretch>
            <a:fillRect/>
          </a:stretch>
        </p:blipFill>
        <p:spPr>
          <a:xfrm>
            <a:off x="7166400" y="3106198"/>
            <a:ext cx="1575618" cy="1739551"/>
          </a:xfrm>
          <a:prstGeom prst="rect">
            <a:avLst/>
          </a:prstGeom>
          <a:noFill/>
          <a:ln>
            <a:noFill/>
          </a:ln>
        </p:spPr>
      </p:pic>
      <p:pic>
        <p:nvPicPr>
          <p:cNvPr id="118" name="Google Shape;118;p18"/>
          <p:cNvPicPr preferRelativeResize="0"/>
          <p:nvPr/>
        </p:nvPicPr>
        <p:blipFill>
          <a:blip r:embed="rId3">
            <a:alphaModFix/>
          </a:blip>
          <a:stretch>
            <a:fillRect/>
          </a:stretch>
        </p:blipFill>
        <p:spPr>
          <a:xfrm>
            <a:off x="912300" y="1609326"/>
            <a:ext cx="2544425" cy="2809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283100" y="712150"/>
            <a:ext cx="5167800" cy="6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600"/>
              <a:t>Sam’s Fans: Programs</a:t>
            </a:r>
            <a:endParaRPr/>
          </a:p>
          <a:p>
            <a:pPr marL="0" lvl="0" indent="0" algn="l" rtl="0">
              <a:spcBef>
                <a:spcPts val="1600"/>
              </a:spcBef>
              <a:spcAft>
                <a:spcPts val="1000"/>
              </a:spcAft>
              <a:buNone/>
            </a:pPr>
            <a:endParaRPr sz="2400" b="0"/>
          </a:p>
        </p:txBody>
      </p:sp>
      <p:sp>
        <p:nvSpPr>
          <p:cNvPr id="124" name="Google Shape;124;p19"/>
          <p:cNvSpPr txBox="1"/>
          <p:nvPr/>
        </p:nvSpPr>
        <p:spPr>
          <a:xfrm>
            <a:off x="6922913" y="2752903"/>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800"/>
              </a:spcAft>
              <a:buNone/>
            </a:pPr>
            <a:endParaRPr sz="1200" b="1">
              <a:solidFill>
                <a:schemeClr val="dk2"/>
              </a:solidFill>
              <a:latin typeface="Raleway"/>
              <a:ea typeface="Raleway"/>
              <a:cs typeface="Raleway"/>
              <a:sym typeface="Raleway"/>
            </a:endParaRPr>
          </a:p>
        </p:txBody>
      </p:sp>
      <p:pic>
        <p:nvPicPr>
          <p:cNvPr id="125" name="Google Shape;125;p19"/>
          <p:cNvPicPr preferRelativeResize="0"/>
          <p:nvPr/>
        </p:nvPicPr>
        <p:blipFill>
          <a:blip r:embed="rId3">
            <a:alphaModFix/>
          </a:blip>
          <a:stretch>
            <a:fillRect/>
          </a:stretch>
        </p:blipFill>
        <p:spPr>
          <a:xfrm>
            <a:off x="7166400" y="3106198"/>
            <a:ext cx="1575618" cy="1739551"/>
          </a:xfrm>
          <a:prstGeom prst="rect">
            <a:avLst/>
          </a:prstGeom>
          <a:noFill/>
          <a:ln>
            <a:noFill/>
          </a:ln>
        </p:spPr>
      </p:pic>
      <p:sp>
        <p:nvSpPr>
          <p:cNvPr id="126" name="Google Shape;126;p19"/>
          <p:cNvSpPr txBox="1"/>
          <p:nvPr/>
        </p:nvSpPr>
        <p:spPr>
          <a:xfrm>
            <a:off x="4013425" y="2783650"/>
            <a:ext cx="478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pic>
        <p:nvPicPr>
          <p:cNvPr id="127" name="Google Shape;127;p19" title="Ohio with Logos! .png"/>
          <p:cNvPicPr preferRelativeResize="0"/>
          <p:nvPr/>
        </p:nvPicPr>
        <p:blipFill>
          <a:blip r:embed="rId4">
            <a:alphaModFix/>
          </a:blip>
          <a:stretch>
            <a:fillRect/>
          </a:stretch>
        </p:blipFill>
        <p:spPr>
          <a:xfrm>
            <a:off x="883625" y="1395850"/>
            <a:ext cx="3538775" cy="344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283100" y="712150"/>
            <a:ext cx="5167800" cy="6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Sam’s Fans: Impact</a:t>
            </a:r>
            <a:endParaRPr/>
          </a:p>
          <a:p>
            <a:pPr marL="0" lvl="0" indent="0" algn="l" rtl="0">
              <a:spcBef>
                <a:spcPts val="1600"/>
              </a:spcBef>
              <a:spcAft>
                <a:spcPts val="1000"/>
              </a:spcAft>
              <a:buNone/>
            </a:pPr>
            <a:endParaRPr sz="2400" b="0"/>
          </a:p>
        </p:txBody>
      </p:sp>
      <p:sp>
        <p:nvSpPr>
          <p:cNvPr id="133" name="Google Shape;133;p20"/>
          <p:cNvSpPr txBox="1"/>
          <p:nvPr/>
        </p:nvSpPr>
        <p:spPr>
          <a:xfrm>
            <a:off x="6922913" y="2752903"/>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800"/>
              </a:spcAft>
              <a:buNone/>
            </a:pPr>
            <a:endParaRPr sz="1200" b="1">
              <a:solidFill>
                <a:schemeClr val="dk2"/>
              </a:solidFill>
              <a:latin typeface="Raleway"/>
              <a:ea typeface="Raleway"/>
              <a:cs typeface="Raleway"/>
              <a:sym typeface="Raleway"/>
            </a:endParaRPr>
          </a:p>
        </p:txBody>
      </p:sp>
      <p:pic>
        <p:nvPicPr>
          <p:cNvPr id="134" name="Google Shape;134;p20"/>
          <p:cNvPicPr preferRelativeResize="0"/>
          <p:nvPr/>
        </p:nvPicPr>
        <p:blipFill>
          <a:blip r:embed="rId3">
            <a:alphaModFix/>
          </a:blip>
          <a:stretch>
            <a:fillRect/>
          </a:stretch>
        </p:blipFill>
        <p:spPr>
          <a:xfrm>
            <a:off x="7166400" y="3106198"/>
            <a:ext cx="1575618" cy="1739551"/>
          </a:xfrm>
          <a:prstGeom prst="rect">
            <a:avLst/>
          </a:prstGeom>
          <a:noFill/>
          <a:ln>
            <a:noFill/>
          </a:ln>
        </p:spPr>
      </p:pic>
      <p:sp>
        <p:nvSpPr>
          <p:cNvPr id="135" name="Google Shape;135;p20"/>
          <p:cNvSpPr txBox="1"/>
          <p:nvPr/>
        </p:nvSpPr>
        <p:spPr>
          <a:xfrm>
            <a:off x="4013425" y="2783650"/>
            <a:ext cx="478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136" name="Google Shape;136;p20"/>
          <p:cNvSpPr txBox="1"/>
          <p:nvPr/>
        </p:nvSpPr>
        <p:spPr>
          <a:xfrm>
            <a:off x="801625" y="1630425"/>
            <a:ext cx="6915900" cy="20319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Served over 25,000 children and families</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13 Different Programs</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Raised over $600,000 in 2024</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Goal to fund one full-time position in each Ohio children’s hospital</a:t>
            </a:r>
            <a:endParaRPr/>
          </a:p>
        </p:txBody>
      </p:sp>
      <p:sp>
        <p:nvSpPr>
          <p:cNvPr id="137" name="Google Shape;137;p20"/>
          <p:cNvSpPr txBox="1"/>
          <p:nvPr/>
        </p:nvSpPr>
        <p:spPr>
          <a:xfrm>
            <a:off x="4144000" y="3206525"/>
            <a:ext cx="502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3C47D"/>
        </a:solidFill>
        <a:effectLst/>
      </p:bgPr>
    </p:bg>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283100" y="712150"/>
            <a:ext cx="7145400" cy="6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Sam’s Fans: Impact Stories</a:t>
            </a:r>
            <a:endParaRPr/>
          </a:p>
          <a:p>
            <a:pPr marL="0" lvl="0" indent="0" algn="l" rtl="0">
              <a:spcBef>
                <a:spcPts val="1600"/>
              </a:spcBef>
              <a:spcAft>
                <a:spcPts val="1000"/>
              </a:spcAft>
              <a:buNone/>
            </a:pPr>
            <a:endParaRPr sz="2400" b="0"/>
          </a:p>
        </p:txBody>
      </p:sp>
      <p:sp>
        <p:nvSpPr>
          <p:cNvPr id="143" name="Google Shape;143;p21"/>
          <p:cNvSpPr txBox="1"/>
          <p:nvPr/>
        </p:nvSpPr>
        <p:spPr>
          <a:xfrm>
            <a:off x="6922913" y="2752903"/>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800"/>
              </a:spcAft>
              <a:buNone/>
            </a:pPr>
            <a:endParaRPr sz="1200" b="1">
              <a:solidFill>
                <a:schemeClr val="dk2"/>
              </a:solidFill>
              <a:latin typeface="Raleway"/>
              <a:ea typeface="Raleway"/>
              <a:cs typeface="Raleway"/>
              <a:sym typeface="Raleway"/>
            </a:endParaRPr>
          </a:p>
        </p:txBody>
      </p:sp>
      <p:pic>
        <p:nvPicPr>
          <p:cNvPr id="144" name="Google Shape;144;p21"/>
          <p:cNvPicPr preferRelativeResize="0"/>
          <p:nvPr/>
        </p:nvPicPr>
        <p:blipFill>
          <a:blip r:embed="rId3">
            <a:alphaModFix/>
          </a:blip>
          <a:stretch>
            <a:fillRect/>
          </a:stretch>
        </p:blipFill>
        <p:spPr>
          <a:xfrm>
            <a:off x="7166400" y="3106198"/>
            <a:ext cx="1575618" cy="1739551"/>
          </a:xfrm>
          <a:prstGeom prst="rect">
            <a:avLst/>
          </a:prstGeom>
          <a:noFill/>
          <a:ln>
            <a:noFill/>
          </a:ln>
        </p:spPr>
      </p:pic>
      <p:sp>
        <p:nvSpPr>
          <p:cNvPr id="145" name="Google Shape;145;p21"/>
          <p:cNvSpPr txBox="1"/>
          <p:nvPr/>
        </p:nvSpPr>
        <p:spPr>
          <a:xfrm>
            <a:off x="4013425" y="2783650"/>
            <a:ext cx="478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Lato"/>
              <a:ea typeface="Lato"/>
              <a:cs typeface="Lato"/>
              <a:sym typeface="Lato"/>
            </a:endParaRPr>
          </a:p>
        </p:txBody>
      </p:sp>
      <p:sp>
        <p:nvSpPr>
          <p:cNvPr id="146" name="Google Shape;146;p21"/>
          <p:cNvSpPr txBox="1"/>
          <p:nvPr/>
        </p:nvSpPr>
        <p:spPr>
          <a:xfrm>
            <a:off x="880800" y="1595425"/>
            <a:ext cx="5126700" cy="2770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Legacy Projects</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NICU Babies</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End-of-Life Experiences</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Stress and Anxiety Reduction</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Pain Reduction</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Family Interactions</a:t>
            </a:r>
            <a:endParaRPr sz="2400" b="1">
              <a:solidFill>
                <a:srgbClr val="C27BA0"/>
              </a:solidFill>
              <a:latin typeface="Raleway"/>
              <a:ea typeface="Raleway"/>
              <a:cs typeface="Raleway"/>
              <a:sym typeface="Raleway"/>
            </a:endParaRPr>
          </a:p>
          <a:p>
            <a:pPr marL="457200" lvl="0" indent="-381000" algn="l" rtl="0">
              <a:spcBef>
                <a:spcPts val="0"/>
              </a:spcBef>
              <a:spcAft>
                <a:spcPts val="0"/>
              </a:spcAft>
              <a:buClr>
                <a:srgbClr val="C27BA0"/>
              </a:buClr>
              <a:buSzPts val="2400"/>
              <a:buFont typeface="Raleway"/>
              <a:buChar char="●"/>
            </a:pPr>
            <a:r>
              <a:rPr lang="en" sz="2400" b="1">
                <a:solidFill>
                  <a:srgbClr val="C27BA0"/>
                </a:solidFill>
                <a:latin typeface="Raleway"/>
                <a:ea typeface="Raleway"/>
                <a:cs typeface="Raleway"/>
                <a:sym typeface="Raleway"/>
              </a:rPr>
              <a:t>Choice and Control</a:t>
            </a:r>
            <a:endParaRPr sz="2400" b="1">
              <a:solidFill>
                <a:srgbClr val="C27BA0"/>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582</Words>
  <Application>Microsoft Office PowerPoint</Application>
  <PresentationFormat>On-screen Show (16:9)</PresentationFormat>
  <Paragraphs>84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Lato</vt:lpstr>
      <vt:lpstr>Raleway</vt:lpstr>
      <vt:lpstr>Arial</vt:lpstr>
      <vt:lpstr>Times New Roman</vt:lpstr>
      <vt:lpstr>Swiss</vt:lpstr>
      <vt:lpstr>DataFest  Featuring Sam’s Fans</vt:lpstr>
      <vt:lpstr>Sam’s Fans</vt:lpstr>
      <vt:lpstr>Sam’s Fans</vt:lpstr>
      <vt:lpstr>Sam’s Fans: 2015</vt:lpstr>
      <vt:lpstr>Sam’s Fans: Today Show in 2017</vt:lpstr>
      <vt:lpstr>Sam’s Fans: 10 Year Anniversary</vt:lpstr>
      <vt:lpstr>Sam’s Fans: Programs </vt:lpstr>
      <vt:lpstr>Sam’s Fans: Impact </vt:lpstr>
      <vt:lpstr>Sam’s Fans: Impact Stories </vt:lpstr>
      <vt:lpstr>Sam’s Fans: Introduction to Data </vt:lpstr>
      <vt:lpstr>Sam’s Fans: Introduction to Data</vt:lpstr>
      <vt:lpstr>Sam’s Fans: Introduction to Data</vt:lpstr>
      <vt:lpstr>PowerPoint Presentation</vt:lpstr>
      <vt:lpstr>PowerPoint Presentation</vt:lpstr>
      <vt:lpstr>PowerPoint Presentation</vt:lpstr>
      <vt:lpstr>PowerPoint Presentation</vt:lpstr>
      <vt:lpstr>PowerPoint Presentation</vt:lpstr>
      <vt:lpstr>Sam’s Fans: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Matthew Bruce Miller</cp:lastModifiedBy>
  <cp:revision>1</cp:revision>
  <dcterms:modified xsi:type="dcterms:W3CDTF">2025-04-03T17:49:45Z</dcterms:modified>
</cp:coreProperties>
</file>