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7B67-D86F-4E99-A375-F47AA701DC94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5141-14E2-4BA3-926D-40DF8B86BA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9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5141-14E2-4BA3-926D-40DF8B86BA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18F23-1B5D-C3FC-35D2-B2CB0306E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D328C9-A637-5335-BF8A-4E47B392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F4D43-1E41-E8D2-542A-8612A63E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33871-A647-8DBF-3A0F-B92E04E5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336-4E63-5CA1-2F63-F8AC412B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12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90E63-DAAA-D625-AE7F-801344F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374F6-8316-1E20-CE61-4E4935571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E1FAD-E843-E612-4A20-7AC2A505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69802-2609-9BD9-1A76-BCBB6AC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F43A9-6DBE-BE9C-822F-4A6478A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1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E5F899-C99F-0E0D-3901-6D7F6F91A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D8B8C7-EE2A-C1F4-46A3-62F0AF4F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BF70C-DD3D-3CBF-8EA2-A903A02E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CFE69-D031-EEB0-5CAA-EE4AED2D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67B3B-5F1E-4481-BE46-02676A4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91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430AC-8826-8048-7E6C-2C48E7B9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AB656-BD32-E750-0A49-189AFC93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E8369-2C6F-A8AC-987B-950F674E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063A7-D829-E2AF-1F63-0F4E85BE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7713C-B299-5735-CCE7-7F3FB55D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5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66006-4018-0253-041E-2DD9832F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57D28-3BC6-329F-C5B4-DA7795E4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BB1FE-CF6C-F130-CFF5-93714834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962F0-F4EB-5833-D948-3230631C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700AD-4618-2A3D-FEA3-5430DBE6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7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5CD3F-64E4-B960-E0CC-C5DFDB6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0D631-99D6-713E-72C5-AC93EA6C3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FCE728-546E-5E3B-7F1D-C9ECE39F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3E5C6A-F074-472F-BAFC-0C33CDAC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65071A-5C32-B182-48CC-FD17FCF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8DC70-67ED-2963-97EA-E7473D20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44E2F-DDCD-B5C8-4EB6-763883BC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DD02E-E2C7-E4C9-BEFA-451E632A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11331-9C93-E0D5-EAE2-37748404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CABAE6-BDBC-673D-2E61-282295955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A487D-4F11-380C-0FE2-026469236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66D96E-0AA1-1722-402F-F20F463D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A549B0-1C46-2711-7C22-1224CCAD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13BFE0-FE76-A293-29CA-FB3F7ED0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93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2B301-C6FF-A7D4-D24D-C2B9F819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60A309-ACD3-1F67-A76D-BE61DD1F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994BD6-B211-F9E9-5A1C-CE998E3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F82EEC-AC68-9877-19B3-5794D4FA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28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A3BAE4-E54B-484C-9D40-D2620A6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372725-4074-9240-3D33-D1E948B6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A5AEEF-4F48-460D-BD26-7EF01C35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ABBDE-A0FA-0E5B-7A39-A198A08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5D158-90A6-4161-D7D1-65E2ADB7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896841-5570-BE92-0F92-55978811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C2337-538A-0868-F3F5-B86829E9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E434C8-0C5B-783C-A314-CA505691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0D381-9416-E299-4D81-EBF5B18F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66B6-1D88-A899-A601-318A55C9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FAE9A2-9803-CBB8-7800-6C6157752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8E53F0-0126-14EC-6F9F-481ADBD6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A07551-2903-2795-0140-4BAD575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79A371-BF67-9E86-49A2-133F7D49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93CE36-8C15-9C91-9B4F-52D8D69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94B2A2-2CA5-877C-93F2-A5323DEC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486BA-9932-17DD-387D-82F5F419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DDDD1-B0D2-C581-ACD4-DA3777B37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7A3C9-C15A-4CF5-AA38-DB516BD7D016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D2619-3ECA-1F1C-AA1F-34C440A3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15D75-616E-A42C-5DD0-D85C5E50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89F78-F552-4D21-86BF-B64E86C9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8F03A-FEF9-82C4-F416-4A16FCDFD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b="1" dirty="0"/>
              <a:t>Integration von Climate Risk und </a:t>
            </a:r>
            <a:r>
              <a:rPr lang="de-DE" sz="3200" b="1" dirty="0" err="1"/>
              <a:t>Geospatial</a:t>
            </a:r>
            <a:r>
              <a:rPr lang="de-DE" sz="3200" b="1" dirty="0"/>
              <a:t> Analyse zur Risikobewertung von Immobilienportfolios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5230E6-C972-BC43-BA51-A15FB29E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992" y="4406710"/>
            <a:ext cx="9144000" cy="1655762"/>
          </a:xfrm>
        </p:spPr>
        <p:txBody>
          <a:bodyPr/>
          <a:lstStyle/>
          <a:p>
            <a:r>
              <a:rPr lang="de-DE" dirty="0"/>
              <a:t>Masterarbeit</a:t>
            </a:r>
            <a:br>
              <a:rPr lang="de-DE" dirty="0"/>
            </a:br>
            <a:r>
              <a:rPr lang="de-DE" dirty="0"/>
              <a:t>Uyen Truong</a:t>
            </a:r>
          </a:p>
        </p:txBody>
      </p:sp>
      <p:pic>
        <p:nvPicPr>
          <p:cNvPr id="5" name="Grafik 4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8C52B4DB-589F-2E33-553C-ABDCCC30B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2" y="567786"/>
            <a:ext cx="3030135" cy="8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F97BA-ACDE-1CDF-72CD-5C891E7E33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sz="3200" dirty="0"/>
              <a:t>1. Hypothekendaten - Zusammenfassung Cochran-Formel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247581E6-441B-029F-8A02-D8DFA29C84A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462391"/>
                <a:ext cx="10428945" cy="46647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Analyse des Geschäftsberichts der Münchener Hypothekenbank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Erstellung eines realistischen Portfolios erforderlich, da die vertraulichen Wohnimmobilien-Hypothekenportfolios </a:t>
                </a:r>
                <a:b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</a:b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von Banken nicht öffentlich bekannt gegeben werden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Portfolio spiegelt die Struktur von Wohnimmobilien-Hypotheken wider</a:t>
                </a:r>
              </a:p>
              <a:p>
                <a:pPr marL="0" indent="0" eaLnBrk="0" fontAlgn="base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Kreditmerkmale:  Durchschnittlicher Beleihungsauslauf: 54,1% (Beleihungsauslauf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e-DE" alt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de-DE" alt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𝐷𝑎𝑟𝑙𝑒h𝑒𝑛𝑠𝑏𝑒𝑡𝑟𝑎𝑔</m:t>
                        </m:r>
                      </m:num>
                      <m:den>
                        <m:r>
                          <a:rPr kumimoji="0" lang="de-DE" alt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𝐼𝑚𝑚𝑜𝑏𝑖𝑙𝑖𝑒𝑛𝑤𝑒𝑟𝑡</m:t>
                        </m:r>
                      </m:den>
                    </m:f>
                  </m:oMath>
                </a14:m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31.12.2023: Wohnimmobilienfinanzierungen in Bayern – 8,92 Mrd. €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Durchschnittliche Darlehensgröße: 163.700 €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de-DE" alt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=&gt;     54.500 Darlehen im Portfolio 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247581E6-441B-029F-8A02-D8DFA29C8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462391"/>
                <a:ext cx="10428945" cy="4664739"/>
              </a:xfrm>
              <a:prstGeom prst="rect">
                <a:avLst/>
              </a:prstGeom>
              <a:blipFill>
                <a:blip r:embed="rId2"/>
                <a:stretch>
                  <a:fillRect l="-351" b="-13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046A1-FF01-A047-F0A3-D98ED8E6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Cochran-Formel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E5CDF0C-5024-7FAD-06A0-D0FEBA1568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545200"/>
                <a:ext cx="6915912" cy="4080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Berechnung des erforderlichen Stichprobenumfangs (Cochran, 1953):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de-DE" alt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			n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e-DE" alt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² · </m:t>
                        </m:r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(1 − </m:t>
                        </m:r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ε</m:t>
                        </m:r>
                        <m:r>
                          <m:rPr>
                            <m:nor/>
                          </m:rP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kumimoji="0" lang="de-DE" alt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		(1)</a:t>
                </a: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n: Initialer Stichprobenumfang</a:t>
                </a: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Z: Z-Wert des Konfidenzintervalls</a:t>
                </a: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P: Erwartete Wahrscheinlichkeit des Merkmals</a:t>
                </a: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ε: Tolerierter Fehler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de-DE" alt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Modifikation für begrenzte Populationen: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de-DE" alt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			n'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e-DE" alt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0" lang="de-DE" altLang="de-DE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kumimoji="0" lang="de-DE" altLang="de-DE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altLang="de-DE" sz="18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0" lang="de-DE" altLang="de-DE" sz="18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0" lang="de-DE" altLang="de-DE" sz="18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r>
                  <a:rPr kumimoji="0" lang="de-DE" alt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			(2)</a:t>
                </a: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n': Angepasste Stichprobengröße</a:t>
                </a: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de-DE" altLang="de-DE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N: Gesamtpopulationsgröße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E5CDF0C-5024-7FAD-06A0-D0FEBA15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545200"/>
                <a:ext cx="6915912" cy="4080412"/>
              </a:xfrm>
              <a:prstGeom prst="rect">
                <a:avLst/>
              </a:prstGeom>
              <a:blipFill>
                <a:blip r:embed="rId2"/>
                <a:stretch>
                  <a:fillRect l="-7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16C45DC3-A94D-3202-9322-B1048D291634}"/>
              </a:ext>
            </a:extLst>
          </p:cNvPr>
          <p:cNvSpPr txBox="1"/>
          <p:nvPr/>
        </p:nvSpPr>
        <p:spPr>
          <a:xfrm>
            <a:off x="8257032" y="2093976"/>
            <a:ext cx="3227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Konfidenzintervall von </a:t>
            </a:r>
            <a:r>
              <a:rPr lang="de-DE" dirty="0">
                <a:highlight>
                  <a:srgbClr val="FFFF00"/>
                </a:highlight>
              </a:rPr>
              <a:t>99 %</a:t>
            </a:r>
            <a:r>
              <a:rPr lang="de-DE" dirty="0"/>
              <a:t> und Fehlermarge von </a:t>
            </a:r>
            <a:r>
              <a:rPr lang="de-DE" dirty="0">
                <a:highlight>
                  <a:srgbClr val="FFFF00"/>
                </a:highlight>
              </a:rPr>
              <a:t>2 %</a:t>
            </a:r>
            <a:r>
              <a:rPr lang="de-DE" dirty="0"/>
              <a:t> ergeben 4.147 Datenpunkte.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Gleichung 5 reduziert dies auf 3.853 Darlehen für 54.500 Elemente.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FEAB74-921F-9E4C-5892-3A152D2E236C}"/>
              </a:ext>
            </a:extLst>
          </p:cNvPr>
          <p:cNvSpPr txBox="1"/>
          <p:nvPr/>
        </p:nvSpPr>
        <p:spPr>
          <a:xfrm>
            <a:off x="838200" y="5625612"/>
            <a:ext cx="1015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Frage : Ist ein Konfidenzintervall von 99 % mit einer Fehlermarge von 2 % angemessen?</a:t>
            </a:r>
          </a:p>
        </p:txBody>
      </p:sp>
    </p:spTree>
    <p:extLst>
      <p:ext uri="{BB962C8B-B14F-4D97-AF65-F5344CB8AC3E}">
        <p14:creationId xmlns:p14="http://schemas.microsoft.com/office/powerpoint/2010/main" val="318504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7F234654-F0E1-CCDE-FE0D-7482118C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73" y="2084832"/>
            <a:ext cx="5972905" cy="40416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60EFD4-3492-8093-877B-C5459FD5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2. Geodaten zu Hypotheken und Hochwasser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70056B-B801-69A8-46C7-D2F0DD787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408" y="1558713"/>
            <a:ext cx="8268093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Geografische Koordinaten sind nötig für die Verbindung von Hypotheken- und Hochwasserdaten.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Immobilienverteilung in Bayern ist ungleichmäßig -&gt;Bevölkerungsdichte bestimmt die Koordinatenzuweisung.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1800" dirty="0">
                <a:latin typeface="Arial" panose="020B0604020202020204" pitchFamily="34" charset="0"/>
              </a:rPr>
              <a:t>Zufällige Platzierung von 3.853 Datenpunkten in Postleitzahlgebieten basierend auf der Bevölkerungsdichte.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Hochwasserrisikodaten vom Bayerischen Landesamt für Umwelt</a:t>
            </a:r>
          </a:p>
        </p:txBody>
      </p:sp>
    </p:spTree>
    <p:extLst>
      <p:ext uri="{BB962C8B-B14F-4D97-AF65-F5344CB8AC3E}">
        <p14:creationId xmlns:p14="http://schemas.microsoft.com/office/powerpoint/2010/main" val="31692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A5534-57FC-C57F-99DB-C13030A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Übersicht über das Hypothekenportfolio</a:t>
            </a:r>
          </a:p>
        </p:txBody>
      </p:sp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A7E67DA-2600-1A9B-43C4-D1CE1285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1" y="1566832"/>
            <a:ext cx="7328277" cy="4000706"/>
          </a:xfrm>
        </p:spPr>
      </p:pic>
    </p:spTree>
    <p:extLst>
      <p:ext uri="{BB962C8B-B14F-4D97-AF65-F5344CB8AC3E}">
        <p14:creationId xmlns:p14="http://schemas.microsoft.com/office/powerpoint/2010/main" val="389268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2BEC-3EE5-9D1E-AED7-0506027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4. Physische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F47AF-ED52-6EE0-2793-8D7548F8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Hochwasserrisikogebiete in Deutschland basieren auf </a:t>
            </a:r>
            <a:r>
              <a:rPr lang="de-DE" sz="1400" dirty="0" err="1"/>
              <a:t>HQT</a:t>
            </a:r>
            <a:r>
              <a:rPr lang="de-DE" sz="1400" baseline="-25000" dirty="0" err="1"/>
              <a:t>n</a:t>
            </a:r>
            <a:r>
              <a:rPr lang="de-DE" sz="1400" dirty="0"/>
              <a:t>-Ereignissen, wobei HQ100 ein Hochwasser alle 100 Jahre beschreibt.</a:t>
            </a:r>
          </a:p>
          <a:p>
            <a:r>
              <a:rPr lang="de-DE" sz="1400" dirty="0"/>
              <a:t>In Bayern werden Hochwasser vom Bayerischen Landesamt für Umwelt als häufig (5-20 Jahre), HQ100 (100 Jahre) und extrem (</a:t>
            </a:r>
            <a:r>
              <a:rPr lang="de-DE" sz="1400" dirty="0" err="1"/>
              <a:t>HQextrem</a:t>
            </a:r>
            <a:r>
              <a:rPr lang="de-DE" sz="1400" dirty="0"/>
              <a:t>) eingestuft.</a:t>
            </a:r>
          </a:p>
          <a:p>
            <a:r>
              <a:rPr lang="de-DE" sz="1400" dirty="0"/>
              <a:t>Ein Digitales Geländemodell (DGM) wird benutzt, um die Erdoberfläche ohne Vegetation und Bebauung als Punktwolke von Open-Data-Geodaten Bayern darzustellen</a:t>
            </a:r>
          </a:p>
          <a:p>
            <a:pPr>
              <a:lnSpc>
                <a:spcPct val="100000"/>
              </a:lnSpc>
            </a:pPr>
            <a:r>
              <a:rPr lang="de-DE" sz="1400" dirty="0"/>
              <a:t>Die Wasserhöhe wird anhand von Pegelstand und Pegelnullpunkt berechnet, um die Überflutungstiefe an einem Hypothekenpunkt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im Portfolio zu bestimmen.</a:t>
            </a:r>
          </a:p>
          <a:p>
            <a:r>
              <a:rPr lang="de-DE" sz="1400" dirty="0"/>
              <a:t>Verwendung von Basel III-Daten zur Berechnung der RWA für Kreditrisiken nach dem Standardansatz (CRE20) mit festgelegten Risikogewichten.</a:t>
            </a:r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Schadensfunktionen aus Huizingas Studie (2007) werden genutzt, </a:t>
            </a:r>
            <a:br>
              <a:rPr lang="de-DE" sz="1400" dirty="0"/>
            </a:br>
            <a:r>
              <a:rPr lang="de-DE" sz="1400" dirty="0"/>
              <a:t>um Schäden basierend auf der Überflutungstiefe an Hypothekenpunkten zu bewerten.</a:t>
            </a:r>
          </a:p>
          <a:p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DBB44-30FC-598C-1545-32CBD0FB8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81" y="4268938"/>
            <a:ext cx="5288292" cy="588375"/>
          </a:xfrm>
          <a:prstGeom prst="rect">
            <a:avLst/>
          </a:prstGeom>
        </p:spPr>
      </p:pic>
      <p:pic>
        <p:nvPicPr>
          <p:cNvPr id="10" name="Grafik 9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6C75BDF-35C7-609C-1BA9-41D037E95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73" y="4382112"/>
            <a:ext cx="3666597" cy="19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CE1B0-1B07-969A-EC07-F33AEDC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Überflutungsrisiko-Auswirkungsmodell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7EAEE-C25B-3705-4E83-2233853A9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199" y="1280499"/>
            <a:ext cx="10719601" cy="51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Berechnung des Schadens: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i,j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e(j) * d(h(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i,j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v(j))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i,j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ist der Schaden, e(j) der Immobilienwert am Ort j, d() die Schadensfunktion, h(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i,j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die Überflutungstiefe für Ereignis i am Ort j, und v(j) die Verwundbarkeit des Objekts am Ort j.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Berechnung des neuen Immobilienwertes: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Neuer Immobilienwert = Ursprünglicher Immobilienwert - Schaden.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Berechnung der neuen Beleihungsquote (LTV):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Neue Beleihungsquote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Darlehenbetrag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Neuer Immobilienwert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Berechnung der risikogewichteten Aktiva (RWA):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RWA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Darlehenbetrag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* Risikogewicht // Erläuterung: Das Risikogewicht wird basierend auf der Beleihungsquote bestimmt.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Berechnung der prozentualen Änderung der RWA: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Änderung RWA = (Neue RWA / Ursprüngliche RWA) - 1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Erwarteter jährlicher Einfluss (EAI):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EAI(j) = Σ(i=1 bis n) D(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i,j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/ n // Erläuterung: Durchschnittlicher jährlicher Schaden über n Jahre.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Erwarteter Einfluss (EI) über die Kreditlaufzeit: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EI(j) = EAI(j) * T // Erläuterung: Gesamter erwarteter Schaden über die Kreditlaufzeit T. </a:t>
            </a:r>
          </a:p>
        </p:txBody>
      </p:sp>
    </p:spTree>
    <p:extLst>
      <p:ext uri="{BB962C8B-B14F-4D97-AF65-F5344CB8AC3E}">
        <p14:creationId xmlns:p14="http://schemas.microsoft.com/office/powerpoint/2010/main" val="29763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FB950-2008-944F-0D17-6C81C6D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5. </a:t>
            </a:r>
            <a:r>
              <a:rPr lang="de-DE" sz="3200" dirty="0" err="1"/>
              <a:t>Transitionsrisiken</a:t>
            </a:r>
            <a:r>
              <a:rPr lang="de-DE" sz="3200" dirty="0"/>
              <a:t> und Modell der Auswirkungen von </a:t>
            </a:r>
            <a:r>
              <a:rPr lang="de-DE" sz="3200" dirty="0" err="1"/>
              <a:t>Transitionsrisiken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FF92AFA-E269-2682-286B-DB15340A5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de-DE" sz="2200" dirty="0"/>
                  <a:t>Transitionsrisiken sind finanzielle Verluste durch den Übergang zu einer CO2-armen Wirtschaft</a:t>
                </a:r>
              </a:p>
              <a:p>
                <a:r>
                  <a:rPr lang="de-DE" sz="2200" dirty="0"/>
                  <a:t>Der Wert von Wohnimmobilien ändert sich wegen steigender Energiekosten</a:t>
                </a:r>
              </a:p>
              <a:p>
                <a:r>
                  <a:rPr lang="de-DE" sz="2200" dirty="0"/>
                  <a:t>Prognostizierte Energiepreise in verschiedenen NGFS-Szenarien bis 2040</a:t>
                </a:r>
              </a:p>
              <a:p>
                <a:endParaRPr lang="de-DE" sz="1500" dirty="0"/>
              </a:p>
              <a:p>
                <a:endParaRPr lang="de-DE" sz="1500" dirty="0"/>
              </a:p>
              <a:p>
                <a:endParaRPr lang="de-DE" sz="1500" dirty="0"/>
              </a:p>
              <a:p>
                <a:endParaRPr lang="de-DE" sz="1500" dirty="0"/>
              </a:p>
              <a:p>
                <a:endParaRPr lang="de-DE" sz="1500" dirty="0"/>
              </a:p>
              <a:p>
                <a:endParaRPr lang="de-DE" sz="2000" dirty="0"/>
              </a:p>
              <a:p>
                <a:r>
                  <a:rPr lang="de-DE" sz="2000" dirty="0"/>
                  <a:t>Wenn die Energiekosten steigen, erhöhen sich die erwarteten Gesamtkosten für das Gebäude, was zu einem Rückgang des aktuellen Wertes des Gebäudes führt</a:t>
                </a:r>
                <a:r>
                  <a:rPr lang="de-DE" sz="1500" dirty="0"/>
                  <a:t>.</a:t>
                </a:r>
              </a:p>
              <a:p>
                <a:r>
                  <a:rPr lang="de-DE" sz="2000" dirty="0"/>
                  <a:t>Preisberechnung eines Gebäudes basierend auf erwarteten Energiekosten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i="0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0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de-DE" sz="2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e-DE" sz="2000" i="0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 b="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de-DE" sz="2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20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0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de-DE" sz="200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wobei:</a:t>
                </a:r>
              </a:p>
              <a:p>
                <a:pPr lvl="3"/>
                <a:r>
                  <a:rPr lang="de-DE" sz="1400" dirty="0"/>
                  <a:t>P</a:t>
                </a:r>
                <a:r>
                  <a:rPr lang="de-DE" sz="1400" baseline="-25000" dirty="0"/>
                  <a:t>j</a:t>
                </a:r>
                <a:r>
                  <a:rPr lang="de-DE" sz="1400" dirty="0"/>
                  <a:t>​: Der aktuelle Preis des Gebäudes mit einem Energieverbrauch j,</a:t>
                </a:r>
              </a:p>
              <a:p>
                <a:pPr lvl="3"/>
                <a:r>
                  <a:rPr lang="de-DE" sz="1400" dirty="0"/>
                  <a:t>P</a:t>
                </a:r>
                <a:r>
                  <a:rPr lang="de-DE" sz="1400" baseline="-25000" dirty="0"/>
                  <a:t>0</a:t>
                </a:r>
                <a:r>
                  <a:rPr lang="de-DE" sz="1400" dirty="0"/>
                  <a:t>: Der ursprüngliche Preis des Gebäudes (ohne Energiekosten),</a:t>
                </a:r>
              </a:p>
              <a:p>
                <a:pPr lvl="3"/>
                <a:r>
                  <a:rPr lang="de-DE" sz="1400" dirty="0"/>
                  <a:t>​</a:t>
                </a:r>
                <a:r>
                  <a:rPr lang="de-DE" sz="1400" dirty="0" err="1"/>
                  <a:t>EC</a:t>
                </a:r>
                <a:r>
                  <a:rPr lang="de-DE" sz="1400" baseline="-25000" dirty="0" err="1"/>
                  <a:t>j</a:t>
                </a:r>
                <a:r>
                  <a:rPr lang="de-DE" sz="1400" dirty="0"/>
                  <a:t>: Der Energieverbrauch des Gebäudes j (kWh/m²/Jahr),</a:t>
                </a:r>
              </a:p>
              <a:p>
                <a:pPr lvl="3"/>
                <a:r>
                  <a:rPr lang="de-DE" sz="1400" dirty="0" err="1"/>
                  <a:t>PE</a:t>
                </a:r>
                <a:r>
                  <a:rPr lang="de-DE" sz="1400" baseline="-25000" dirty="0" err="1"/>
                  <a:t>t</a:t>
                </a:r>
                <a:r>
                  <a:rPr lang="de-DE" sz="1400" dirty="0"/>
                  <a:t>: Die prognostizierten Energiekosten </a:t>
                </a:r>
              </a:p>
              <a:p>
                <a:pPr lvl="3"/>
                <a:r>
                  <a:rPr lang="de-DE" sz="1400" dirty="0"/>
                  <a:t>r: </a:t>
                </a:r>
                <a:r>
                  <a:rPr lang="de-DE" sz="1400" dirty="0" err="1"/>
                  <a:t>Abzinsungsatz</a:t>
                </a:r>
                <a:endParaRPr lang="de-DE" sz="1400" dirty="0"/>
              </a:p>
              <a:p>
                <a:pPr lvl="3"/>
                <a:r>
                  <a:rPr lang="de-DE" sz="1400" dirty="0"/>
                  <a:t>T: Der Prognosezeitraum.</a:t>
                </a:r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FF92AFA-E269-2682-286B-DB15340A5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3F21B7C9-4AC8-4431-33B9-B3F64B3DA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72" y="2719570"/>
            <a:ext cx="4603716" cy="11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2D466-8DE7-6946-E8CE-E17AB9EF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24451-3AD5-AE10-4637-8E9CF013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lnSpc>
                <a:spcPct val="200000"/>
              </a:lnSpc>
            </a:pPr>
            <a:r>
              <a:rPr lang="de-DE" sz="1800" dirty="0"/>
              <a:t>Die Thesis analysiert die erwarteten Verluste bei Hypotheken in Bayern unter kurzfristigen und langfristigen physikalischen Risiko-Szenarien bis 2024 und 2050.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78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Breitbild</PresentationFormat>
  <Paragraphs>78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</vt:lpstr>
      <vt:lpstr>Integration von Climate Risk und Geospatial Analyse zur Risikobewertung von Immobilienportfolios</vt:lpstr>
      <vt:lpstr>1. Hypothekendaten - Zusammenfassung Cochran-Formel</vt:lpstr>
      <vt:lpstr>Cochran-Formel</vt:lpstr>
      <vt:lpstr>2. Geodaten zu Hypotheken und Hochwasser</vt:lpstr>
      <vt:lpstr>Übersicht über das Hypothekenportfolio</vt:lpstr>
      <vt:lpstr>4. Physische Risiken</vt:lpstr>
      <vt:lpstr>Überflutungsrisiko-Auswirkungsmodell</vt:lpstr>
      <vt:lpstr>5. Transitionsrisiken und Modell der Auswirkungen von Transitionsrisiken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Truong, Thi To Uyen</dc:creator>
  <cp:lastModifiedBy>Truong, Thi To Uyen</cp:lastModifiedBy>
  <cp:revision>5</cp:revision>
  <dcterms:created xsi:type="dcterms:W3CDTF">2024-09-05T09:16:28Z</dcterms:created>
  <dcterms:modified xsi:type="dcterms:W3CDTF">2024-09-05T14:07:59Z</dcterms:modified>
</cp:coreProperties>
</file>