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44" r:id="rId3"/>
    <p:sldId id="345" r:id="rId4"/>
    <p:sldId id="346" r:id="rId5"/>
    <p:sldId id="350" r:id="rId6"/>
    <p:sldId id="347" r:id="rId7"/>
    <p:sldId id="351" r:id="rId8"/>
    <p:sldId id="353" r:id="rId9"/>
    <p:sldId id="354" r:id="rId10"/>
    <p:sldId id="355" r:id="rId11"/>
    <p:sldId id="348" r:id="rId12"/>
    <p:sldId id="356" r:id="rId13"/>
    <p:sldId id="357" r:id="rId14"/>
    <p:sldId id="258"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DB3"/>
    <a:srgbClr val="540000"/>
    <a:srgbClr val="2E0000"/>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59" autoAdjust="0"/>
    <p:restoredTop sz="50000" autoAdjust="0"/>
  </p:normalViewPr>
  <p:slideViewPr>
    <p:cSldViewPr snapToGrid="0">
      <p:cViewPr>
        <p:scale>
          <a:sx n="50" d="100"/>
          <a:sy n="50" d="100"/>
        </p:scale>
        <p:origin x="1860" y="5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345ECAD-3394-4C20-BBBF-4A6BA3A84CF4}" type="datetimeFigureOut">
              <a:rPr lang="en-US"/>
              <a:pPr>
                <a:defRPr/>
              </a:pPr>
              <a:t>6/7/2020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EFB9B00-F637-4009-ABE7-B858A374688F}" type="slidenum">
              <a:rPr lang="en-US" altLang="en-US"/>
              <a:pPr/>
              <a:t>‹#›</a:t>
            </a:fld>
            <a:endParaRPr lang="en-US" altLang="en-US"/>
          </a:p>
        </p:txBody>
      </p:sp>
    </p:spTree>
    <p:extLst>
      <p:ext uri="{BB962C8B-B14F-4D97-AF65-F5344CB8AC3E}">
        <p14:creationId xmlns:p14="http://schemas.microsoft.com/office/powerpoint/2010/main" val="16610117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13238"/>
            <a:ext cx="6858000" cy="1655762"/>
          </a:xfrm>
        </p:spPr>
        <p:txBody>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3AA3B93-A1CF-411F-AB99-F0841B802A84}" type="datetimeFigureOut">
              <a:rPr lang="en-US"/>
              <a:pPr>
                <a:defRPr/>
              </a:pPr>
              <a:t>6/7/2020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9061F4-FA6C-4C5C-9A5A-AFFE6E95DA0A}" type="slidenum">
              <a:rPr lang="en-US" altLang="en-US"/>
              <a:pPr/>
              <a:t>‹#›</a:t>
            </a:fld>
            <a:endParaRPr lang="en-US" altLang="en-US"/>
          </a:p>
        </p:txBody>
      </p:sp>
    </p:spTree>
    <p:extLst>
      <p:ext uri="{BB962C8B-B14F-4D97-AF65-F5344CB8AC3E}">
        <p14:creationId xmlns:p14="http://schemas.microsoft.com/office/powerpoint/2010/main" val="343189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F31F77-B534-4827-A462-628B45955B0B}" type="datetimeFigureOut">
              <a:rPr lang="en-US"/>
              <a:pPr>
                <a:defRPr/>
              </a:pPr>
              <a:t>6/7/2020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9AB1408-0E78-484E-BA2B-B7AF9ECCF345}" type="slidenum">
              <a:rPr lang="en-US" altLang="en-US"/>
              <a:pPr/>
              <a:t>‹#›</a:t>
            </a:fld>
            <a:endParaRPr lang="en-US" altLang="en-US"/>
          </a:p>
        </p:txBody>
      </p:sp>
    </p:spTree>
    <p:extLst>
      <p:ext uri="{BB962C8B-B14F-4D97-AF65-F5344CB8AC3E}">
        <p14:creationId xmlns:p14="http://schemas.microsoft.com/office/powerpoint/2010/main" val="60022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E81ABA4-24D3-47C1-A7C6-4D5C0407477D}" type="datetimeFigureOut">
              <a:rPr lang="en-US"/>
              <a:pPr>
                <a:defRPr/>
              </a:pPr>
              <a:t>6/7/2020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42D8C3A-A00C-4E1F-8C2B-34D861FFF249}" type="slidenum">
              <a:rPr lang="en-US" altLang="en-US"/>
              <a:pPr/>
              <a:t>‹#›</a:t>
            </a:fld>
            <a:endParaRPr lang="en-US" altLang="en-US"/>
          </a:p>
        </p:txBody>
      </p:sp>
    </p:spTree>
    <p:extLst>
      <p:ext uri="{BB962C8B-B14F-4D97-AF65-F5344CB8AC3E}">
        <p14:creationId xmlns:p14="http://schemas.microsoft.com/office/powerpoint/2010/main" val="223991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069" y="0"/>
            <a:ext cx="8775510" cy="859810"/>
          </a:xfrm>
        </p:spPr>
        <p:txBody>
          <a:bodyPr/>
          <a:lstStyle/>
          <a:p>
            <a:r>
              <a:rPr lang="en-US" dirty="0"/>
              <a:t>Click to edit Master title style</a:t>
            </a:r>
          </a:p>
        </p:txBody>
      </p:sp>
      <p:sp>
        <p:nvSpPr>
          <p:cNvPr id="3" name="Content Placeholder 2"/>
          <p:cNvSpPr>
            <a:spLocks noGrp="1"/>
          </p:cNvSpPr>
          <p:nvPr>
            <p:ph idx="1"/>
          </p:nvPr>
        </p:nvSpPr>
        <p:spPr>
          <a:xfrm>
            <a:off x="191069" y="1346200"/>
            <a:ext cx="8775510" cy="490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615E560-BDE2-4F74-B310-2E3BC57F5990}" type="datetimeFigureOut">
              <a:rPr lang="en-US"/>
              <a:pPr>
                <a:defRPr/>
              </a:pPr>
              <a:t>6/7/2020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7CA4010-35C3-48DB-A282-899B6B79F12D}" type="slidenum">
              <a:rPr lang="en-US" altLang="en-US"/>
              <a:pPr/>
              <a:t>‹#›</a:t>
            </a:fld>
            <a:endParaRPr lang="en-US" altLang="en-US"/>
          </a:p>
        </p:txBody>
      </p:sp>
    </p:spTree>
    <p:extLst>
      <p:ext uri="{BB962C8B-B14F-4D97-AF65-F5344CB8AC3E}">
        <p14:creationId xmlns:p14="http://schemas.microsoft.com/office/powerpoint/2010/main" val="176079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3C50EA5-1C92-4348-8798-3CC0E2AAC170}" type="datetimeFigureOut">
              <a:rPr lang="en-US"/>
              <a:pPr>
                <a:defRPr/>
              </a:pPr>
              <a:t>6/7/2020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FDDEFAD-FB41-4702-8EBC-6B27AE47BEE6}" type="slidenum">
              <a:rPr lang="en-US" altLang="en-US"/>
              <a:pPr/>
              <a:t>‹#›</a:t>
            </a:fld>
            <a:endParaRPr lang="en-US" altLang="en-US"/>
          </a:p>
        </p:txBody>
      </p:sp>
    </p:spTree>
    <p:extLst>
      <p:ext uri="{BB962C8B-B14F-4D97-AF65-F5344CB8AC3E}">
        <p14:creationId xmlns:p14="http://schemas.microsoft.com/office/powerpoint/2010/main" val="350423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9F8CE83-7F60-4049-A7EC-CC80CDF7B7D6}" type="datetimeFigureOut">
              <a:rPr lang="en-US"/>
              <a:pPr>
                <a:defRPr/>
              </a:pPr>
              <a:t>6/7/2020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ABB016E-4A5B-4F31-A0CA-B0E1825C80DA}" type="slidenum">
              <a:rPr lang="en-US" altLang="en-US"/>
              <a:pPr/>
              <a:t>‹#›</a:t>
            </a:fld>
            <a:endParaRPr lang="en-US" altLang="en-US"/>
          </a:p>
        </p:txBody>
      </p:sp>
    </p:spTree>
    <p:extLst>
      <p:ext uri="{BB962C8B-B14F-4D97-AF65-F5344CB8AC3E}">
        <p14:creationId xmlns:p14="http://schemas.microsoft.com/office/powerpoint/2010/main" val="170128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4C8A299-BCDA-42D9-8079-D64A85ECF777}" type="datetimeFigureOut">
              <a:rPr lang="en-US"/>
              <a:pPr>
                <a:defRPr/>
              </a:pPr>
              <a:t>6/7/2020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2E73065-95F7-4CBD-AFBA-9D4043C06199}" type="slidenum">
              <a:rPr lang="en-US" altLang="en-US"/>
              <a:pPr/>
              <a:t>‹#›</a:t>
            </a:fld>
            <a:endParaRPr lang="en-US" altLang="en-US"/>
          </a:p>
        </p:txBody>
      </p:sp>
    </p:spTree>
    <p:extLst>
      <p:ext uri="{BB962C8B-B14F-4D97-AF65-F5344CB8AC3E}">
        <p14:creationId xmlns:p14="http://schemas.microsoft.com/office/powerpoint/2010/main" val="8984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3BACBB5-2805-4FEA-852B-D3B215C65A8C}" type="datetimeFigureOut">
              <a:rPr lang="en-US"/>
              <a:pPr>
                <a:defRPr/>
              </a:pPr>
              <a:t>6/7/2020</a:t>
            </a:fld>
            <a:endParaRPr 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CD9339A8-01C7-4234-B369-CFC0BE8A68E1}" type="slidenum">
              <a:rPr lang="en-US" altLang="en-US"/>
              <a:pPr/>
              <a:t>‹#›</a:t>
            </a:fld>
            <a:endParaRPr lang="en-US" altLang="en-US"/>
          </a:p>
        </p:txBody>
      </p:sp>
    </p:spTree>
    <p:extLst>
      <p:ext uri="{BB962C8B-B14F-4D97-AF65-F5344CB8AC3E}">
        <p14:creationId xmlns:p14="http://schemas.microsoft.com/office/powerpoint/2010/main" val="172364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8C50C9B-8665-45B4-8F7D-14782F6D14F2}" type="datetimeFigureOut">
              <a:rPr lang="en-US"/>
              <a:pPr>
                <a:defRPr/>
              </a:pPr>
              <a:t>6/7/2020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EEC3E6DD-FCAE-4258-AF49-A52EC9786C05}" type="slidenum">
              <a:rPr lang="en-US" altLang="en-US"/>
              <a:pPr/>
              <a:t>‹#›</a:t>
            </a:fld>
            <a:endParaRPr lang="en-US" altLang="en-US"/>
          </a:p>
        </p:txBody>
      </p:sp>
    </p:spTree>
    <p:extLst>
      <p:ext uri="{BB962C8B-B14F-4D97-AF65-F5344CB8AC3E}">
        <p14:creationId xmlns:p14="http://schemas.microsoft.com/office/powerpoint/2010/main" val="421764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9F3D9D5-F88A-43A4-8CDD-65A5EAA3D357}" type="datetimeFigureOut">
              <a:rPr lang="en-US"/>
              <a:pPr>
                <a:defRPr/>
              </a:pPr>
              <a:t>6/7/2020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E1686D0-E61A-4D81-978D-7D5780E7248B}" type="slidenum">
              <a:rPr lang="en-US" altLang="en-US"/>
              <a:pPr/>
              <a:t>‹#›</a:t>
            </a:fld>
            <a:endParaRPr lang="en-US" altLang="en-US"/>
          </a:p>
        </p:txBody>
      </p:sp>
    </p:spTree>
    <p:extLst>
      <p:ext uri="{BB962C8B-B14F-4D97-AF65-F5344CB8AC3E}">
        <p14:creationId xmlns:p14="http://schemas.microsoft.com/office/powerpoint/2010/main" val="3619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B3EC1C-83F2-4882-B763-406D55E688A3}" type="datetimeFigureOut">
              <a:rPr lang="en-US"/>
              <a:pPr>
                <a:defRPr/>
              </a:pPr>
              <a:t>6/7/2020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4060177-EB54-461E-95A5-9D12AB5B076F}" type="slidenum">
              <a:rPr lang="en-US" altLang="en-US"/>
              <a:pPr/>
              <a:t>‹#›</a:t>
            </a:fld>
            <a:endParaRPr lang="en-US" altLang="en-US"/>
          </a:p>
        </p:txBody>
      </p:sp>
    </p:spTree>
    <p:extLst>
      <p:ext uri="{BB962C8B-B14F-4D97-AF65-F5344CB8AC3E}">
        <p14:creationId xmlns:p14="http://schemas.microsoft.com/office/powerpoint/2010/main" val="1885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125" y="0"/>
            <a:ext cx="8830102" cy="87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150125" y="1346200"/>
            <a:ext cx="8830102"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1864D06F-482C-42CE-BC09-D002E08920ED}" type="datetimeFigureOut">
              <a:rPr lang="en-US"/>
              <a:pPr>
                <a:defRPr/>
              </a:pPr>
              <a:t>6/7/2020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49" y="6356350"/>
            <a:ext cx="2522277"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A601C9C-012A-4C30-9B73-46513D720D2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77" r:id="rId2"/>
    <p:sldLayoutId id="2147483678" r:id="rId3"/>
    <p:sldLayoutId id="2147483679" r:id="rId4"/>
    <p:sldLayoutId id="2147483680" r:id="rId5"/>
    <p:sldLayoutId id="2147483686" r:id="rId6"/>
    <p:sldLayoutId id="2147483687" r:id="rId7"/>
    <p:sldLayoutId id="2147483681" r:id="rId8"/>
    <p:sldLayoutId id="2147483682" r:id="rId9"/>
    <p:sldLayoutId id="2147483683" r:id="rId10"/>
    <p:sldLayoutId id="2147483684" r:id="rId11"/>
  </p:sldLayoutIdLst>
  <p:txStyles>
    <p:titleStyle>
      <a:lvl1pPr algn="ctr" defTabSz="685800" rtl="0" eaLnBrk="0" fontAlgn="base" hangingPunct="0">
        <a:lnSpc>
          <a:spcPct val="90000"/>
        </a:lnSpc>
        <a:spcBef>
          <a:spcPct val="0"/>
        </a:spcBef>
        <a:spcAft>
          <a:spcPct val="0"/>
        </a:spcAft>
        <a:defRPr sz="3600" b="1" kern="1200">
          <a:solidFill>
            <a:schemeClr val="bg1"/>
          </a:solidFill>
          <a:latin typeface="+mj-lt"/>
          <a:ea typeface="+mj-ea"/>
          <a:cs typeface="+mj-cs"/>
        </a:defRPr>
      </a:lvl1pPr>
      <a:lvl2pPr algn="l" defTabSz="685800" rtl="0" eaLnBrk="0" fontAlgn="base" hangingPunct="0">
        <a:lnSpc>
          <a:spcPct val="90000"/>
        </a:lnSpc>
        <a:spcBef>
          <a:spcPct val="0"/>
        </a:spcBef>
        <a:spcAft>
          <a:spcPct val="0"/>
        </a:spcAft>
        <a:defRPr sz="3600" b="1">
          <a:solidFill>
            <a:schemeClr val="bg1"/>
          </a:solidFill>
          <a:latin typeface="Calibri Light" pitchFamily="34" charset="0"/>
        </a:defRPr>
      </a:lvl2pPr>
      <a:lvl3pPr algn="l" defTabSz="685800" rtl="0" eaLnBrk="0" fontAlgn="base" hangingPunct="0">
        <a:lnSpc>
          <a:spcPct val="90000"/>
        </a:lnSpc>
        <a:spcBef>
          <a:spcPct val="0"/>
        </a:spcBef>
        <a:spcAft>
          <a:spcPct val="0"/>
        </a:spcAft>
        <a:defRPr sz="3600" b="1">
          <a:solidFill>
            <a:schemeClr val="bg1"/>
          </a:solidFill>
          <a:latin typeface="Calibri Light" pitchFamily="34" charset="0"/>
        </a:defRPr>
      </a:lvl3pPr>
      <a:lvl4pPr algn="l" defTabSz="685800" rtl="0" eaLnBrk="0" fontAlgn="base" hangingPunct="0">
        <a:lnSpc>
          <a:spcPct val="90000"/>
        </a:lnSpc>
        <a:spcBef>
          <a:spcPct val="0"/>
        </a:spcBef>
        <a:spcAft>
          <a:spcPct val="0"/>
        </a:spcAft>
        <a:defRPr sz="3600" b="1">
          <a:solidFill>
            <a:schemeClr val="bg1"/>
          </a:solidFill>
          <a:latin typeface="Calibri Light" pitchFamily="34" charset="0"/>
        </a:defRPr>
      </a:lvl4pPr>
      <a:lvl5pPr algn="l" defTabSz="685800" rtl="0" eaLnBrk="0" fontAlgn="base" hangingPunct="0">
        <a:lnSpc>
          <a:spcPct val="90000"/>
        </a:lnSpc>
        <a:spcBef>
          <a:spcPct val="0"/>
        </a:spcBef>
        <a:spcAft>
          <a:spcPct val="0"/>
        </a:spcAft>
        <a:defRPr sz="3600" b="1">
          <a:solidFill>
            <a:schemeClr val="bg1"/>
          </a:solidFill>
          <a:latin typeface="Calibri Light" pitchFamily="34" charset="0"/>
        </a:defRPr>
      </a:lvl5pPr>
      <a:lvl6pPr marL="457200" algn="l" defTabSz="685800" rtl="0" fontAlgn="base">
        <a:lnSpc>
          <a:spcPct val="90000"/>
        </a:lnSpc>
        <a:spcBef>
          <a:spcPct val="0"/>
        </a:spcBef>
        <a:spcAft>
          <a:spcPct val="0"/>
        </a:spcAft>
        <a:defRPr sz="3600" b="1">
          <a:solidFill>
            <a:schemeClr val="bg1"/>
          </a:solidFill>
          <a:latin typeface="Calibri Light" pitchFamily="34" charset="0"/>
        </a:defRPr>
      </a:lvl6pPr>
      <a:lvl7pPr marL="914400" algn="l" defTabSz="685800" rtl="0" fontAlgn="base">
        <a:lnSpc>
          <a:spcPct val="90000"/>
        </a:lnSpc>
        <a:spcBef>
          <a:spcPct val="0"/>
        </a:spcBef>
        <a:spcAft>
          <a:spcPct val="0"/>
        </a:spcAft>
        <a:defRPr sz="3600" b="1">
          <a:solidFill>
            <a:schemeClr val="bg1"/>
          </a:solidFill>
          <a:latin typeface="Calibri Light" pitchFamily="34" charset="0"/>
        </a:defRPr>
      </a:lvl7pPr>
      <a:lvl8pPr marL="1371600" algn="l" defTabSz="685800" rtl="0" fontAlgn="base">
        <a:lnSpc>
          <a:spcPct val="90000"/>
        </a:lnSpc>
        <a:spcBef>
          <a:spcPct val="0"/>
        </a:spcBef>
        <a:spcAft>
          <a:spcPct val="0"/>
        </a:spcAft>
        <a:defRPr sz="3600" b="1">
          <a:solidFill>
            <a:schemeClr val="bg1"/>
          </a:solidFill>
          <a:latin typeface="Calibri Light" pitchFamily="34" charset="0"/>
        </a:defRPr>
      </a:lvl8pPr>
      <a:lvl9pPr marL="1828800" algn="l" defTabSz="685800" rtl="0" fontAlgn="base">
        <a:lnSpc>
          <a:spcPct val="90000"/>
        </a:lnSpc>
        <a:spcBef>
          <a:spcPct val="0"/>
        </a:spcBef>
        <a:spcAft>
          <a:spcPct val="0"/>
        </a:spcAft>
        <a:defRPr sz="3600" b="1">
          <a:solidFill>
            <a:schemeClr val="bg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rgbClr val="404040"/>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rgbClr val="404040"/>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398" y="1900364"/>
            <a:ext cx="7373203" cy="544620"/>
          </a:xfrm>
        </p:spPr>
        <p:txBody>
          <a:bodyPr rtlCol="0">
            <a:noAutofit/>
          </a:bodyPr>
          <a:lstStyle/>
          <a:p>
            <a:pPr>
              <a:defRPr/>
            </a:pPr>
            <a:r>
              <a:rPr lang="en-US" sz="3600">
                <a:solidFill>
                  <a:schemeClr val="accent2">
                    <a:lumMod val="50000"/>
                  </a:schemeClr>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Phá mã đa bảng thế</a:t>
            </a:r>
            <a:endParaRPr lang="en-US" sz="360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627797" y="4413016"/>
            <a:ext cx="7860421" cy="1936840"/>
          </a:xfrm>
        </p:spPr>
        <p:txBody>
          <a:bodyPr rtlCol="0">
            <a:normAutofit/>
          </a:bodyPr>
          <a:lstStyle/>
          <a:p>
            <a:pPr algn="l"/>
            <a:r>
              <a:rPr lang="es-ES_tradnl" sz="1800" b="1">
                <a:latin typeface="Calibri (Body)"/>
              </a:rPr>
              <a:t>   </a:t>
            </a:r>
            <a:r>
              <a:rPr lang="vi-VN" sz="1800" b="1">
                <a:latin typeface="Calibri (Body)"/>
              </a:rPr>
              <a:t>GIÁO VIÊN HƯỚNG DẪN</a:t>
            </a:r>
            <a:r>
              <a:rPr lang="es-ES_tradnl" sz="1800" b="1">
                <a:latin typeface="Calibri (Body)"/>
              </a:rPr>
              <a:t>:  TS. Nguyễn Phi Lê </a:t>
            </a:r>
          </a:p>
          <a:p>
            <a:pPr algn="l"/>
            <a:endParaRPr lang="es-ES_tradnl" sz="1800" b="1">
              <a:latin typeface="Calibri (Body)"/>
            </a:endParaRPr>
          </a:p>
          <a:p>
            <a:pPr algn="l"/>
            <a:r>
              <a:rPr lang="es-ES_tradnl" sz="1800" b="1">
                <a:latin typeface="Calibri (Body)"/>
              </a:rPr>
              <a:t>     </a:t>
            </a:r>
            <a:r>
              <a:rPr lang="vi-VN" sz="1800" b="1">
                <a:latin typeface="Calibri (Body)"/>
              </a:rPr>
              <a:t>          </a:t>
            </a:r>
            <a:r>
              <a:rPr lang="es-ES_tradnl" sz="1800" b="1">
                <a:latin typeface="Calibri (Body)"/>
              </a:rPr>
              <a:t>NHÓM </a:t>
            </a:r>
            <a:r>
              <a:rPr lang="vi-VN" sz="1800" b="1">
                <a:latin typeface="Calibri (Body)"/>
              </a:rPr>
              <a:t>SINH VIÊN</a:t>
            </a:r>
            <a:r>
              <a:rPr lang="es-ES_tradnl" sz="1800" b="1">
                <a:latin typeface="Calibri (Body)"/>
              </a:rPr>
              <a:t>:    </a:t>
            </a:r>
            <a:r>
              <a:rPr lang="vi-VN" sz="1800" b="1">
                <a:latin typeface="Calibri (Body)"/>
              </a:rPr>
              <a:t>1.</a:t>
            </a:r>
            <a:r>
              <a:rPr lang="en-US" sz="1800" b="1">
                <a:latin typeface="Calibri (Body)"/>
              </a:rPr>
              <a:t> </a:t>
            </a:r>
            <a:r>
              <a:rPr lang="en-US" sz="1800" b="1" err="1">
                <a:latin typeface="Calibri (Body)"/>
              </a:rPr>
              <a:t>Ngô</a:t>
            </a:r>
            <a:r>
              <a:rPr lang="en-US" sz="1800" b="1">
                <a:latin typeface="Calibri (Body)"/>
              </a:rPr>
              <a:t> </a:t>
            </a:r>
            <a:r>
              <a:rPr lang="en-US" sz="1800" b="1" err="1">
                <a:latin typeface="Calibri (Body)"/>
              </a:rPr>
              <a:t>Văn</a:t>
            </a:r>
            <a:r>
              <a:rPr lang="en-US" sz="1800" b="1">
                <a:latin typeface="Calibri (Body)"/>
              </a:rPr>
              <a:t> </a:t>
            </a:r>
            <a:r>
              <a:rPr lang="en-US" sz="1800" b="1" err="1">
                <a:latin typeface="Calibri (Body)"/>
              </a:rPr>
              <a:t>Giang</a:t>
            </a:r>
            <a:endParaRPr lang="vi-VN" sz="1800" b="1">
              <a:latin typeface="Calibri (Body)"/>
            </a:endParaRPr>
          </a:p>
          <a:p>
            <a:pPr algn="l"/>
            <a:r>
              <a:rPr lang="es-ES_tradnl" sz="1800" b="1">
                <a:latin typeface="Calibri (Body)"/>
              </a:rPr>
              <a:t>	 		             2. Trần Thị Uyên</a:t>
            </a:r>
            <a:endParaRPr lang="es-ES_tradnl" sz="1800">
              <a:latin typeface="Calibri (Body)"/>
            </a:endParaRPr>
          </a:p>
        </p:txBody>
      </p:sp>
      <p:pic>
        <p:nvPicPr>
          <p:cNvPr id="1026" name="Picture 2" descr="https://soict.hust.edu.vn/images/SoICT_%20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1662" y="249382"/>
            <a:ext cx="458621" cy="725667"/>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p:cNvSpPr txBox="1">
            <a:spLocks/>
          </p:cNvSpPr>
          <p:nvPr/>
        </p:nvSpPr>
        <p:spPr bwMode="auto">
          <a:xfrm>
            <a:off x="5818909" y="471058"/>
            <a:ext cx="2522753" cy="49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800" kern="1200">
                <a:solidFill>
                  <a:schemeClr val="bg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rgbClr val="404040"/>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rgbClr val="404040"/>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a:r>
              <a:rPr lang="en-US" sz="1400" b="1">
                <a:solidFill>
                  <a:srgbClr val="0070C0"/>
                </a:solidFill>
              </a:rPr>
              <a:t>VIỆN CÔNG NGHỆ THÔNG TIN VÀ TRUYỀN THÔNG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2. Kasiski Examination</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463825" y="1346199"/>
            <a:ext cx="8348871" cy="5283197"/>
          </a:xfrm>
        </p:spPr>
        <p:txBody>
          <a:bodyPr/>
          <a:lstStyle/>
          <a:p>
            <a:pPr marL="0" indent="0">
              <a:buNone/>
            </a:pPr>
            <a:r>
              <a:rPr lang="en-US">
                <a:solidFill>
                  <a:schemeClr val="tx1"/>
                </a:solidFill>
                <a:latin typeface="Arial" panose="020B0604020202020204" pitchFamily="34" charset="0"/>
                <a:cs typeface="Arial" panose="020B0604020202020204" pitchFamily="34" charset="0"/>
              </a:rPr>
              <a:t>B</a:t>
            </a:r>
            <a:r>
              <a:rPr lang="vi-VN">
                <a:solidFill>
                  <a:schemeClr val="tx1"/>
                </a:solidFill>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ớc 2:</a:t>
            </a:r>
          </a:p>
          <a:p>
            <a:pPr marL="0" indent="0">
              <a:buNone/>
            </a:pPr>
            <a:r>
              <a:rPr lang="en-US">
                <a:solidFill>
                  <a:schemeClr val="tx1"/>
                </a:solidFill>
                <a:latin typeface="Arial" panose="020B0604020202020204" pitchFamily="34" charset="0"/>
                <a:cs typeface="Arial" panose="020B0604020202020204" pitchFamily="34" charset="0"/>
              </a:rPr>
              <a:t>	8 có các </a:t>
            </a:r>
            <a:r>
              <a:rPr lang="vi-VN">
                <a:solidFill>
                  <a:schemeClr val="tx1"/>
                </a:solidFill>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ớc là 2, 4, 8</a:t>
            </a:r>
          </a:p>
          <a:p>
            <a:pPr marL="0" indent="0">
              <a:buNone/>
            </a:pPr>
            <a:r>
              <a:rPr lang="en-US">
                <a:solidFill>
                  <a:schemeClr val="tx1"/>
                </a:solidFill>
                <a:latin typeface="Arial" panose="020B0604020202020204" pitchFamily="34" charset="0"/>
                <a:cs typeface="Arial" panose="020B0604020202020204" pitchFamily="34" charset="0"/>
              </a:rPr>
              <a:t>	24 có các </a:t>
            </a:r>
            <a:r>
              <a:rPr lang="vi-VN">
                <a:solidFill>
                  <a:schemeClr val="tx1"/>
                </a:solidFill>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ớc là 2, 3, 4, 6, 8, 12, 24</a:t>
            </a:r>
          </a:p>
          <a:p>
            <a:pPr marL="0" indent="0">
              <a:buNone/>
            </a:pPr>
            <a:r>
              <a:rPr lang="en-US">
                <a:solidFill>
                  <a:schemeClr val="tx1"/>
                </a:solidFill>
                <a:latin typeface="Arial" panose="020B0604020202020204" pitchFamily="34" charset="0"/>
                <a:cs typeface="Arial" panose="020B0604020202020204" pitchFamily="34" charset="0"/>
              </a:rPr>
              <a:t>	32 có các </a:t>
            </a:r>
            <a:r>
              <a:rPr lang="vi-VN">
                <a:solidFill>
                  <a:schemeClr val="tx1"/>
                </a:solidFill>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ớc là 2, 4, 8, 16</a:t>
            </a:r>
          </a:p>
          <a:p>
            <a:pPr marL="0" indent="0">
              <a:buNone/>
            </a:pPr>
            <a:r>
              <a:rPr lang="en-US">
                <a:solidFill>
                  <a:schemeClr val="tx1"/>
                </a:solidFill>
                <a:latin typeface="Arial" panose="020B0604020202020204" pitchFamily="34" charset="0"/>
                <a:cs typeface="Arial" panose="020B0604020202020204" pitchFamily="34" charset="0"/>
              </a:rPr>
              <a:t>	48 có các </a:t>
            </a:r>
            <a:r>
              <a:rPr lang="vi-VN">
                <a:solidFill>
                  <a:schemeClr val="tx1"/>
                </a:solidFill>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ớc là 2, 3, 4, 6, 8, 12, 16, 24, 48</a:t>
            </a:r>
          </a:p>
          <a:p>
            <a:pPr>
              <a:buFont typeface="Wingdings" panose="05000000000000000000" pitchFamily="2" charset="2"/>
              <a:buChar char="à"/>
            </a:pPr>
            <a:r>
              <a:rPr lang="en-US">
                <a:solidFill>
                  <a:schemeClr val="tx1"/>
                </a:solidFill>
                <a:latin typeface="Arial" panose="020B0604020202020204" pitchFamily="34" charset="0"/>
                <a:cs typeface="Arial" panose="020B0604020202020204" pitchFamily="34" charset="0"/>
                <a:sym typeface="Wingdings" panose="05000000000000000000" pitchFamily="2" charset="2"/>
              </a:rPr>
              <a:t>Với khoảng cách 8, 8, 24, 32, 48 ta có</a:t>
            </a:r>
          </a:p>
          <a:p>
            <a:pPr>
              <a:buFont typeface="Wingdings" panose="05000000000000000000" pitchFamily="2" charset="2"/>
              <a:buChar char="à"/>
            </a:pPr>
            <a:endParaRPr lang="en-US">
              <a:solidFill>
                <a:schemeClr val="tx1"/>
              </a:solidFill>
              <a:latin typeface="Arial" panose="020B0604020202020204" pitchFamily="34" charset="0"/>
              <a:cs typeface="Arial" panose="020B0604020202020204" pitchFamily="34" charset="0"/>
              <a:sym typeface="Wingdings" panose="05000000000000000000" pitchFamily="2" charset="2"/>
            </a:endParaRPr>
          </a:p>
          <a:p>
            <a:pPr>
              <a:buFont typeface="Wingdings" panose="05000000000000000000" pitchFamily="2" charset="2"/>
              <a:buChar char="à"/>
            </a:pPr>
            <a:endParaRPr lang="en-US">
              <a:solidFill>
                <a:schemeClr val="tx1"/>
              </a:solidFill>
              <a:latin typeface="Arial" panose="020B0604020202020204" pitchFamily="34" charset="0"/>
              <a:cs typeface="Arial" panose="020B0604020202020204" pitchFamily="34" charset="0"/>
              <a:sym typeface="Wingdings" panose="05000000000000000000" pitchFamily="2" charset="2"/>
            </a:endParaRPr>
          </a:p>
          <a:p>
            <a:pPr>
              <a:buFont typeface="Wingdings" panose="05000000000000000000" pitchFamily="2" charset="2"/>
              <a:buChar char="à"/>
            </a:pPr>
            <a:endParaRPr lang="en-US">
              <a:solidFill>
                <a:schemeClr val="tx1"/>
              </a:solidFill>
              <a:latin typeface="Arial" panose="020B0604020202020204" pitchFamily="34" charset="0"/>
              <a:cs typeface="Arial" panose="020B0604020202020204" pitchFamily="34" charset="0"/>
              <a:sym typeface="Wingdings" panose="05000000000000000000" pitchFamily="2" charset="2"/>
            </a:endParaRPr>
          </a:p>
          <a:p>
            <a:pPr>
              <a:buFont typeface="Wingdings" panose="05000000000000000000" pitchFamily="2" charset="2"/>
              <a:buChar char="à"/>
            </a:pPr>
            <a:endParaRPr lang="en-US">
              <a:solidFill>
                <a:schemeClr val="tx1"/>
              </a:solidFill>
              <a:latin typeface="Arial" panose="020B0604020202020204" pitchFamily="34" charset="0"/>
              <a:cs typeface="Arial" panose="020B0604020202020204" pitchFamily="34" charset="0"/>
              <a:sym typeface="Wingdings" panose="05000000000000000000" pitchFamily="2" charset="2"/>
            </a:endParaRPr>
          </a:p>
          <a:p>
            <a:pPr>
              <a:buFont typeface="Wingdings" panose="05000000000000000000" pitchFamily="2" charset="2"/>
              <a:buChar char="à"/>
            </a:pPr>
            <a:r>
              <a:rPr lang="en-US">
                <a:solidFill>
                  <a:schemeClr val="tx1"/>
                </a:solidFill>
                <a:latin typeface="Arial" panose="020B0604020202020204" pitchFamily="34" charset="0"/>
                <a:cs typeface="Arial" panose="020B0604020202020204" pitchFamily="34" charset="0"/>
                <a:sym typeface="Wingdings" panose="05000000000000000000" pitchFamily="2" charset="2"/>
              </a:rPr>
              <a:t>Độ dài của từ khóa có thể là 2, 4, 8, 3, 6, 12, 16 </a:t>
            </a:r>
            <a:endParaRPr lang="en-US">
              <a:solidFill>
                <a:schemeClr val="tx1"/>
              </a:solidFill>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6DD66ADD-0036-4D66-BF93-64AD6D8125E7}"/>
              </a:ext>
            </a:extLst>
          </p:cNvPr>
          <p:cNvSpPr>
            <a:spLocks noChangeArrowheads="1"/>
          </p:cNvSpPr>
          <p:nvPr/>
        </p:nvSpPr>
        <p:spPr bwMode="auto">
          <a:xfrm>
            <a:off x="2296009" y="42319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Bảng 8">
            <a:extLst>
              <a:ext uri="{FF2B5EF4-FFF2-40B4-BE49-F238E27FC236}">
                <a16:creationId xmlns:a16="http://schemas.microsoft.com/office/drawing/2014/main" id="{EC85F551-997D-4764-AD38-2223B7EEBC08}"/>
              </a:ext>
            </a:extLst>
          </p:cNvPr>
          <p:cNvGraphicFramePr>
            <a:graphicFrameLocks noGrp="1"/>
          </p:cNvGraphicFramePr>
          <p:nvPr>
            <p:extLst>
              <p:ext uri="{D42A27DB-BD31-4B8C-83A1-F6EECF244321}">
                <p14:modId xmlns:p14="http://schemas.microsoft.com/office/powerpoint/2010/main" val="701664770"/>
              </p:ext>
            </p:extLst>
          </p:nvPr>
        </p:nvGraphicFramePr>
        <p:xfrm>
          <a:off x="746675" y="3857305"/>
          <a:ext cx="7650650" cy="1102360"/>
        </p:xfrm>
        <a:graphic>
          <a:graphicData uri="http://schemas.openxmlformats.org/drawingml/2006/table">
            <a:tbl>
              <a:tblPr firstRow="1" bandRow="1">
                <a:tableStyleId>{5C22544A-7EE6-4342-B048-85BDC9FD1C3A}</a:tableStyleId>
              </a:tblPr>
              <a:tblGrid>
                <a:gridCol w="765065">
                  <a:extLst>
                    <a:ext uri="{9D8B030D-6E8A-4147-A177-3AD203B41FA5}">
                      <a16:colId xmlns:a16="http://schemas.microsoft.com/office/drawing/2014/main" val="1528698463"/>
                    </a:ext>
                  </a:extLst>
                </a:gridCol>
                <a:gridCol w="765065">
                  <a:extLst>
                    <a:ext uri="{9D8B030D-6E8A-4147-A177-3AD203B41FA5}">
                      <a16:colId xmlns:a16="http://schemas.microsoft.com/office/drawing/2014/main" val="3875777390"/>
                    </a:ext>
                  </a:extLst>
                </a:gridCol>
                <a:gridCol w="765065">
                  <a:extLst>
                    <a:ext uri="{9D8B030D-6E8A-4147-A177-3AD203B41FA5}">
                      <a16:colId xmlns:a16="http://schemas.microsoft.com/office/drawing/2014/main" val="533307742"/>
                    </a:ext>
                  </a:extLst>
                </a:gridCol>
                <a:gridCol w="765065">
                  <a:extLst>
                    <a:ext uri="{9D8B030D-6E8A-4147-A177-3AD203B41FA5}">
                      <a16:colId xmlns:a16="http://schemas.microsoft.com/office/drawing/2014/main" val="714492382"/>
                    </a:ext>
                  </a:extLst>
                </a:gridCol>
                <a:gridCol w="765065">
                  <a:extLst>
                    <a:ext uri="{9D8B030D-6E8A-4147-A177-3AD203B41FA5}">
                      <a16:colId xmlns:a16="http://schemas.microsoft.com/office/drawing/2014/main" val="341108047"/>
                    </a:ext>
                  </a:extLst>
                </a:gridCol>
                <a:gridCol w="765065">
                  <a:extLst>
                    <a:ext uri="{9D8B030D-6E8A-4147-A177-3AD203B41FA5}">
                      <a16:colId xmlns:a16="http://schemas.microsoft.com/office/drawing/2014/main" val="1626544343"/>
                    </a:ext>
                  </a:extLst>
                </a:gridCol>
                <a:gridCol w="765065">
                  <a:extLst>
                    <a:ext uri="{9D8B030D-6E8A-4147-A177-3AD203B41FA5}">
                      <a16:colId xmlns:a16="http://schemas.microsoft.com/office/drawing/2014/main" val="351628255"/>
                    </a:ext>
                  </a:extLst>
                </a:gridCol>
                <a:gridCol w="765065">
                  <a:extLst>
                    <a:ext uri="{9D8B030D-6E8A-4147-A177-3AD203B41FA5}">
                      <a16:colId xmlns:a16="http://schemas.microsoft.com/office/drawing/2014/main" val="4172605045"/>
                    </a:ext>
                  </a:extLst>
                </a:gridCol>
                <a:gridCol w="765065">
                  <a:extLst>
                    <a:ext uri="{9D8B030D-6E8A-4147-A177-3AD203B41FA5}">
                      <a16:colId xmlns:a16="http://schemas.microsoft.com/office/drawing/2014/main" val="1074483604"/>
                    </a:ext>
                  </a:extLst>
                </a:gridCol>
                <a:gridCol w="765065">
                  <a:extLst>
                    <a:ext uri="{9D8B030D-6E8A-4147-A177-3AD203B41FA5}">
                      <a16:colId xmlns:a16="http://schemas.microsoft.com/office/drawing/2014/main" val="2074389268"/>
                    </a:ext>
                  </a:extLst>
                </a:gridCol>
              </a:tblGrid>
              <a:tr h="370840">
                <a:tc>
                  <a:txBody>
                    <a:bodyPr/>
                    <a:lstStyle/>
                    <a:p>
                      <a:r>
                        <a:rPr lang="en-US" sz="1400">
                          <a:solidFill>
                            <a:schemeClr val="tx1"/>
                          </a:solidFill>
                          <a:latin typeface="+mn-lt"/>
                          <a:cs typeface="Arial" panose="020B0604020202020204" pitchFamily="34" charset="0"/>
                        </a:rPr>
                        <a:t>Số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a:solidFill>
                            <a:schemeClr val="tx1"/>
                          </a:solidFill>
                          <a:latin typeface="+mn-lt"/>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7184622"/>
                  </a:ext>
                </a:extLst>
              </a:tr>
              <a:tr h="370840">
                <a:tc>
                  <a:txBody>
                    <a:bodyPr/>
                    <a:lstStyle/>
                    <a:p>
                      <a:r>
                        <a:rPr lang="en-US" sz="1400">
                          <a:latin typeface="+mn-lt"/>
                          <a:cs typeface="Arial" panose="020B0604020202020204" pitchFamily="34" charset="0"/>
                        </a:rPr>
                        <a:t>Số lân xuất hiên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a:solidFill>
                            <a:schemeClr val="tx1"/>
                          </a:solidFill>
                          <a:latin typeface="+mn-lt"/>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solidFill>
                          <a:latin typeface="+mn-lt"/>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642588"/>
                  </a:ext>
                </a:extLst>
              </a:tr>
            </a:tbl>
          </a:graphicData>
        </a:graphic>
      </p:graphicFrame>
    </p:spTree>
    <p:extLst>
      <p:ext uri="{BB962C8B-B14F-4D97-AF65-F5344CB8AC3E}">
        <p14:creationId xmlns:p14="http://schemas.microsoft.com/office/powerpoint/2010/main" val="313092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3. Tìm từ khóa</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463825" y="1346200"/>
            <a:ext cx="8348871" cy="4902200"/>
          </a:xfrm>
        </p:spPr>
        <p:txBody>
          <a:bodyPr/>
          <a:lstStyle/>
          <a:p>
            <a:pPr marL="0" indent="0">
              <a:buNone/>
            </a:pPr>
            <a:r>
              <a:rPr lang="en-US">
                <a:solidFill>
                  <a:schemeClr val="tx1"/>
                </a:solidFill>
                <a:latin typeface="Arial" panose="020B0604020202020204" pitchFamily="34" charset="0"/>
                <a:cs typeface="Arial" panose="020B0604020202020204" pitchFamily="34" charset="0"/>
              </a:rPr>
              <a:t>Với mã hóa đa bảng thế, có độ dài từ khóa, sử dụng ph</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ơng pháp thống kê để xác định giá trị của từng thành phần từ khóa</a:t>
            </a:r>
          </a:p>
          <a:p>
            <a:pPr marL="0" indent="0">
              <a:buNone/>
            </a:pPr>
            <a:endParaRPr lang="en-US">
              <a:solidFill>
                <a:schemeClr val="tx1"/>
              </a:solidFill>
              <a:latin typeface="Arial" panose="020B0604020202020204" pitchFamily="34" charset="0"/>
              <a:cs typeface="Arial" panose="020B0604020202020204" pitchFamily="34" charset="0"/>
            </a:endParaRPr>
          </a:p>
          <a:p>
            <a:pPr marL="0" indent="0">
              <a:buNone/>
            </a:pPr>
            <a:r>
              <a:rPr lang="en-US">
                <a:solidFill>
                  <a:schemeClr val="tx1"/>
                </a:solidFill>
                <a:latin typeface="Arial" panose="020B0604020202020204" pitchFamily="34" charset="0"/>
                <a:cs typeface="Arial" panose="020B0604020202020204" pitchFamily="34" charset="0"/>
              </a:rPr>
              <a:t>Với chữ thứ i (khóa con i) trong từ khóa độ dài m:</a:t>
            </a:r>
          </a:p>
          <a:p>
            <a:pPr lvl="1"/>
            <a:r>
              <a:rPr lang="en-US" sz="2100">
                <a:solidFill>
                  <a:schemeClr val="tx1"/>
                </a:solidFill>
                <a:latin typeface="Arial" panose="020B0604020202020204" pitchFamily="34" charset="0"/>
                <a:cs typeface="Arial" panose="020B0604020202020204" pitchFamily="34" charset="0"/>
              </a:rPr>
              <a:t>B</a:t>
            </a:r>
            <a:r>
              <a:rPr lang="vi-VN" sz="2100">
                <a:solidFill>
                  <a:schemeClr val="tx1"/>
                </a:solidFill>
                <a:latin typeface="Arial" panose="020B0604020202020204" pitchFamily="34" charset="0"/>
                <a:cs typeface="Arial" panose="020B0604020202020204" pitchFamily="34" charset="0"/>
              </a:rPr>
              <a:t>ư</a:t>
            </a:r>
            <a:r>
              <a:rPr lang="en-US" sz="2100">
                <a:solidFill>
                  <a:schemeClr val="tx1"/>
                </a:solidFill>
                <a:latin typeface="Arial" panose="020B0604020202020204" pitchFamily="34" charset="0"/>
                <a:cs typeface="Arial" panose="020B0604020202020204" pitchFamily="34" charset="0"/>
              </a:rPr>
              <a:t>ớc 1: Xác định các từ trong bản mã đ</a:t>
            </a:r>
            <a:r>
              <a:rPr lang="vi-VN" sz="2100">
                <a:solidFill>
                  <a:schemeClr val="tx1"/>
                </a:solidFill>
                <a:latin typeface="Arial" panose="020B0604020202020204" pitchFamily="34" charset="0"/>
                <a:cs typeface="Arial" panose="020B0604020202020204" pitchFamily="34" charset="0"/>
              </a:rPr>
              <a:t>ư</a:t>
            </a:r>
            <a:r>
              <a:rPr lang="en-US" sz="2100">
                <a:solidFill>
                  <a:schemeClr val="tx1"/>
                </a:solidFill>
                <a:latin typeface="Arial" panose="020B0604020202020204" pitchFamily="34" charset="0"/>
                <a:cs typeface="Arial" panose="020B0604020202020204" pitchFamily="34" charset="0"/>
              </a:rPr>
              <a:t>ợc mã hóa bởi chữ thứ i của từ khóa:</a:t>
            </a:r>
          </a:p>
          <a:p>
            <a:pPr marL="342900" lvl="1" indent="0">
              <a:buNone/>
            </a:pPr>
            <a:r>
              <a:rPr lang="en-US" sz="2100">
                <a:solidFill>
                  <a:schemeClr val="tx1"/>
                </a:solidFill>
                <a:latin typeface="Arial" panose="020B0604020202020204" pitchFamily="34" charset="0"/>
                <a:cs typeface="Arial" panose="020B0604020202020204" pitchFamily="34" charset="0"/>
              </a:rPr>
              <a:t>		 {C</a:t>
            </a:r>
            <a:r>
              <a:rPr lang="en-US" sz="2100" baseline="-25000">
                <a:solidFill>
                  <a:schemeClr val="tx1"/>
                </a:solidFill>
                <a:latin typeface="Arial" panose="020B0604020202020204" pitchFamily="34" charset="0"/>
                <a:cs typeface="Arial" panose="020B0604020202020204" pitchFamily="34" charset="0"/>
              </a:rPr>
              <a:t>i</a:t>
            </a:r>
            <a:r>
              <a:rPr lang="en-US" sz="2100">
                <a:solidFill>
                  <a:schemeClr val="tx1"/>
                </a:solidFill>
                <a:latin typeface="Arial" panose="020B0604020202020204" pitchFamily="34" charset="0"/>
                <a:cs typeface="Arial" panose="020B0604020202020204" pitchFamily="34" charset="0"/>
              </a:rPr>
              <a:t>, C</a:t>
            </a:r>
            <a:r>
              <a:rPr lang="en-US" sz="2100" baseline="-25000">
                <a:solidFill>
                  <a:schemeClr val="tx1"/>
                </a:solidFill>
                <a:latin typeface="Arial" panose="020B0604020202020204" pitchFamily="34" charset="0"/>
                <a:cs typeface="Arial" panose="020B0604020202020204" pitchFamily="34" charset="0"/>
              </a:rPr>
              <a:t>i+m</a:t>
            </a:r>
            <a:r>
              <a:rPr lang="en-US" sz="2100">
                <a:solidFill>
                  <a:schemeClr val="tx1"/>
                </a:solidFill>
                <a:latin typeface="Arial" panose="020B0604020202020204" pitchFamily="34" charset="0"/>
                <a:cs typeface="Arial" panose="020B0604020202020204" pitchFamily="34" charset="0"/>
              </a:rPr>
              <a:t>,….,C</a:t>
            </a:r>
            <a:r>
              <a:rPr lang="en-US" sz="2100" baseline="-25000">
                <a:solidFill>
                  <a:schemeClr val="tx1"/>
                </a:solidFill>
                <a:latin typeface="Arial" panose="020B0604020202020204" pitchFamily="34" charset="0"/>
                <a:cs typeface="Arial" panose="020B0604020202020204" pitchFamily="34" charset="0"/>
              </a:rPr>
              <a:t>i+km</a:t>
            </a:r>
            <a:r>
              <a:rPr lang="en-US" sz="2100">
                <a:solidFill>
                  <a:schemeClr val="tx1"/>
                </a:solidFill>
                <a:latin typeface="Arial" panose="020B0604020202020204" pitchFamily="34" charset="0"/>
                <a:cs typeface="Arial" panose="020B0604020202020204" pitchFamily="34" charset="0"/>
              </a:rPr>
              <a:t>}</a:t>
            </a:r>
          </a:p>
          <a:p>
            <a:pPr lvl="1"/>
            <a:r>
              <a:rPr lang="en-US" sz="2100">
                <a:solidFill>
                  <a:schemeClr val="tx1"/>
                </a:solidFill>
                <a:latin typeface="Arial" panose="020B0604020202020204" pitchFamily="34" charset="0"/>
                <a:cs typeface="Arial" panose="020B0604020202020204" pitchFamily="34" charset="0"/>
              </a:rPr>
              <a:t>B</a:t>
            </a:r>
            <a:r>
              <a:rPr lang="vi-VN" sz="2100">
                <a:solidFill>
                  <a:schemeClr val="tx1"/>
                </a:solidFill>
                <a:latin typeface="Arial" panose="020B0604020202020204" pitchFamily="34" charset="0"/>
                <a:cs typeface="Arial" panose="020B0604020202020204" pitchFamily="34" charset="0"/>
              </a:rPr>
              <a:t>ư</a:t>
            </a:r>
            <a:r>
              <a:rPr lang="en-US" sz="2100">
                <a:solidFill>
                  <a:schemeClr val="tx1"/>
                </a:solidFill>
                <a:latin typeface="Arial" panose="020B0604020202020204" pitchFamily="34" charset="0"/>
                <a:cs typeface="Arial" panose="020B0604020202020204" pitchFamily="34" charset="0"/>
              </a:rPr>
              <a:t>ớc 2: với mỗi khóa con x ( x thuộc ‘A’-’Z’) , giải mã  {C</a:t>
            </a:r>
            <a:r>
              <a:rPr lang="en-US" sz="2100" baseline="-25000">
                <a:solidFill>
                  <a:schemeClr val="tx1"/>
                </a:solidFill>
                <a:latin typeface="Arial" panose="020B0604020202020204" pitchFamily="34" charset="0"/>
                <a:cs typeface="Arial" panose="020B0604020202020204" pitchFamily="34" charset="0"/>
              </a:rPr>
              <a:t>i</a:t>
            </a:r>
            <a:r>
              <a:rPr lang="en-US" sz="2100">
                <a:solidFill>
                  <a:schemeClr val="tx1"/>
                </a:solidFill>
                <a:latin typeface="Arial" panose="020B0604020202020204" pitchFamily="34" charset="0"/>
                <a:cs typeface="Arial" panose="020B0604020202020204" pitchFamily="34" charset="0"/>
              </a:rPr>
              <a:t>, C</a:t>
            </a:r>
            <a:r>
              <a:rPr lang="en-US" sz="2100" baseline="-25000">
                <a:solidFill>
                  <a:schemeClr val="tx1"/>
                </a:solidFill>
                <a:latin typeface="Arial" panose="020B0604020202020204" pitchFamily="34" charset="0"/>
                <a:cs typeface="Arial" panose="020B0604020202020204" pitchFamily="34" charset="0"/>
              </a:rPr>
              <a:t>i+m</a:t>
            </a:r>
            <a:r>
              <a:rPr lang="en-US" sz="2100">
                <a:solidFill>
                  <a:schemeClr val="tx1"/>
                </a:solidFill>
                <a:latin typeface="Arial" panose="020B0604020202020204" pitchFamily="34" charset="0"/>
                <a:cs typeface="Arial" panose="020B0604020202020204" pitchFamily="34" charset="0"/>
              </a:rPr>
              <a:t>,….,C</a:t>
            </a:r>
            <a:r>
              <a:rPr lang="en-US" sz="2100" baseline="-25000">
                <a:solidFill>
                  <a:schemeClr val="tx1"/>
                </a:solidFill>
                <a:latin typeface="Arial" panose="020B0604020202020204" pitchFamily="34" charset="0"/>
                <a:cs typeface="Arial" panose="020B0604020202020204" pitchFamily="34" charset="0"/>
              </a:rPr>
              <a:t>i+km</a:t>
            </a:r>
            <a:r>
              <a:rPr lang="en-US" sz="2100">
                <a:solidFill>
                  <a:schemeClr val="tx1"/>
                </a:solidFill>
                <a:latin typeface="Arial" panose="020B0604020202020204" pitchFamily="34" charset="0"/>
                <a:cs typeface="Arial" panose="020B0604020202020204" pitchFamily="34" charset="0"/>
              </a:rPr>
              <a:t>} với x đ</a:t>
            </a:r>
            <a:r>
              <a:rPr lang="vi-VN" sz="2100">
                <a:solidFill>
                  <a:schemeClr val="tx1"/>
                </a:solidFill>
                <a:latin typeface="Arial" panose="020B0604020202020204" pitchFamily="34" charset="0"/>
                <a:cs typeface="Arial" panose="020B0604020202020204" pitchFamily="34" charset="0"/>
              </a:rPr>
              <a:t>ư</a:t>
            </a:r>
            <a:r>
              <a:rPr lang="en-US" sz="2100">
                <a:solidFill>
                  <a:schemeClr val="tx1"/>
                </a:solidFill>
                <a:latin typeface="Arial" panose="020B0604020202020204" pitchFamily="34" charset="0"/>
                <a:cs typeface="Arial" panose="020B0604020202020204" pitchFamily="34" charset="0"/>
              </a:rPr>
              <a:t>ợc  P = {P</a:t>
            </a:r>
            <a:r>
              <a:rPr lang="en-US" sz="2100" baseline="-25000">
                <a:solidFill>
                  <a:schemeClr val="tx1"/>
                </a:solidFill>
                <a:latin typeface="Arial" panose="020B0604020202020204" pitchFamily="34" charset="0"/>
                <a:cs typeface="Arial" panose="020B0604020202020204" pitchFamily="34" charset="0"/>
              </a:rPr>
              <a:t>i</a:t>
            </a:r>
            <a:r>
              <a:rPr lang="en-US" sz="2100">
                <a:solidFill>
                  <a:schemeClr val="tx1"/>
                </a:solidFill>
                <a:latin typeface="Arial" panose="020B0604020202020204" pitchFamily="34" charset="0"/>
                <a:cs typeface="Arial" panose="020B0604020202020204" pitchFamily="34" charset="0"/>
              </a:rPr>
              <a:t>, P</a:t>
            </a:r>
            <a:r>
              <a:rPr lang="en-US" sz="2100" baseline="-25000">
                <a:solidFill>
                  <a:schemeClr val="tx1"/>
                </a:solidFill>
                <a:latin typeface="Arial" panose="020B0604020202020204" pitchFamily="34" charset="0"/>
                <a:cs typeface="Arial" panose="020B0604020202020204" pitchFamily="34" charset="0"/>
              </a:rPr>
              <a:t>i+m</a:t>
            </a:r>
            <a:r>
              <a:rPr lang="en-US" sz="2100">
                <a:solidFill>
                  <a:schemeClr val="tx1"/>
                </a:solidFill>
                <a:latin typeface="Arial" panose="020B0604020202020204" pitchFamily="34" charset="0"/>
                <a:cs typeface="Arial" panose="020B0604020202020204" pitchFamily="34" charset="0"/>
              </a:rPr>
              <a:t>,….,P</a:t>
            </a:r>
            <a:r>
              <a:rPr lang="en-US" sz="2100" baseline="-25000">
                <a:solidFill>
                  <a:schemeClr val="tx1"/>
                </a:solidFill>
                <a:latin typeface="Arial" panose="020B0604020202020204" pitchFamily="34" charset="0"/>
                <a:cs typeface="Arial" panose="020B0604020202020204" pitchFamily="34" charset="0"/>
              </a:rPr>
              <a:t>i+km</a:t>
            </a:r>
            <a:r>
              <a:rPr lang="en-US" sz="2100">
                <a:solidFill>
                  <a:schemeClr val="tx1"/>
                </a:solidFill>
                <a:latin typeface="Arial" panose="020B0604020202020204" pitchFamily="34" charset="0"/>
                <a:cs typeface="Arial" panose="020B0604020202020204" pitchFamily="34" charset="0"/>
              </a:rPr>
              <a:t>}</a:t>
            </a:r>
            <a:r>
              <a:rPr lang="en-US" sz="2100" b="1" i="1">
                <a:solidFill>
                  <a:schemeClr val="tx1"/>
                </a:solidFill>
                <a:latin typeface="Arial" panose="020B0604020202020204" pitchFamily="34" charset="0"/>
                <a:cs typeface="Arial" panose="020B0604020202020204" pitchFamily="34" charset="0"/>
              </a:rPr>
              <a:t>. </a:t>
            </a:r>
            <a:r>
              <a:rPr lang="en-US" sz="2100">
                <a:solidFill>
                  <a:schemeClr val="tx1"/>
                </a:solidFill>
                <a:latin typeface="Arial" panose="020B0604020202020204" pitchFamily="34" charset="0"/>
                <a:cs typeface="Arial" panose="020B0604020202020204" pitchFamily="34" charset="0"/>
              </a:rPr>
              <a:t>Các khóa con x có </a:t>
            </a:r>
            <a:r>
              <a:rPr lang="en-US" sz="2100" b="1" i="1">
                <a:solidFill>
                  <a:schemeClr val="tx1"/>
                </a:solidFill>
                <a:latin typeface="Arial" panose="020B0604020202020204" pitchFamily="34" charset="0"/>
                <a:cs typeface="Arial" panose="020B0604020202020204" pitchFamily="34" charset="0"/>
              </a:rPr>
              <a:t>Frequency Match Score </a:t>
            </a:r>
            <a:r>
              <a:rPr lang="en-US" sz="2100">
                <a:solidFill>
                  <a:schemeClr val="tx1"/>
                </a:solidFill>
                <a:latin typeface="Arial" panose="020B0604020202020204" pitchFamily="34" charset="0"/>
                <a:cs typeface="Arial" panose="020B0604020202020204" pitchFamily="34" charset="0"/>
              </a:rPr>
              <a:t>của P lớn hơn có khả năng là khóa ứng với kí tự i của từ khóa h</a:t>
            </a:r>
            <a:r>
              <a:rPr lang="vi-VN" sz="2100">
                <a:solidFill>
                  <a:schemeClr val="tx1"/>
                </a:solidFill>
                <a:latin typeface="Arial" panose="020B0604020202020204" pitchFamily="34" charset="0"/>
                <a:cs typeface="Arial" panose="020B0604020202020204" pitchFamily="34" charset="0"/>
              </a:rPr>
              <a:t>ơ</a:t>
            </a:r>
            <a:r>
              <a:rPr lang="en-US" sz="2100">
                <a:solidFill>
                  <a:schemeClr val="tx1"/>
                </a:solidFill>
                <a:latin typeface="Arial" panose="020B0604020202020204" pitchFamily="34" charset="0"/>
                <a:cs typeface="Arial" panose="020B0604020202020204" pitchFamily="34" charset="0"/>
              </a:rPr>
              <a:t>n</a:t>
            </a:r>
            <a:br>
              <a:rPr lang="en-US" sz="2100" b="1">
                <a:solidFill>
                  <a:schemeClr val="tx1"/>
                </a:solidFill>
                <a:latin typeface="Arial" panose="020B0604020202020204" pitchFamily="34" charset="0"/>
                <a:cs typeface="Arial" panose="020B0604020202020204" pitchFamily="34" charset="0"/>
              </a:rPr>
            </a:br>
            <a:endParaRPr lang="en-US" sz="2100" b="1">
              <a:solidFill>
                <a:schemeClr val="tx1"/>
              </a:solidFill>
              <a:latin typeface="Arial" panose="020B0604020202020204" pitchFamily="34" charset="0"/>
              <a:cs typeface="Arial" panose="020B0604020202020204" pitchFamily="34" charset="0"/>
            </a:endParaRPr>
          </a:p>
          <a:p>
            <a:pPr marL="0" indent="0">
              <a:buNone/>
            </a:pPr>
            <a:r>
              <a:rPr lang="en-US">
                <a:solidFill>
                  <a:schemeClr val="tx1"/>
                </a:solidFill>
                <a:latin typeface="Arial" panose="020B0604020202020204" pitchFamily="34" charset="0"/>
                <a:cs typeface="Arial" panose="020B0604020202020204" pitchFamily="34" charset="0"/>
              </a:rPr>
              <a:t>Duyệt tổ hợp các khóa con để để đ</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ợc từ khóa độ dài m.</a:t>
            </a:r>
          </a:p>
          <a:p>
            <a:pPr marL="0" indent="0">
              <a:buNone/>
            </a:pPr>
            <a:endParaRPr lang="en-US">
              <a:solidFill>
                <a:schemeClr val="tx1"/>
              </a:solidFill>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6DD66ADD-0036-4D66-BF93-64AD6D8125E7}"/>
              </a:ext>
            </a:extLst>
          </p:cNvPr>
          <p:cNvSpPr>
            <a:spLocks noChangeArrowheads="1"/>
          </p:cNvSpPr>
          <p:nvPr/>
        </p:nvSpPr>
        <p:spPr bwMode="auto">
          <a:xfrm>
            <a:off x="2296009" y="42319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379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3. Tìm từ khóa</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463825" y="1346200"/>
            <a:ext cx="8348871" cy="4902200"/>
          </a:xfrm>
        </p:spPr>
        <p:txBody>
          <a:bodyPr/>
          <a:lstStyle/>
          <a:p>
            <a:pPr marL="0" indent="0">
              <a:buNone/>
            </a:pPr>
            <a:r>
              <a:rPr lang="en-US" b="1">
                <a:solidFill>
                  <a:schemeClr val="tx1"/>
                </a:solidFill>
                <a:latin typeface="Arial" panose="020B0604020202020204" pitchFamily="34" charset="0"/>
                <a:cs typeface="Arial" panose="020B0604020202020204" pitchFamily="34" charset="0"/>
              </a:rPr>
              <a:t>Frequency Match Score:</a:t>
            </a:r>
          </a:p>
          <a:p>
            <a:pPr marL="0" indent="0">
              <a:buNone/>
            </a:pPr>
            <a:r>
              <a:rPr lang="en-US">
                <a:solidFill>
                  <a:schemeClr val="tx1"/>
                </a:solidFill>
                <a:latin typeface="Arial" panose="020B0604020202020204" pitchFamily="34" charset="0"/>
                <a:cs typeface="Arial" panose="020B0604020202020204" pitchFamily="34" charset="0"/>
              </a:rPr>
              <a:t>- Trong tiếng anh, thứ tự các chữ cái theo tần suất sử dụng tăng dần là:  ETAOINSHRDLCUMWFGYPBVKJXQZ      (1)</a:t>
            </a:r>
          </a:p>
          <a:p>
            <a:pPr>
              <a:buFontTx/>
              <a:buChar char="-"/>
            </a:pPr>
            <a:r>
              <a:rPr lang="en-US">
                <a:solidFill>
                  <a:schemeClr val="tx1"/>
                </a:solidFill>
                <a:latin typeface="Arial" panose="020B0604020202020204" pitchFamily="34" charset="0"/>
                <a:cs typeface="Arial" panose="020B0604020202020204" pitchFamily="34" charset="0"/>
              </a:rPr>
              <a:t>Với chuỗi kí tự P:</a:t>
            </a:r>
          </a:p>
          <a:p>
            <a:pPr marL="0" indent="0">
              <a:buNone/>
            </a:pPr>
            <a:r>
              <a:rPr lang="en-US">
                <a:solidFill>
                  <a:schemeClr val="tx1"/>
                </a:solidFill>
                <a:latin typeface="Arial" panose="020B0604020202020204" pitchFamily="34" charset="0"/>
                <a:cs typeface="Arial" panose="020B0604020202020204" pitchFamily="34" charset="0"/>
              </a:rPr>
              <a:t>	+ Sắp xếp các chữ cái theo tần xuất xuất hiện trong P(x).  (2)</a:t>
            </a:r>
          </a:p>
          <a:p>
            <a:pPr marL="0" indent="0">
              <a:buNone/>
            </a:pPr>
            <a:r>
              <a:rPr lang="en-US">
                <a:solidFill>
                  <a:schemeClr val="tx1"/>
                </a:solidFill>
                <a:latin typeface="Arial" panose="020B0604020202020204" pitchFamily="34" charset="0"/>
                <a:cs typeface="Arial" panose="020B0604020202020204" pitchFamily="34" charset="0"/>
              </a:rPr>
              <a:t>	+ </a:t>
            </a:r>
            <a:r>
              <a:rPr lang="en-US" b="1" i="1">
                <a:solidFill>
                  <a:schemeClr val="tx1"/>
                </a:solidFill>
                <a:latin typeface="Arial" panose="020B0604020202020204" pitchFamily="34" charset="0"/>
                <a:cs typeface="Arial" panose="020B0604020202020204" pitchFamily="34" charset="0"/>
              </a:rPr>
              <a:t>Frequency Match Score </a:t>
            </a:r>
            <a:r>
              <a:rPr lang="en-US">
                <a:solidFill>
                  <a:schemeClr val="tx1"/>
                </a:solidFill>
                <a:latin typeface="Arial" panose="020B0604020202020204" pitchFamily="34" charset="0"/>
                <a:cs typeface="Arial" panose="020B0604020202020204" pitchFamily="34" charset="0"/>
              </a:rPr>
              <a:t>của P = số kí tự nằm trong 6 kí tự đầu của (2) cũng nằm trong 6 kí tự đầu của 1 + số kí tự nằm trong 6 kí tự cuối của (2) cũng nằm trong 6 kí tự cuối của 1 </a:t>
            </a:r>
          </a:p>
          <a:p>
            <a:pPr marL="0" indent="0">
              <a:buNone/>
            </a:pPr>
            <a:endParaRPr lang="en-US">
              <a:solidFill>
                <a:schemeClr val="tx1"/>
              </a:solidFill>
            </a:endParaRPr>
          </a:p>
          <a:p>
            <a:pPr marL="0" indent="0">
              <a:buNone/>
            </a:pPr>
            <a:endParaRPr lang="en-US">
              <a:solidFill>
                <a:schemeClr val="tx1"/>
              </a:solidFill>
            </a:endParaRPr>
          </a:p>
          <a:p>
            <a:pPr marL="0" indent="0">
              <a:buNone/>
            </a:pPr>
            <a:r>
              <a:rPr lang="en-US">
                <a:solidFill>
                  <a:schemeClr val="tx1"/>
                </a:solidFill>
              </a:rPr>
              <a:t>	</a:t>
            </a:r>
          </a:p>
          <a:p>
            <a:pPr marL="0" indent="0">
              <a:buNone/>
            </a:pPr>
            <a:endParaRPr lang="en-US">
              <a:solidFill>
                <a:schemeClr val="tx1"/>
              </a:solidFill>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6DD66ADD-0036-4D66-BF93-64AD6D8125E7}"/>
              </a:ext>
            </a:extLst>
          </p:cNvPr>
          <p:cNvSpPr>
            <a:spLocks noChangeArrowheads="1"/>
          </p:cNvSpPr>
          <p:nvPr/>
        </p:nvSpPr>
        <p:spPr bwMode="auto">
          <a:xfrm>
            <a:off x="2296009" y="42319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Hình ảnh 4">
            <a:extLst>
              <a:ext uri="{FF2B5EF4-FFF2-40B4-BE49-F238E27FC236}">
                <a16:creationId xmlns:a16="http://schemas.microsoft.com/office/drawing/2014/main" id="{A0D77934-E9D7-4434-8A31-E08A070EFEDE}"/>
              </a:ext>
            </a:extLst>
          </p:cNvPr>
          <p:cNvPicPr>
            <a:picLocks noChangeAspect="1"/>
          </p:cNvPicPr>
          <p:nvPr/>
        </p:nvPicPr>
        <p:blipFill>
          <a:blip r:embed="rId2"/>
          <a:stretch>
            <a:fillRect/>
          </a:stretch>
        </p:blipFill>
        <p:spPr>
          <a:xfrm>
            <a:off x="1495909" y="4231958"/>
            <a:ext cx="5114441" cy="1470206"/>
          </a:xfrm>
          <a:prstGeom prst="rect">
            <a:avLst/>
          </a:prstGeom>
        </p:spPr>
      </p:pic>
    </p:spTree>
    <p:extLst>
      <p:ext uri="{BB962C8B-B14F-4D97-AF65-F5344CB8AC3E}">
        <p14:creationId xmlns:p14="http://schemas.microsoft.com/office/powerpoint/2010/main" val="397602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4. Xác định bản rõ</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463825" y="1346200"/>
            <a:ext cx="8348871" cy="4902200"/>
          </a:xfrm>
        </p:spPr>
        <p:txBody>
          <a:bodyPr/>
          <a:lstStyle/>
          <a:p>
            <a:pPr>
              <a:buFontTx/>
              <a:buChar char="-"/>
            </a:pPr>
            <a:r>
              <a:rPr lang="en-US">
                <a:solidFill>
                  <a:schemeClr val="tx1"/>
                </a:solidFill>
                <a:latin typeface="Arial" panose="020B0604020202020204" pitchFamily="34" charset="0"/>
                <a:cs typeface="Arial" panose="020B0604020202020204" pitchFamily="34" charset="0"/>
              </a:rPr>
              <a:t>Với bản mã và từ khóa tìm đ</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ợc, giải mã đ</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ợc bản rõ</a:t>
            </a:r>
          </a:p>
          <a:p>
            <a:pPr>
              <a:buFontTx/>
              <a:buChar char="-"/>
            </a:pPr>
            <a:r>
              <a:rPr lang="en-US">
                <a:solidFill>
                  <a:schemeClr val="tx1"/>
                </a:solidFill>
                <a:latin typeface="Arial" panose="020B0604020202020204" pitchFamily="34" charset="0"/>
                <a:cs typeface="Arial" panose="020B0604020202020204" pitchFamily="34" charset="0"/>
              </a:rPr>
              <a:t>Với bản rõ là văn bản tiếng anh, từ khóa tìm đ</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ợc có thể đúng khi:</a:t>
            </a:r>
          </a:p>
          <a:p>
            <a:pPr marL="0" indent="0">
              <a:buNone/>
            </a:pPr>
            <a:r>
              <a:rPr lang="en-US">
                <a:solidFill>
                  <a:schemeClr val="tx1"/>
                </a:solidFill>
                <a:latin typeface="Arial" panose="020B0604020202020204" pitchFamily="34" charset="0"/>
                <a:cs typeface="Arial" panose="020B0604020202020204" pitchFamily="34" charset="0"/>
              </a:rPr>
              <a:t>	+ Số l</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ợng kí tự thuộc ‘a’-z’, ‘A’-’Z’, dấu cách, xuống dòng / tổng số kí tự &gt;= letterPercentage</a:t>
            </a:r>
          </a:p>
          <a:p>
            <a:pPr marL="0" indent="0">
              <a:buNone/>
            </a:pPr>
            <a:r>
              <a:rPr lang="en-US">
                <a:solidFill>
                  <a:schemeClr val="tx1"/>
                </a:solidFill>
                <a:latin typeface="Arial" panose="020B0604020202020204" pitchFamily="34" charset="0"/>
                <a:cs typeface="Arial" panose="020B0604020202020204" pitchFamily="34" charset="0"/>
              </a:rPr>
              <a:t>	+ Số l</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ợng từ nằm trong từ điển của bản rõ &gt;= wordPercentage</a:t>
            </a:r>
          </a:p>
          <a:p>
            <a:pPr marL="0" indent="0">
              <a:buNone/>
            </a:pPr>
            <a:endParaRPr lang="en-US">
              <a:solidFill>
                <a:schemeClr val="tx1"/>
              </a:solidFill>
              <a:latin typeface="Arial" panose="020B0604020202020204" pitchFamily="34" charset="0"/>
              <a:cs typeface="Arial" panose="020B0604020202020204" pitchFamily="34" charset="0"/>
            </a:endParaRPr>
          </a:p>
          <a:p>
            <a:pPr marL="0" indent="0">
              <a:buNone/>
            </a:pPr>
            <a:r>
              <a:rPr lang="en-US">
                <a:solidFill>
                  <a:schemeClr val="tx1"/>
                </a:solidFill>
                <a:latin typeface="Arial" panose="020B0604020202020204" pitchFamily="34" charset="0"/>
                <a:cs typeface="Arial" panose="020B0604020202020204" pitchFamily="34" charset="0"/>
              </a:rPr>
              <a:t>- Nếu duyệt mọi độ dài từ khóa có khả năng cao tìm đ</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ợc bởi Kasiski Examination mà không có từ khóa cho bản rõ đúng, duyệt từ bé đến lớn  kiểm tra các độ dài từ khoá khác</a:t>
            </a:r>
          </a:p>
          <a:p>
            <a:pPr marL="0" indent="0">
              <a:buNone/>
            </a:pPr>
            <a:endParaRPr lang="en-US">
              <a:solidFill>
                <a:schemeClr val="tx1"/>
              </a:solidFill>
              <a:latin typeface="Arial" panose="020B0604020202020204" pitchFamily="34" charset="0"/>
              <a:cs typeface="Arial" panose="020B0604020202020204" pitchFamily="34" charset="0"/>
            </a:endParaRPr>
          </a:p>
          <a:p>
            <a:pPr marL="0" indent="0">
              <a:buNone/>
            </a:pPr>
            <a:r>
              <a:rPr lang="en-US">
                <a:solidFill>
                  <a:schemeClr val="tx1"/>
                </a:solidFill>
                <a:latin typeface="Arial" panose="020B0604020202020204" pitchFamily="34" charset="0"/>
                <a:cs typeface="Arial" panose="020B0604020202020204" pitchFamily="34" charset="0"/>
              </a:rPr>
              <a:t>	</a:t>
            </a:r>
          </a:p>
          <a:p>
            <a:pPr marL="0" indent="0">
              <a:buNone/>
            </a:pPr>
            <a:endParaRPr lang="en-US">
              <a:solidFill>
                <a:schemeClr val="tx1"/>
              </a:solidFill>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6DD66ADD-0036-4D66-BF93-64AD6D8125E7}"/>
              </a:ext>
            </a:extLst>
          </p:cNvPr>
          <p:cNvSpPr>
            <a:spLocks noChangeArrowheads="1"/>
          </p:cNvSpPr>
          <p:nvPr/>
        </p:nvSpPr>
        <p:spPr bwMode="auto">
          <a:xfrm>
            <a:off x="2296009" y="42319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343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txBox="1">
            <a:spLocks noChangeArrowheads="1"/>
          </p:cNvSpPr>
          <p:nvPr/>
        </p:nvSpPr>
        <p:spPr bwMode="auto">
          <a:xfrm>
            <a:off x="1143000" y="1538288"/>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3600" b="1">
              <a:solidFill>
                <a:schemeClr val="bg1"/>
              </a:solidFill>
              <a:latin typeface="Calibri Light" panose="020F0302020204030204" pitchFamily="34" charset="0"/>
            </a:endParaRPr>
          </a:p>
        </p:txBody>
      </p:sp>
      <p:sp>
        <p:nvSpPr>
          <p:cNvPr id="36867" name="Rectangle 5"/>
          <p:cNvSpPr txBox="1">
            <a:spLocks noChangeArrowheads="1"/>
          </p:cNvSpPr>
          <p:nvPr/>
        </p:nvSpPr>
        <p:spPr bwMode="auto">
          <a:xfrm>
            <a:off x="1757219" y="2226397"/>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vi-VN" altLang="en-US" sz="3000" i="1">
                <a:solidFill>
                  <a:srgbClr val="CC6600"/>
                </a:solidFill>
                <a:latin typeface="Calibri (Body)"/>
                <a:cs typeface="Times New Roman" panose="02020603050405020304" pitchFamily="18" charset="0"/>
              </a:rPr>
              <a:t>Em xin chân thành </a:t>
            </a:r>
            <a:r>
              <a:rPr lang="vi-VN" altLang="en-US" sz="3000" i="1" err="1">
                <a:solidFill>
                  <a:srgbClr val="CC6600"/>
                </a:solidFill>
                <a:latin typeface="Calibri (Body)"/>
                <a:cs typeface="Times New Roman" panose="02020603050405020304" pitchFamily="18" charset="0"/>
              </a:rPr>
              <a:t>cảm</a:t>
            </a:r>
            <a:r>
              <a:rPr lang="vi-VN" altLang="en-US" sz="3000" i="1">
                <a:solidFill>
                  <a:srgbClr val="CC6600"/>
                </a:solidFill>
                <a:latin typeface="Calibri (Body)"/>
                <a:cs typeface="Times New Roman" panose="02020603050405020304" pitchFamily="18" charset="0"/>
              </a:rPr>
              <a:t> </a:t>
            </a:r>
            <a:r>
              <a:rPr lang="en-US" altLang="en-US" sz="3000" i="1" err="1">
                <a:solidFill>
                  <a:srgbClr val="CC6600"/>
                </a:solidFill>
                <a:latin typeface="Calibri (Body)"/>
                <a:cs typeface="Times New Roman" panose="02020603050405020304" pitchFamily="18" charset="0"/>
              </a:rPr>
              <a:t>ơn</a:t>
            </a:r>
            <a:r>
              <a:rPr lang="en-US" altLang="en-US" sz="3000" i="1">
                <a:solidFill>
                  <a:srgbClr val="CC6600"/>
                </a:solidFill>
                <a:latin typeface="Calibri (Body)"/>
                <a:cs typeface="Times New Roman" panose="02020603050405020304" pitchFamily="18" charset="0"/>
              </a:rPr>
              <a:t> Cô</a:t>
            </a:r>
            <a:r>
              <a:rPr lang="vi-VN" altLang="en-US" sz="3000" i="1">
                <a:solidFill>
                  <a:srgbClr val="CC6600"/>
                </a:solidFill>
                <a:latin typeface="Calibri (Body)"/>
                <a:cs typeface="Times New Roman" panose="02020603050405020304" pitchFamily="18" charset="0"/>
              </a:rPr>
              <a:t> và các bạn đã lắng nghe</a:t>
            </a:r>
            <a:endParaRPr lang="en-US" altLang="en-US" sz="3000" i="1">
              <a:solidFill>
                <a:srgbClr val="CC6600"/>
              </a:solidFill>
              <a:latin typeface="Calibri (Body)"/>
              <a:cs typeface="Times New Roman" panose="02020603050405020304" pitchFamily="18" charset="0"/>
            </a:endParaRPr>
          </a:p>
          <a:p>
            <a:pPr algn="ctr" eaLnBrk="1" hangingPunct="1">
              <a:lnSpc>
                <a:spcPct val="90000"/>
              </a:lnSpc>
            </a:pPr>
            <a:endParaRPr lang="vi-VN" altLang="en-US" sz="5400" b="1" i="1">
              <a:solidFill>
                <a:srgbClr val="CC6600"/>
              </a:solidFill>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5400" b="1" i="1">
                <a:solidFill>
                  <a:srgbClr val="CC6600"/>
                </a:solidFill>
                <a:latin typeface="Times New Roman" panose="02020603050405020304" pitchFamily="18" charset="0"/>
                <a:cs typeface="Times New Roman" panose="02020603050405020304" pitchFamily="18" charset="0"/>
              </a:rPr>
              <a:t>Q&amp;A</a:t>
            </a:r>
          </a:p>
        </p:txBody>
      </p:sp>
      <p:pic>
        <p:nvPicPr>
          <p:cNvPr id="4" name="Picture 2" descr="Kết quả hình ảnh cho win-win sit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963" y="5497175"/>
            <a:ext cx="2041237" cy="136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1. Mã hóa đa bảng thế</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357809" y="1346200"/>
            <a:ext cx="8608770" cy="4902200"/>
          </a:xfrm>
        </p:spPr>
        <p:txBody>
          <a:bodyPr/>
          <a:lstStyle/>
          <a:p>
            <a:pPr marL="0" indent="0">
              <a:buNone/>
            </a:pPr>
            <a:r>
              <a:rPr lang="en-US">
                <a:solidFill>
                  <a:schemeClr val="tx1"/>
                </a:solidFill>
                <a:latin typeface="Arial" panose="020B0604020202020204" pitchFamily="34" charset="0"/>
                <a:cs typeface="Arial" panose="020B0604020202020204" pitchFamily="34" charset="0"/>
              </a:rPr>
              <a:t>Ph</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ơng pháp mã hóa đa bảng thế dựa trên Bảng mã Vigenere</a:t>
            </a:r>
            <a:r>
              <a:rPr lang="en-US"/>
              <a:t> </a:t>
            </a:r>
            <a:br>
              <a:rPr lang="en-US"/>
            </a:br>
            <a:br>
              <a:rPr lang="en-US"/>
            </a:br>
            <a:endParaRPr lang="en-US">
              <a:latin typeface="Arial" panose="020B0604020202020204" pitchFamily="34" charset="0"/>
              <a:cs typeface="Arial" panose="020B0604020202020204" pitchFamily="34" charset="0"/>
            </a:endParaRPr>
          </a:p>
        </p:txBody>
      </p:sp>
      <p:pic>
        <p:nvPicPr>
          <p:cNvPr id="4" name="Hình ảnh 3">
            <a:extLst>
              <a:ext uri="{FF2B5EF4-FFF2-40B4-BE49-F238E27FC236}">
                <a16:creationId xmlns:a16="http://schemas.microsoft.com/office/drawing/2014/main" id="{0113A460-F534-46B0-93FD-2033BD14080A}"/>
              </a:ext>
            </a:extLst>
          </p:cNvPr>
          <p:cNvPicPr>
            <a:picLocks noChangeAspect="1"/>
          </p:cNvPicPr>
          <p:nvPr/>
        </p:nvPicPr>
        <p:blipFill>
          <a:blip r:embed="rId2"/>
          <a:stretch>
            <a:fillRect/>
          </a:stretch>
        </p:blipFill>
        <p:spPr>
          <a:xfrm>
            <a:off x="1512464" y="1663150"/>
            <a:ext cx="5590701" cy="5156366"/>
          </a:xfrm>
          <a:prstGeom prst="rect">
            <a:avLst/>
          </a:prstGeom>
        </p:spPr>
      </p:pic>
    </p:spTree>
    <p:extLst>
      <p:ext uri="{BB962C8B-B14F-4D97-AF65-F5344CB8AC3E}">
        <p14:creationId xmlns:p14="http://schemas.microsoft.com/office/powerpoint/2010/main" val="424606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1. Mã hóa đa bảng thế</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463825" y="1346200"/>
            <a:ext cx="8348871" cy="4902200"/>
          </a:xfrm>
        </p:spPr>
        <p:txBody>
          <a:bodyPr/>
          <a:lstStyle/>
          <a:p>
            <a:r>
              <a:rPr lang="en-US">
                <a:solidFill>
                  <a:schemeClr val="tx1"/>
                </a:solidFill>
                <a:latin typeface="Arial" panose="020B0604020202020204" pitchFamily="34" charset="0"/>
                <a:cs typeface="Arial" panose="020B0604020202020204" pitchFamily="34" charset="0"/>
              </a:rPr>
              <a:t>Để mã hóa một bảng tin </a:t>
            </a:r>
            <a:r>
              <a:rPr lang="vi-VN">
                <a:solidFill>
                  <a:schemeClr val="tx1"/>
                </a:solidFill>
                <a:latin typeface="Arial" panose="020B0604020202020204" pitchFamily="34" charset="0"/>
                <a:cs typeface="Arial" panose="020B0604020202020204" pitchFamily="34" charset="0"/>
              </a:rPr>
              <a:t>thì cần có một khóa có chiều dài bằng chiều dài bản tin.Thường thì khóa là một cụm từ nào đó và được viết lặp lại cho đến khi có chiều dài bằngchiều dài bản tin. </a:t>
            </a:r>
            <a:endParaRPr lang="en-US">
              <a:solidFill>
                <a:schemeClr val="tx1"/>
              </a:solidFill>
              <a:latin typeface="Arial" panose="020B0604020202020204" pitchFamily="34" charset="0"/>
              <a:cs typeface="Arial" panose="020B0604020202020204" pitchFamily="34" charset="0"/>
            </a:endParaRPr>
          </a:p>
          <a:p>
            <a:r>
              <a:rPr lang="vi-VN">
                <a:solidFill>
                  <a:schemeClr val="tx1"/>
                </a:solidFill>
                <a:latin typeface="Arial" panose="020B0604020202020204" pitchFamily="34" charset="0"/>
                <a:cs typeface="Arial" panose="020B0604020202020204" pitchFamily="34" charset="0"/>
              </a:rPr>
              <a:t>Ví dụ với bản tin là </a:t>
            </a:r>
            <a:r>
              <a:rPr lang="en-US">
                <a:solidFill>
                  <a:schemeClr val="tx1"/>
                </a:solidFill>
                <a:latin typeface="Arial" panose="020B0604020202020204" pitchFamily="34" charset="0"/>
                <a:cs typeface="Arial" panose="020B0604020202020204" pitchFamily="34" charset="0"/>
              </a:rPr>
              <a:t>“</a:t>
            </a:r>
            <a:r>
              <a:rPr lang="vi-VN" i="1">
                <a:solidFill>
                  <a:schemeClr val="tx1"/>
                </a:solidFill>
                <a:latin typeface="Arial" panose="020B0604020202020204" pitchFamily="34" charset="0"/>
                <a:cs typeface="Arial" panose="020B0604020202020204" pitchFamily="34" charset="0"/>
              </a:rPr>
              <a:t>We are discovered, save yourself</a:t>
            </a:r>
            <a:r>
              <a:rPr lang="vi-VN">
                <a:solidFill>
                  <a:schemeClr val="tx1"/>
                </a:solidFill>
                <a:latin typeface="Arial" panose="020B0604020202020204" pitchFamily="34" charset="0"/>
                <a:cs typeface="Arial" panose="020B0604020202020204" pitchFamily="34" charset="0"/>
              </a:rPr>
              <a:t>‟ và khóa là từ</a:t>
            </a:r>
            <a:r>
              <a:rPr lang="en-US">
                <a:solidFill>
                  <a:schemeClr val="tx1"/>
                </a:solidFill>
                <a:latin typeface="Arial" panose="020B0604020202020204" pitchFamily="34" charset="0"/>
                <a:cs typeface="Arial" panose="020B0604020202020204" pitchFamily="34" charset="0"/>
              </a:rPr>
              <a:t> </a:t>
            </a:r>
            <a:r>
              <a:rPr lang="vi-VN" i="1">
                <a:solidFill>
                  <a:schemeClr val="tx1"/>
                </a:solidFill>
                <a:latin typeface="Arial" panose="020B0604020202020204" pitchFamily="34" charset="0"/>
                <a:cs typeface="Arial" panose="020B0604020202020204" pitchFamily="34" charset="0"/>
              </a:rPr>
              <a:t>DECEPTIVE</a:t>
            </a:r>
            <a:r>
              <a:rPr lang="vi-VN">
                <a:solidFill>
                  <a:schemeClr val="tx1"/>
                </a:solidFill>
                <a:latin typeface="Arial" panose="020B0604020202020204" pitchFamily="34" charset="0"/>
                <a:cs typeface="Arial" panose="020B0604020202020204" pitchFamily="34" charset="0"/>
              </a:rPr>
              <a:t>, chúng ta mã hóa như sau:</a:t>
            </a:r>
            <a:endParaRPr lang="en-US">
              <a:solidFill>
                <a:schemeClr val="tx1"/>
              </a:solidFill>
              <a:latin typeface="Arial" panose="020B0604020202020204" pitchFamily="34" charset="0"/>
              <a:cs typeface="Arial" panose="020B0604020202020204" pitchFamily="34" charset="0"/>
            </a:endParaRPr>
          </a:p>
          <a:p>
            <a:pPr marL="685800" lvl="2" indent="0">
              <a:buNone/>
            </a:pPr>
            <a:endParaRPr lang="en-US"/>
          </a:p>
          <a:p>
            <a:pPr marL="0" indent="0">
              <a:buNone/>
            </a:pPr>
            <a:r>
              <a:rPr lang="en-US"/>
              <a:t>	</a:t>
            </a:r>
            <a:endParaRPr lang="en-US">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6DD66ADD-0036-4D66-BF93-64AD6D8125E7}"/>
              </a:ext>
            </a:extLst>
          </p:cNvPr>
          <p:cNvSpPr>
            <a:spLocks noChangeArrowheads="1"/>
          </p:cNvSpPr>
          <p:nvPr/>
        </p:nvSpPr>
        <p:spPr bwMode="auto">
          <a:xfrm>
            <a:off x="2296009" y="42319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1" name="Bảng 11">
            <a:extLst>
              <a:ext uri="{FF2B5EF4-FFF2-40B4-BE49-F238E27FC236}">
                <a16:creationId xmlns:a16="http://schemas.microsoft.com/office/drawing/2014/main" id="{43155D9B-4950-4BF7-B098-6AB72090413C}"/>
              </a:ext>
            </a:extLst>
          </p:cNvPr>
          <p:cNvGraphicFramePr>
            <a:graphicFrameLocks noGrp="1"/>
          </p:cNvGraphicFramePr>
          <p:nvPr>
            <p:extLst>
              <p:ext uri="{D42A27DB-BD31-4B8C-83A1-F6EECF244321}">
                <p14:modId xmlns:p14="http://schemas.microsoft.com/office/powerpoint/2010/main" val="4007001468"/>
              </p:ext>
            </p:extLst>
          </p:nvPr>
        </p:nvGraphicFramePr>
        <p:xfrm>
          <a:off x="1749287" y="3294844"/>
          <a:ext cx="6096000" cy="1554480"/>
        </p:xfrm>
        <a:graphic>
          <a:graphicData uri="http://schemas.openxmlformats.org/drawingml/2006/table">
            <a:tbl>
              <a:tblPr firstRow="1" bandRow="1">
                <a:tableStyleId>{5C22544A-7EE6-4342-B048-85BDC9FD1C3A}</a:tableStyleId>
              </a:tblPr>
              <a:tblGrid>
                <a:gridCol w="1775791">
                  <a:extLst>
                    <a:ext uri="{9D8B030D-6E8A-4147-A177-3AD203B41FA5}">
                      <a16:colId xmlns:a16="http://schemas.microsoft.com/office/drawing/2014/main" val="2100150068"/>
                    </a:ext>
                  </a:extLst>
                </a:gridCol>
                <a:gridCol w="4320209">
                  <a:extLst>
                    <a:ext uri="{9D8B030D-6E8A-4147-A177-3AD203B41FA5}">
                      <a16:colId xmlns:a16="http://schemas.microsoft.com/office/drawing/2014/main" val="2720170686"/>
                    </a:ext>
                  </a:extLst>
                </a:gridCol>
              </a:tblGrid>
              <a:tr h="370840">
                <a:tc>
                  <a:txBody>
                    <a:bodyPr/>
                    <a:lstStyle/>
                    <a:p>
                      <a:r>
                        <a:rPr lang="en-US" sz="2100" b="0">
                          <a:solidFill>
                            <a:schemeClr val="tx1"/>
                          </a:solidFill>
                          <a:latin typeface="Arial" panose="020B0604020202020204" pitchFamily="34" charset="0"/>
                          <a:cs typeface="Arial" panose="020B0604020202020204" pitchFamily="34" charset="0"/>
                        </a:rPr>
                        <a:t>Plainttex</a:t>
                      </a:r>
                      <a:endParaRPr lang="en-US" sz="2100" b="0"/>
                    </a:p>
                  </a:txBody>
                  <a:tcPr>
                    <a:noFill/>
                  </a:tcPr>
                </a:tc>
                <a:tc>
                  <a:txBody>
                    <a:bodyPr/>
                    <a:lstStyle/>
                    <a:p>
                      <a:r>
                        <a:rPr lang="en-US" sz="2100" b="0">
                          <a:solidFill>
                            <a:srgbClr val="000000"/>
                          </a:solidFill>
                          <a:latin typeface="Consolas" panose="020B0609020204030204" pitchFamily="49" charset="0"/>
                        </a:rPr>
                        <a:t>Wearediscoveredsaveyourself</a:t>
                      </a:r>
                      <a:endParaRPr lang="en-US" sz="2100" b="0"/>
                    </a:p>
                  </a:txBody>
                  <a:tcPr>
                    <a:noFill/>
                  </a:tcPr>
                </a:tc>
                <a:extLst>
                  <a:ext uri="{0D108BD9-81ED-4DB2-BD59-A6C34878D82A}">
                    <a16:rowId xmlns:a16="http://schemas.microsoft.com/office/drawing/2014/main" val="4159461211"/>
                  </a:ext>
                </a:extLst>
              </a:tr>
              <a:tr h="370840">
                <a:tc>
                  <a:txBody>
                    <a:bodyPr/>
                    <a:lstStyle/>
                    <a:p>
                      <a:r>
                        <a:rPr lang="en-US" sz="2100" b="0">
                          <a:solidFill>
                            <a:schemeClr val="tx1"/>
                          </a:solidFill>
                          <a:latin typeface="Arial" panose="020B0604020202020204" pitchFamily="34" charset="0"/>
                          <a:cs typeface="Arial" panose="020B0604020202020204" pitchFamily="34" charset="0"/>
                        </a:rPr>
                        <a:t>Key</a:t>
                      </a:r>
                      <a:endParaRPr lang="en-US" sz="2100" b="0"/>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100" b="0">
                          <a:solidFill>
                            <a:srgbClr val="000000"/>
                          </a:solidFill>
                          <a:latin typeface="Consolas" panose="020B0609020204030204" pitchFamily="49" charset="0"/>
                        </a:rPr>
                        <a:t>DECEPTIVEDECEPTIVEDECEPTIVE</a:t>
                      </a:r>
                      <a:endParaRPr lang="en-US" sz="2100" b="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555142056"/>
                  </a:ext>
                </a:extLst>
              </a:tr>
              <a:tr h="370840">
                <a:tc>
                  <a:txBody>
                    <a:bodyPr/>
                    <a:lstStyle/>
                    <a:p>
                      <a:r>
                        <a:rPr lang="en-US" sz="2100" b="0">
                          <a:solidFill>
                            <a:schemeClr val="tx1"/>
                          </a:solidFill>
                          <a:latin typeface="Arial" panose="020B0604020202020204" pitchFamily="34" charset="0"/>
                          <a:cs typeface="Arial" panose="020B0604020202020204" pitchFamily="34" charset="0"/>
                        </a:rPr>
                        <a:t>Ciphertex</a:t>
                      </a:r>
                      <a:endParaRPr lang="en-US" sz="2100" b="0"/>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100" b="0">
                          <a:solidFill>
                            <a:srgbClr val="000000"/>
                          </a:solidFill>
                          <a:latin typeface="Consolas" panose="020B0609020204030204" pitchFamily="49" charset="0"/>
                        </a:rPr>
                        <a:t>ZICVTWQNGRZGVTWAVZHCQYGLMGJ</a:t>
                      </a:r>
                      <a:endParaRPr lang="en-US" sz="2100" b="0"/>
                    </a:p>
                    <a:p>
                      <a:endParaRPr lang="en-US" sz="2100" b="0"/>
                    </a:p>
                  </a:txBody>
                  <a:tcPr>
                    <a:noFill/>
                  </a:tcPr>
                </a:tc>
                <a:extLst>
                  <a:ext uri="{0D108BD9-81ED-4DB2-BD59-A6C34878D82A}">
                    <a16:rowId xmlns:a16="http://schemas.microsoft.com/office/drawing/2014/main" val="1357959610"/>
                  </a:ext>
                </a:extLst>
              </a:tr>
            </a:tbl>
          </a:graphicData>
        </a:graphic>
      </p:graphicFrame>
    </p:spTree>
    <p:extLst>
      <p:ext uri="{BB962C8B-B14F-4D97-AF65-F5344CB8AC3E}">
        <p14:creationId xmlns:p14="http://schemas.microsoft.com/office/powerpoint/2010/main" val="263668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1. Mã hóa đa bảng thế</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463825" y="1346200"/>
            <a:ext cx="8348871" cy="4902200"/>
          </a:xfrm>
        </p:spPr>
        <p:txBody>
          <a:bodyPr/>
          <a:lstStyle/>
          <a:p>
            <a:r>
              <a:rPr lang="en-US" b="1">
                <a:solidFill>
                  <a:schemeClr val="tx1"/>
                </a:solidFill>
                <a:latin typeface="Arial" panose="020B0604020202020204" pitchFamily="34" charset="0"/>
                <a:cs typeface="Arial" panose="020B0604020202020204" pitchFamily="34" charset="0"/>
              </a:rPr>
              <a:t>Definition</a:t>
            </a:r>
            <a:r>
              <a:rPr lang="en-US">
                <a:solidFill>
                  <a:schemeClr val="tx1"/>
                </a:solidFill>
                <a:latin typeface="Arial" panose="020B0604020202020204" pitchFamily="34" charset="0"/>
                <a:cs typeface="Arial" panose="020B0604020202020204" pitchFamily="34" charset="0"/>
              </a:rPr>
              <a:t> </a:t>
            </a:r>
            <a:br>
              <a:rPr lang="en-US"/>
            </a:br>
            <a:r>
              <a:rPr lang="en-US"/>
              <a:t>	</a:t>
            </a:r>
            <a:r>
              <a:rPr lang="en-US">
                <a:solidFill>
                  <a:schemeClr val="tx1"/>
                </a:solidFill>
                <a:latin typeface="Arial" panose="020B0604020202020204" pitchFamily="34" charset="0"/>
                <a:cs typeface="Arial" panose="020B0604020202020204" pitchFamily="34" charset="0"/>
              </a:rPr>
              <a:t>P = </a:t>
            </a:r>
            <a:r>
              <a:rPr lang="en-US" sz="2000">
                <a:solidFill>
                  <a:srgbClr val="000000"/>
                </a:solidFill>
                <a:latin typeface="TimesNewRomanPSMT"/>
              </a:rPr>
              <a:t>(Z</a:t>
            </a:r>
            <a:r>
              <a:rPr lang="en-US" sz="2000" baseline="-25000">
                <a:solidFill>
                  <a:srgbClr val="000000"/>
                </a:solidFill>
                <a:latin typeface="TimesNewRomanPSMT"/>
              </a:rPr>
              <a:t>26</a:t>
            </a:r>
            <a:r>
              <a:rPr lang="en-US" sz="2000">
                <a:solidFill>
                  <a:srgbClr val="000000"/>
                </a:solidFill>
                <a:latin typeface="TimesNewRomanPSMT"/>
              </a:rPr>
              <a:t>)</a:t>
            </a:r>
            <a:r>
              <a:rPr lang="en-US" sz="2000" baseline="30000">
                <a:solidFill>
                  <a:srgbClr val="000000"/>
                </a:solidFill>
                <a:latin typeface="TimesNewRomanPSMT"/>
              </a:rPr>
              <a:t>n</a:t>
            </a:r>
            <a:r>
              <a:rPr lang="en-US" sz="2000">
                <a:solidFill>
                  <a:srgbClr val="000000"/>
                </a:solidFill>
                <a:latin typeface="TimesNewRomanPSMT"/>
              </a:rPr>
              <a:t> </a:t>
            </a:r>
            <a:r>
              <a:rPr lang="en-US">
                <a:solidFill>
                  <a:schemeClr val="tx1"/>
                </a:solidFill>
                <a:latin typeface="Arial" panose="020B0604020202020204" pitchFamily="34" charset="0"/>
                <a:cs typeface="Arial" panose="020B0604020202020204" pitchFamily="34" charset="0"/>
              </a:rPr>
              <a:t>: văn bản ban đầu</a:t>
            </a:r>
          </a:p>
          <a:p>
            <a:pPr marL="0" indent="0">
              <a:buNone/>
            </a:pPr>
            <a:r>
              <a:rPr lang="en-US">
                <a:solidFill>
                  <a:schemeClr val="tx1"/>
                </a:solidFill>
                <a:latin typeface="Arial" panose="020B0604020202020204" pitchFamily="34" charset="0"/>
                <a:cs typeface="Arial" panose="020B0604020202020204" pitchFamily="34" charset="0"/>
              </a:rPr>
              <a:t>  	C = </a:t>
            </a:r>
            <a:r>
              <a:rPr lang="en-US" sz="2400">
                <a:solidFill>
                  <a:schemeClr val="tx1"/>
                </a:solidFill>
                <a:latin typeface="TimesNewRomanPSMT"/>
              </a:rPr>
              <a:t>(Z</a:t>
            </a:r>
            <a:r>
              <a:rPr lang="en-US" sz="2400" baseline="-25000">
                <a:solidFill>
                  <a:schemeClr val="tx1"/>
                </a:solidFill>
                <a:latin typeface="TimesNewRomanPSMT"/>
              </a:rPr>
              <a:t>26</a:t>
            </a:r>
            <a:r>
              <a:rPr lang="en-US" sz="2400">
                <a:solidFill>
                  <a:schemeClr val="tx1"/>
                </a:solidFill>
                <a:latin typeface="TimesNewRomanPSMT"/>
              </a:rPr>
              <a:t>)</a:t>
            </a:r>
            <a:r>
              <a:rPr lang="en-US" sz="2400" baseline="30000">
                <a:solidFill>
                  <a:schemeClr val="tx1"/>
                </a:solidFill>
                <a:latin typeface="TimesNewRomanPSMT"/>
              </a:rPr>
              <a:t>n </a:t>
            </a:r>
            <a:r>
              <a:rPr lang="en-US">
                <a:solidFill>
                  <a:schemeClr val="tx1"/>
                </a:solidFill>
                <a:latin typeface="Arial" panose="020B0604020202020204" pitchFamily="34" charset="0"/>
                <a:cs typeface="Arial" panose="020B0604020202020204" pitchFamily="34" charset="0"/>
              </a:rPr>
              <a:t>: văn bản sau mã hóa</a:t>
            </a:r>
          </a:p>
          <a:p>
            <a:pPr marL="0" indent="0">
              <a:buNone/>
            </a:pPr>
            <a:r>
              <a:rPr lang="en-US" baseline="30000">
                <a:solidFill>
                  <a:schemeClr val="tx1"/>
                </a:solidFill>
                <a:latin typeface="TimesNewRomanPSMT"/>
              </a:rPr>
              <a:t>    	</a:t>
            </a:r>
            <a:r>
              <a:rPr lang="en-US" sz="2000">
                <a:solidFill>
                  <a:schemeClr val="tx1"/>
                </a:solidFill>
                <a:latin typeface="Arial" panose="020B0604020202020204" pitchFamily="34" charset="0"/>
                <a:cs typeface="Arial" panose="020B0604020202020204" pitchFamily="34" charset="0"/>
              </a:rPr>
              <a:t>K = (k</a:t>
            </a:r>
            <a:r>
              <a:rPr lang="en-US" sz="2000" baseline="-25000">
                <a:solidFill>
                  <a:schemeClr val="tx1"/>
                </a:solidFill>
                <a:latin typeface="Arial" panose="020B0604020202020204" pitchFamily="34" charset="0"/>
                <a:cs typeface="Arial" panose="020B0604020202020204" pitchFamily="34" charset="0"/>
              </a:rPr>
              <a:t>1</a:t>
            </a:r>
            <a:r>
              <a:rPr lang="en-US" sz="2000">
                <a:solidFill>
                  <a:schemeClr val="tx1"/>
                </a:solidFill>
                <a:latin typeface="Arial" panose="020B0604020202020204" pitchFamily="34" charset="0"/>
                <a:cs typeface="Arial" panose="020B0604020202020204" pitchFamily="34" charset="0"/>
              </a:rPr>
              <a:t>, k</a:t>
            </a:r>
            <a:r>
              <a:rPr lang="en-US" sz="2000" baseline="-25000">
                <a:solidFill>
                  <a:schemeClr val="tx1"/>
                </a:solidFill>
                <a:latin typeface="Arial" panose="020B0604020202020204" pitchFamily="34" charset="0"/>
                <a:cs typeface="Arial" panose="020B0604020202020204" pitchFamily="34" charset="0"/>
              </a:rPr>
              <a:t>2</a:t>
            </a:r>
            <a:r>
              <a:rPr lang="en-US" sz="2000">
                <a:solidFill>
                  <a:schemeClr val="tx1"/>
                </a:solidFill>
                <a:latin typeface="Arial" panose="020B0604020202020204" pitchFamily="34" charset="0"/>
                <a:cs typeface="Arial" panose="020B0604020202020204" pitchFamily="34" charset="0"/>
              </a:rPr>
              <a:t>, …, k</a:t>
            </a:r>
            <a:r>
              <a:rPr lang="en-US" sz="2000" baseline="-25000">
                <a:solidFill>
                  <a:schemeClr val="tx1"/>
                </a:solidFill>
                <a:latin typeface="Arial" panose="020B0604020202020204" pitchFamily="34" charset="0"/>
                <a:cs typeface="Arial" panose="020B0604020202020204" pitchFamily="34" charset="0"/>
              </a:rPr>
              <a:t>m</a:t>
            </a:r>
            <a:r>
              <a:rPr lang="en-US" sz="2000">
                <a:solidFill>
                  <a:schemeClr val="tx1"/>
                </a:solidFill>
                <a:latin typeface="Arial" panose="020B0604020202020204" pitchFamily="34" charset="0"/>
                <a:cs typeface="Arial" panose="020B0604020202020204" pitchFamily="34" charset="0"/>
              </a:rPr>
              <a:t>) : khóa</a:t>
            </a:r>
            <a:endParaRPr lang="en-US" sz="2000" baseline="30000">
              <a:solidFill>
                <a:schemeClr val="tx1"/>
              </a:solidFill>
              <a:latin typeface="TimesNewRomanPSMT"/>
            </a:endParaRPr>
          </a:p>
          <a:p>
            <a:r>
              <a:rPr lang="en-US" b="1">
                <a:solidFill>
                  <a:schemeClr val="tx1"/>
                </a:solidFill>
                <a:latin typeface="Arial" panose="020B0604020202020204" pitchFamily="34" charset="0"/>
                <a:cs typeface="Arial" panose="020B0604020202020204" pitchFamily="34" charset="0"/>
              </a:rPr>
              <a:t>Encryption:</a:t>
            </a:r>
            <a:br>
              <a:rPr lang="en-US">
                <a:solidFill>
                  <a:schemeClr val="tx1"/>
                </a:solidFill>
              </a:rPr>
            </a:br>
            <a:r>
              <a:rPr lang="en-US">
                <a:solidFill>
                  <a:schemeClr val="tx1"/>
                </a:solidFill>
              </a:rPr>
              <a:t>	e</a:t>
            </a:r>
            <a:r>
              <a:rPr lang="en-US" baseline="-25000">
                <a:solidFill>
                  <a:schemeClr val="tx1"/>
                </a:solidFill>
              </a:rPr>
              <a:t>k</a:t>
            </a:r>
            <a:r>
              <a:rPr lang="en-US">
                <a:solidFill>
                  <a:schemeClr val="tx1"/>
                </a:solidFill>
              </a:rPr>
              <a:t> (p</a:t>
            </a:r>
            <a:r>
              <a:rPr lang="en-US" baseline="-25000">
                <a:solidFill>
                  <a:schemeClr val="tx1"/>
                </a:solidFill>
              </a:rPr>
              <a:t>1</a:t>
            </a:r>
            <a:r>
              <a:rPr lang="en-US">
                <a:solidFill>
                  <a:schemeClr val="tx1"/>
                </a:solidFill>
              </a:rPr>
              <a:t>, p</a:t>
            </a:r>
            <a:r>
              <a:rPr lang="en-US" baseline="-25000">
                <a:solidFill>
                  <a:schemeClr val="tx1"/>
                </a:solidFill>
              </a:rPr>
              <a:t>2, </a:t>
            </a:r>
            <a:r>
              <a:rPr lang="en-US">
                <a:solidFill>
                  <a:schemeClr val="tx1"/>
                </a:solidFill>
              </a:rPr>
              <a:t>…, p</a:t>
            </a:r>
            <a:r>
              <a:rPr lang="en-US" baseline="-25000">
                <a:solidFill>
                  <a:schemeClr val="tx1"/>
                </a:solidFill>
              </a:rPr>
              <a:t>m</a:t>
            </a:r>
            <a:r>
              <a:rPr lang="en-US">
                <a:solidFill>
                  <a:schemeClr val="tx1"/>
                </a:solidFill>
              </a:rPr>
              <a:t>) = (p</a:t>
            </a:r>
            <a:r>
              <a:rPr lang="en-US" baseline="-25000">
                <a:solidFill>
                  <a:schemeClr val="tx1"/>
                </a:solidFill>
              </a:rPr>
              <a:t>1 </a:t>
            </a:r>
            <a:r>
              <a:rPr lang="en-US">
                <a:solidFill>
                  <a:schemeClr val="tx1"/>
                </a:solidFill>
              </a:rPr>
              <a:t>+ k</a:t>
            </a:r>
            <a:r>
              <a:rPr lang="en-US" baseline="-25000">
                <a:solidFill>
                  <a:schemeClr val="tx1"/>
                </a:solidFill>
              </a:rPr>
              <a:t>1</a:t>
            </a:r>
            <a:r>
              <a:rPr lang="en-US">
                <a:solidFill>
                  <a:schemeClr val="tx1"/>
                </a:solidFill>
              </a:rPr>
              <a:t>, p</a:t>
            </a:r>
            <a:r>
              <a:rPr lang="en-US" baseline="-25000">
                <a:solidFill>
                  <a:schemeClr val="tx1"/>
                </a:solidFill>
              </a:rPr>
              <a:t>2 </a:t>
            </a:r>
            <a:r>
              <a:rPr lang="en-US">
                <a:solidFill>
                  <a:schemeClr val="tx1"/>
                </a:solidFill>
              </a:rPr>
              <a:t>+ k</a:t>
            </a:r>
            <a:r>
              <a:rPr lang="en-US" baseline="-25000">
                <a:solidFill>
                  <a:schemeClr val="tx1"/>
                </a:solidFill>
              </a:rPr>
              <a:t>2, </a:t>
            </a:r>
            <a:r>
              <a:rPr lang="en-US">
                <a:solidFill>
                  <a:schemeClr val="tx1"/>
                </a:solidFill>
              </a:rPr>
              <a:t>…, p</a:t>
            </a:r>
            <a:r>
              <a:rPr lang="en-US" baseline="-25000">
                <a:solidFill>
                  <a:schemeClr val="tx1"/>
                </a:solidFill>
              </a:rPr>
              <a:t>m </a:t>
            </a:r>
            <a:r>
              <a:rPr lang="en-US">
                <a:solidFill>
                  <a:schemeClr val="tx1"/>
                </a:solidFill>
              </a:rPr>
              <a:t>+ k</a:t>
            </a:r>
            <a:r>
              <a:rPr lang="en-US" baseline="-25000">
                <a:solidFill>
                  <a:schemeClr val="tx1"/>
                </a:solidFill>
              </a:rPr>
              <a:t>m</a:t>
            </a:r>
            <a:r>
              <a:rPr lang="en-US">
                <a:solidFill>
                  <a:schemeClr val="tx1"/>
                </a:solidFill>
              </a:rPr>
              <a:t>) (mod 26) </a:t>
            </a:r>
          </a:p>
          <a:p>
            <a:r>
              <a:rPr lang="en-US" b="1">
                <a:solidFill>
                  <a:schemeClr val="tx1"/>
                </a:solidFill>
                <a:latin typeface="Arial" panose="020B0604020202020204" pitchFamily="34" charset="0"/>
                <a:cs typeface="Arial" panose="020B0604020202020204" pitchFamily="34" charset="0"/>
              </a:rPr>
              <a:t>Decryption:</a:t>
            </a:r>
            <a:br>
              <a:rPr lang="en-US"/>
            </a:br>
            <a:r>
              <a:rPr lang="en-US"/>
              <a:t>	</a:t>
            </a:r>
            <a:r>
              <a:rPr lang="en-US">
                <a:solidFill>
                  <a:schemeClr val="tx1"/>
                </a:solidFill>
                <a:latin typeface="Arial" panose="020B0604020202020204" pitchFamily="34" charset="0"/>
                <a:cs typeface="Arial" panose="020B0604020202020204" pitchFamily="34" charset="0"/>
              </a:rPr>
              <a:t>d</a:t>
            </a:r>
            <a:r>
              <a:rPr lang="en-US" baseline="-25000">
                <a:solidFill>
                  <a:schemeClr val="tx1"/>
                </a:solidFill>
                <a:latin typeface="Arial" panose="020B0604020202020204" pitchFamily="34" charset="0"/>
                <a:cs typeface="Arial" panose="020B0604020202020204" pitchFamily="34" charset="0"/>
              </a:rPr>
              <a:t>k </a:t>
            </a:r>
            <a:r>
              <a:rPr lang="en-US">
                <a:solidFill>
                  <a:schemeClr val="tx1"/>
                </a:solidFill>
                <a:latin typeface="Arial" panose="020B0604020202020204" pitchFamily="34" charset="0"/>
                <a:cs typeface="Arial" panose="020B0604020202020204" pitchFamily="34" charset="0"/>
              </a:rPr>
              <a:t>(c</a:t>
            </a:r>
            <a:r>
              <a:rPr lang="en-US" baseline="-25000">
                <a:solidFill>
                  <a:schemeClr val="tx1"/>
                </a:solidFill>
                <a:latin typeface="Arial" panose="020B0604020202020204" pitchFamily="34" charset="0"/>
                <a:cs typeface="Arial" panose="020B0604020202020204" pitchFamily="34" charset="0"/>
              </a:rPr>
              <a:t>1</a:t>
            </a:r>
            <a:r>
              <a:rPr lang="en-US">
                <a:solidFill>
                  <a:schemeClr val="tx1"/>
                </a:solidFill>
                <a:latin typeface="Arial" panose="020B0604020202020204" pitchFamily="34" charset="0"/>
                <a:cs typeface="Arial" panose="020B0604020202020204" pitchFamily="34" charset="0"/>
              </a:rPr>
              <a:t>, c</a:t>
            </a:r>
            <a:r>
              <a:rPr lang="en-US" baseline="-25000">
                <a:solidFill>
                  <a:schemeClr val="tx1"/>
                </a:solidFill>
                <a:latin typeface="Arial" panose="020B0604020202020204" pitchFamily="34" charset="0"/>
                <a:cs typeface="Arial" panose="020B0604020202020204" pitchFamily="34" charset="0"/>
              </a:rPr>
              <a:t>2</a:t>
            </a:r>
            <a:r>
              <a:rPr lang="en-US">
                <a:solidFill>
                  <a:schemeClr val="tx1"/>
                </a:solidFill>
                <a:latin typeface="Arial" panose="020B0604020202020204" pitchFamily="34" charset="0"/>
                <a:cs typeface="Arial" panose="020B0604020202020204" pitchFamily="34" charset="0"/>
              </a:rPr>
              <a:t>, …, c</a:t>
            </a:r>
            <a:r>
              <a:rPr lang="en-US" baseline="-25000">
                <a:solidFill>
                  <a:schemeClr val="tx1"/>
                </a:solidFill>
                <a:latin typeface="Arial" panose="020B0604020202020204" pitchFamily="34" charset="0"/>
                <a:cs typeface="Arial" panose="020B0604020202020204" pitchFamily="34" charset="0"/>
              </a:rPr>
              <a:t>m</a:t>
            </a:r>
            <a:r>
              <a:rPr lang="en-US">
                <a:solidFill>
                  <a:schemeClr val="tx1"/>
                </a:solidFill>
                <a:latin typeface="Arial" panose="020B0604020202020204" pitchFamily="34" charset="0"/>
                <a:cs typeface="Arial" panose="020B0604020202020204" pitchFamily="34" charset="0"/>
              </a:rPr>
              <a:t>) = (c</a:t>
            </a:r>
            <a:r>
              <a:rPr lang="en-US" baseline="-25000">
                <a:solidFill>
                  <a:schemeClr val="tx1"/>
                </a:solidFill>
                <a:latin typeface="Arial" panose="020B0604020202020204" pitchFamily="34" charset="0"/>
                <a:cs typeface="Arial" panose="020B0604020202020204" pitchFamily="34" charset="0"/>
              </a:rPr>
              <a:t>1 </a:t>
            </a:r>
            <a:r>
              <a:rPr lang="en-US">
                <a:solidFill>
                  <a:schemeClr val="tx1"/>
                </a:solidFill>
                <a:latin typeface="Arial" panose="020B0604020202020204" pitchFamily="34" charset="0"/>
                <a:cs typeface="Arial" panose="020B0604020202020204" pitchFamily="34" charset="0"/>
              </a:rPr>
              <a:t>– k</a:t>
            </a:r>
            <a:r>
              <a:rPr lang="en-US" baseline="-25000">
                <a:solidFill>
                  <a:schemeClr val="tx1"/>
                </a:solidFill>
                <a:latin typeface="Arial" panose="020B0604020202020204" pitchFamily="34" charset="0"/>
                <a:cs typeface="Arial" panose="020B0604020202020204" pitchFamily="34" charset="0"/>
              </a:rPr>
              <a:t>1</a:t>
            </a:r>
            <a:r>
              <a:rPr lang="en-US">
                <a:solidFill>
                  <a:schemeClr val="tx1"/>
                </a:solidFill>
                <a:latin typeface="Arial" panose="020B0604020202020204" pitchFamily="34" charset="0"/>
                <a:cs typeface="Arial" panose="020B0604020202020204" pitchFamily="34" charset="0"/>
              </a:rPr>
              <a:t>, c</a:t>
            </a:r>
            <a:r>
              <a:rPr lang="en-US" baseline="-25000">
                <a:solidFill>
                  <a:schemeClr val="tx1"/>
                </a:solidFill>
                <a:latin typeface="Arial" panose="020B0604020202020204" pitchFamily="34" charset="0"/>
                <a:cs typeface="Arial" panose="020B0604020202020204" pitchFamily="34" charset="0"/>
              </a:rPr>
              <a:t>2</a:t>
            </a:r>
            <a:r>
              <a:rPr lang="en-US">
                <a:solidFill>
                  <a:schemeClr val="tx1"/>
                </a:solidFill>
                <a:latin typeface="Arial" panose="020B0604020202020204" pitchFamily="34" charset="0"/>
                <a:cs typeface="Arial" panose="020B0604020202020204" pitchFamily="34" charset="0"/>
              </a:rPr>
              <a:t> – k</a:t>
            </a:r>
            <a:r>
              <a:rPr lang="en-US" baseline="-25000">
                <a:solidFill>
                  <a:schemeClr val="tx1"/>
                </a:solidFill>
                <a:latin typeface="Arial" panose="020B0604020202020204" pitchFamily="34" charset="0"/>
                <a:cs typeface="Arial" panose="020B0604020202020204" pitchFamily="34" charset="0"/>
              </a:rPr>
              <a:t>2</a:t>
            </a:r>
            <a:r>
              <a:rPr lang="en-US">
                <a:solidFill>
                  <a:schemeClr val="tx1"/>
                </a:solidFill>
                <a:latin typeface="Arial" panose="020B0604020202020204" pitchFamily="34" charset="0"/>
                <a:cs typeface="Arial" panose="020B0604020202020204" pitchFamily="34" charset="0"/>
              </a:rPr>
              <a:t>, …, c</a:t>
            </a:r>
            <a:r>
              <a:rPr lang="en-US" baseline="-25000">
                <a:solidFill>
                  <a:schemeClr val="tx1"/>
                </a:solidFill>
                <a:latin typeface="Arial" panose="020B0604020202020204" pitchFamily="34" charset="0"/>
                <a:cs typeface="Arial" panose="020B0604020202020204" pitchFamily="34" charset="0"/>
              </a:rPr>
              <a:t>m</a:t>
            </a:r>
            <a:r>
              <a:rPr lang="en-US">
                <a:solidFill>
                  <a:schemeClr val="tx1"/>
                </a:solidFill>
                <a:latin typeface="Arial" panose="020B0604020202020204" pitchFamily="34" charset="0"/>
                <a:cs typeface="Arial" panose="020B0604020202020204" pitchFamily="34" charset="0"/>
              </a:rPr>
              <a:t> - k</a:t>
            </a:r>
            <a:r>
              <a:rPr lang="en-US" baseline="-25000">
                <a:solidFill>
                  <a:schemeClr val="tx1"/>
                </a:solidFill>
                <a:latin typeface="Arial" panose="020B0604020202020204" pitchFamily="34" charset="0"/>
                <a:cs typeface="Arial" panose="020B0604020202020204" pitchFamily="34" charset="0"/>
              </a:rPr>
              <a:t>m</a:t>
            </a:r>
            <a:r>
              <a:rPr lang="en-US">
                <a:solidFill>
                  <a:schemeClr val="tx1"/>
                </a:solidFill>
                <a:latin typeface="Arial" panose="020B0604020202020204" pitchFamily="34" charset="0"/>
                <a:cs typeface="Arial" panose="020B0604020202020204" pitchFamily="34" charset="0"/>
              </a:rPr>
              <a:t>) (mod 26) </a:t>
            </a:r>
          </a:p>
          <a:p>
            <a:r>
              <a:rPr lang="en-US" b="1">
                <a:solidFill>
                  <a:schemeClr val="tx1"/>
                </a:solidFill>
                <a:latin typeface="Arial" panose="020B0604020202020204" pitchFamily="34" charset="0"/>
                <a:cs typeface="Arial" panose="020B0604020202020204" pitchFamily="34" charset="0"/>
              </a:rPr>
              <a:t>Security:</a:t>
            </a:r>
          </a:p>
          <a:p>
            <a:pPr marL="0" indent="0">
              <a:buNone/>
            </a:pPr>
            <a:r>
              <a:rPr lang="en-US">
                <a:solidFill>
                  <a:schemeClr val="tx1"/>
                </a:solidFill>
              </a:rPr>
              <a:t>	Từ khóa càng dài, thì bản mã càng có tính bảo mật.</a:t>
            </a:r>
          </a:p>
          <a:p>
            <a:pPr marL="0" indent="0">
              <a:buNone/>
            </a:pPr>
            <a:r>
              <a:rPr lang="en-US">
                <a:solidFill>
                  <a:schemeClr val="tx1"/>
                </a:solidFill>
              </a:rPr>
              <a:t>	Nếu từ khóa bằng với độ dài bản rõ, mỗi tin nhắn đ</a:t>
            </a:r>
            <a:r>
              <a:rPr lang="vi-VN">
                <a:solidFill>
                  <a:schemeClr val="tx1"/>
                </a:solidFill>
              </a:rPr>
              <a:t>ư</a:t>
            </a:r>
            <a:r>
              <a:rPr lang="en-US">
                <a:solidFill>
                  <a:schemeClr val="tx1"/>
                </a:solidFill>
              </a:rPr>
              <a:t>ợc mã hóa bằng một từ khóa mới, bản mã là không thể phá. </a:t>
            </a:r>
            <a:endParaRPr lang="en-US">
              <a:solidFill>
                <a:schemeClr val="tx1"/>
              </a:solidFill>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6DD66ADD-0036-4D66-BF93-64AD6D8125E7}"/>
              </a:ext>
            </a:extLst>
          </p:cNvPr>
          <p:cNvSpPr>
            <a:spLocks noChangeArrowheads="1"/>
          </p:cNvSpPr>
          <p:nvPr/>
        </p:nvSpPr>
        <p:spPr bwMode="auto">
          <a:xfrm>
            <a:off x="2296009" y="42319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155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1. Mã hóa đa bảng thế</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463825" y="1346200"/>
            <a:ext cx="8348871" cy="4902200"/>
          </a:xfrm>
        </p:spPr>
        <p:txBody>
          <a:bodyPr/>
          <a:lstStyle/>
          <a:p>
            <a:pPr marL="0" indent="0">
              <a:buNone/>
            </a:pPr>
            <a:r>
              <a:rPr lang="en-US" b="1">
                <a:solidFill>
                  <a:schemeClr val="tx1"/>
                </a:solidFill>
                <a:latin typeface="Arial" panose="020B0604020202020204" pitchFamily="34" charset="0"/>
                <a:cs typeface="Arial" panose="020B0604020202020204" pitchFamily="34" charset="0"/>
              </a:rPr>
              <a:t>Ví dụ </a:t>
            </a:r>
            <a:r>
              <a:rPr lang="en-US">
                <a:solidFill>
                  <a:schemeClr val="tx1"/>
                </a:solidFill>
                <a:latin typeface="Arial" panose="020B0604020202020204" pitchFamily="34" charset="0"/>
                <a:cs typeface="Arial" panose="020B0604020202020204" pitchFamily="34" charset="0"/>
              </a:rPr>
              <a:t>với bản mã:   “</a:t>
            </a:r>
            <a:r>
              <a:rPr lang="en-US">
                <a:solidFill>
                  <a:schemeClr val="tx1"/>
                </a:solidFill>
              </a:rPr>
              <a:t>JTLOM FJRCS XM”</a:t>
            </a:r>
          </a:p>
          <a:p>
            <a:pPr marL="0" indent="0">
              <a:buNone/>
            </a:pPr>
            <a:r>
              <a:rPr lang="en-US">
                <a:solidFill>
                  <a:schemeClr val="tx1"/>
                </a:solidFill>
                <a:latin typeface="Arial" panose="020B0604020202020204" pitchFamily="34" charset="0"/>
                <a:cs typeface="Arial" panose="020B0604020202020204" pitchFamily="34" charset="0"/>
              </a:rPr>
              <a:t>	Nếu sử dụng từ khóa “</a:t>
            </a:r>
            <a:r>
              <a:rPr lang="en-US">
                <a:solidFill>
                  <a:schemeClr val="tx1"/>
                </a:solidFill>
              </a:rPr>
              <a:t> hfikeniaoitz” ta đ</a:t>
            </a:r>
            <a:r>
              <a:rPr lang="vi-VN">
                <a:solidFill>
                  <a:schemeClr val="tx1"/>
                </a:solidFill>
              </a:rPr>
              <a:t>ư</a:t>
            </a:r>
            <a:r>
              <a:rPr lang="en-US">
                <a:solidFill>
                  <a:schemeClr val="tx1"/>
                </a:solidFill>
              </a:rPr>
              <a:t>ợc bản rõ:</a:t>
            </a:r>
          </a:p>
          <a:p>
            <a:pPr marL="0" indent="0">
              <a:buNone/>
            </a:pPr>
            <a:r>
              <a:rPr lang="en-US">
                <a:solidFill>
                  <a:schemeClr val="tx1"/>
                </a:solidFill>
                <a:latin typeface="Arial" panose="020B0604020202020204" pitchFamily="34" charset="0"/>
                <a:cs typeface="Arial" panose="020B0604020202020204" pitchFamily="34" charset="0"/>
              </a:rPr>
              <a:t>		“</a:t>
            </a:r>
            <a:r>
              <a:rPr lang="en-US">
                <a:solidFill>
                  <a:schemeClr val="tx1"/>
                </a:solidFill>
              </a:rPr>
              <a:t>CODE IS BROKEN”</a:t>
            </a:r>
            <a:r>
              <a:rPr lang="en-US">
                <a:solidFill>
                  <a:schemeClr val="tx1"/>
                </a:solidFill>
                <a:latin typeface="Arial" panose="020B0604020202020204" pitchFamily="34" charset="0"/>
                <a:cs typeface="Arial" panose="020B0604020202020204" pitchFamily="34" charset="0"/>
              </a:rPr>
              <a:t> </a:t>
            </a:r>
          </a:p>
          <a:p>
            <a:pPr marL="0" indent="0">
              <a:buNone/>
            </a:pPr>
            <a:r>
              <a:rPr lang="en-US">
                <a:solidFill>
                  <a:schemeClr val="tx1"/>
                </a:solidFill>
                <a:latin typeface="Arial" panose="020B0604020202020204" pitchFamily="34" charset="0"/>
                <a:cs typeface="Arial" panose="020B0604020202020204" pitchFamily="34" charset="0"/>
              </a:rPr>
              <a:t>	Nếu sử dụng từ khóa “</a:t>
            </a:r>
            <a:r>
              <a:rPr lang="en-US">
                <a:solidFill>
                  <a:schemeClr val="tx1"/>
                </a:solidFill>
              </a:rPr>
              <a:t>  hfikenrnaygi” ta đ</a:t>
            </a:r>
            <a:r>
              <a:rPr lang="vi-VN">
                <a:solidFill>
                  <a:schemeClr val="tx1"/>
                </a:solidFill>
              </a:rPr>
              <a:t>ư</a:t>
            </a:r>
            <a:r>
              <a:rPr lang="en-US">
                <a:solidFill>
                  <a:schemeClr val="tx1"/>
                </a:solidFill>
              </a:rPr>
              <a:t>ợc bản rõ:</a:t>
            </a:r>
          </a:p>
          <a:p>
            <a:pPr marL="0" indent="0">
              <a:buNone/>
            </a:pPr>
            <a:r>
              <a:rPr lang="en-US">
                <a:solidFill>
                  <a:schemeClr val="tx1"/>
                </a:solidFill>
              </a:rPr>
              <a:t>		 “CODE IS SECURE”</a:t>
            </a:r>
          </a:p>
          <a:p>
            <a:pPr marL="0" indent="0">
              <a:buNone/>
            </a:pPr>
            <a:r>
              <a:rPr lang="en-US">
                <a:solidFill>
                  <a:schemeClr val="tx1"/>
                </a:solidFill>
                <a:sym typeface="Wingdings" panose="05000000000000000000" pitchFamily="2" charset="2"/>
              </a:rPr>
              <a:t> Không thể xác định đ</a:t>
            </a:r>
            <a:r>
              <a:rPr lang="vi-VN">
                <a:solidFill>
                  <a:schemeClr val="tx1"/>
                </a:solidFill>
                <a:sym typeface="Wingdings" panose="05000000000000000000" pitchFamily="2" charset="2"/>
              </a:rPr>
              <a:t>ư</a:t>
            </a:r>
            <a:r>
              <a:rPr lang="en-US">
                <a:solidFill>
                  <a:schemeClr val="tx1"/>
                </a:solidFill>
                <a:sym typeface="Wingdings" panose="05000000000000000000" pitchFamily="2" charset="2"/>
              </a:rPr>
              <a:t>ợc đâu là bản rõ đúng</a:t>
            </a:r>
            <a:endParaRPr lang="en-US">
              <a:solidFill>
                <a:schemeClr val="tx1"/>
              </a:solidFill>
            </a:endParaRPr>
          </a:p>
          <a:p>
            <a:pPr marL="0" indent="0">
              <a:buNone/>
            </a:pPr>
            <a:r>
              <a:rPr lang="en-US">
                <a:solidFill>
                  <a:schemeClr val="tx1"/>
                </a:solidFill>
                <a:latin typeface="Arial" panose="020B0604020202020204" pitchFamily="34" charset="0"/>
                <a:cs typeface="Arial" panose="020B0604020202020204" pitchFamily="34" charset="0"/>
              </a:rPr>
              <a:t>		</a:t>
            </a:r>
          </a:p>
          <a:p>
            <a:pPr marL="0" indent="0">
              <a:buNone/>
            </a:pPr>
            <a:endParaRPr lang="en-US">
              <a:solidFill>
                <a:schemeClr val="tx1"/>
              </a:solidFill>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6DD66ADD-0036-4D66-BF93-64AD6D8125E7}"/>
              </a:ext>
            </a:extLst>
          </p:cNvPr>
          <p:cNvSpPr>
            <a:spLocks noChangeArrowheads="1"/>
          </p:cNvSpPr>
          <p:nvPr/>
        </p:nvSpPr>
        <p:spPr bwMode="auto">
          <a:xfrm>
            <a:off x="2296009" y="42319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084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2. Kasiski Examination</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463825" y="1346200"/>
            <a:ext cx="8348871" cy="4902200"/>
          </a:xfrm>
        </p:spPr>
        <p:txBody>
          <a:bodyPr/>
          <a:lstStyle/>
          <a:p>
            <a:pPr marL="0" indent="0">
              <a:buNone/>
            </a:pPr>
            <a:r>
              <a:rPr lang="en-US">
                <a:solidFill>
                  <a:schemeClr val="tx1"/>
                </a:solidFill>
                <a:latin typeface="Arial" panose="020B0604020202020204" pitchFamily="34" charset="0"/>
                <a:cs typeface="Arial" panose="020B0604020202020204" pitchFamily="34" charset="0"/>
              </a:rPr>
              <a:t>Với mã hóa đa bảng thế, khi độ dài từ khóa đã đ</a:t>
            </a:r>
            <a:r>
              <a:rPr lang="vi-VN">
                <a:solidFill>
                  <a:schemeClr val="tx1"/>
                </a:solidFill>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ợc xác định, có thể dùng ph</a:t>
            </a:r>
            <a:r>
              <a:rPr lang="vi-VN">
                <a:solidFill>
                  <a:schemeClr val="tx1"/>
                </a:solidFill>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ơng pháp thống kê để xác định từng thành phần từ khóa.</a:t>
            </a:r>
          </a:p>
          <a:p>
            <a:pPr marL="0" indent="0">
              <a:buNone/>
            </a:pPr>
            <a:endParaRPr lang="en-US">
              <a:solidFill>
                <a:schemeClr val="tx1"/>
              </a:solidFill>
              <a:latin typeface="Arial" panose="020B0604020202020204" pitchFamily="34" charset="0"/>
              <a:cs typeface="Arial" panose="020B0604020202020204" pitchFamily="34" charset="0"/>
            </a:endParaRPr>
          </a:p>
          <a:p>
            <a:pPr marL="0" indent="0">
              <a:buNone/>
            </a:pPr>
            <a:r>
              <a:rPr lang="en-US" b="1" i="1">
                <a:solidFill>
                  <a:schemeClr val="tx1"/>
                </a:solidFill>
                <a:latin typeface="Arial" panose="020B0604020202020204" pitchFamily="34" charset="0"/>
                <a:cs typeface="Arial" panose="020B0604020202020204" pitchFamily="34" charset="0"/>
              </a:rPr>
              <a:t>Kasiski examination </a:t>
            </a:r>
            <a:r>
              <a:rPr lang="en-US">
                <a:solidFill>
                  <a:schemeClr val="tx1"/>
                </a:solidFill>
                <a:latin typeface="Arial" panose="020B0604020202020204" pitchFamily="34" charset="0"/>
                <a:cs typeface="Arial" panose="020B0604020202020204" pitchFamily="34" charset="0"/>
              </a:rPr>
              <a:t>là một ph</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ơng pháp để tìm độ dài của từ khóa, dựa trên việc các từ giống ở bản rõ sẽ đ</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ợc mã hóa giống nhau ở bản mã nếu đ</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ợc mã hóa bởi cùng khóa. Điều này xảy ra khi các khoảng cách giữa các từ giống nhau ở bản rõ chia hết cho độ dài từ khóa.</a:t>
            </a:r>
          </a:p>
          <a:p>
            <a:pPr marL="0" indent="0">
              <a:buNone/>
            </a:pPr>
            <a:endParaRPr lang="en-US">
              <a:solidFill>
                <a:schemeClr val="tx1"/>
              </a:solidFill>
              <a:latin typeface="Arial" panose="020B0604020202020204" pitchFamily="34" charset="0"/>
              <a:cs typeface="Arial" panose="020B0604020202020204" pitchFamily="34" charset="0"/>
            </a:endParaRPr>
          </a:p>
          <a:p>
            <a:r>
              <a:rPr lang="en-US" b="1">
                <a:solidFill>
                  <a:schemeClr val="tx1"/>
                </a:solidFill>
                <a:latin typeface="Arial" panose="020B0604020202020204" pitchFamily="34" charset="0"/>
                <a:cs typeface="Arial" panose="020B0604020202020204" pitchFamily="34" charset="0"/>
              </a:rPr>
              <a:t>B</a:t>
            </a:r>
            <a:r>
              <a:rPr lang="vi-VN" b="1">
                <a:solidFill>
                  <a:schemeClr val="tx1"/>
                </a:solidFill>
                <a:cs typeface="Arial" panose="020B0604020202020204" pitchFamily="34" charset="0"/>
              </a:rPr>
              <a:t>ư</a:t>
            </a:r>
            <a:r>
              <a:rPr lang="en-US" b="1">
                <a:solidFill>
                  <a:schemeClr val="tx1"/>
                </a:solidFill>
                <a:latin typeface="Arial" panose="020B0604020202020204" pitchFamily="34" charset="0"/>
                <a:cs typeface="Arial" panose="020B0604020202020204" pitchFamily="34" charset="0"/>
              </a:rPr>
              <a:t>ớc 1</a:t>
            </a:r>
            <a:r>
              <a:rPr lang="en-US">
                <a:solidFill>
                  <a:schemeClr val="tx1"/>
                </a:solidFill>
                <a:latin typeface="Arial" panose="020B0604020202020204" pitchFamily="34" charset="0"/>
                <a:cs typeface="Arial" panose="020B0604020202020204" pitchFamily="34" charset="0"/>
              </a:rPr>
              <a:t>: Tìm cặp xâu con (độ dài &gt;=3) giống nhau trong bản mã và tính khoảng cách giữa chúng: d</a:t>
            </a:r>
            <a:r>
              <a:rPr lang="en-US" baseline="-25000">
                <a:solidFill>
                  <a:schemeClr val="tx1"/>
                </a:solidFill>
                <a:latin typeface="Arial" panose="020B0604020202020204" pitchFamily="34" charset="0"/>
                <a:cs typeface="Arial" panose="020B0604020202020204" pitchFamily="34" charset="0"/>
              </a:rPr>
              <a:t>1</a:t>
            </a:r>
            <a:r>
              <a:rPr lang="en-US">
                <a:solidFill>
                  <a:schemeClr val="tx1"/>
                </a:solidFill>
                <a:latin typeface="Arial" panose="020B0604020202020204" pitchFamily="34" charset="0"/>
                <a:cs typeface="Arial" panose="020B0604020202020204" pitchFamily="34" charset="0"/>
              </a:rPr>
              <a:t>, d</a:t>
            </a:r>
            <a:r>
              <a:rPr lang="en-US" baseline="-25000">
                <a:solidFill>
                  <a:schemeClr val="tx1"/>
                </a:solidFill>
                <a:latin typeface="Arial" panose="020B0604020202020204" pitchFamily="34" charset="0"/>
                <a:cs typeface="Arial" panose="020B0604020202020204" pitchFamily="34" charset="0"/>
              </a:rPr>
              <a:t>2</a:t>
            </a:r>
            <a:r>
              <a:rPr lang="en-US">
                <a:solidFill>
                  <a:schemeClr val="tx1"/>
                </a:solidFill>
                <a:latin typeface="Arial" panose="020B0604020202020204" pitchFamily="34" charset="0"/>
                <a:cs typeface="Arial" panose="020B0604020202020204" pitchFamily="34" charset="0"/>
              </a:rPr>
              <a:t>, …, d</a:t>
            </a:r>
            <a:r>
              <a:rPr lang="en-US" baseline="-25000">
                <a:solidFill>
                  <a:schemeClr val="tx1"/>
                </a:solidFill>
                <a:latin typeface="Arial" panose="020B0604020202020204" pitchFamily="34" charset="0"/>
                <a:cs typeface="Arial" panose="020B0604020202020204" pitchFamily="34" charset="0"/>
              </a:rPr>
              <a:t>n</a:t>
            </a:r>
            <a:endParaRPr lang="en-US">
              <a:solidFill>
                <a:schemeClr val="tx1"/>
              </a:solidFill>
              <a:latin typeface="Arial" panose="020B0604020202020204" pitchFamily="34" charset="0"/>
              <a:cs typeface="Arial" panose="020B0604020202020204" pitchFamily="34" charset="0"/>
            </a:endParaRPr>
          </a:p>
          <a:p>
            <a:r>
              <a:rPr lang="en-US" b="1">
                <a:solidFill>
                  <a:schemeClr val="tx1"/>
                </a:solidFill>
                <a:latin typeface="Arial" panose="020B0604020202020204" pitchFamily="34" charset="0"/>
                <a:cs typeface="Arial" panose="020B0604020202020204" pitchFamily="34" charset="0"/>
              </a:rPr>
              <a:t>B</a:t>
            </a:r>
            <a:r>
              <a:rPr lang="vi-VN" b="1">
                <a:solidFill>
                  <a:schemeClr val="tx1"/>
                </a:solidFill>
                <a:cs typeface="Arial" panose="020B0604020202020204" pitchFamily="34" charset="0"/>
              </a:rPr>
              <a:t>ư</a:t>
            </a:r>
            <a:r>
              <a:rPr lang="en-US" b="1">
                <a:solidFill>
                  <a:schemeClr val="tx1"/>
                </a:solidFill>
                <a:latin typeface="Arial" panose="020B0604020202020204" pitchFamily="34" charset="0"/>
                <a:cs typeface="Arial" panose="020B0604020202020204" pitchFamily="34" charset="0"/>
              </a:rPr>
              <a:t>ớc 2</a:t>
            </a:r>
            <a:r>
              <a:rPr lang="en-US">
                <a:solidFill>
                  <a:schemeClr val="tx1"/>
                </a:solidFill>
                <a:latin typeface="Arial" panose="020B0604020202020204" pitchFamily="34" charset="0"/>
                <a:cs typeface="Arial" panose="020B0604020202020204" pitchFamily="34" charset="0"/>
              </a:rPr>
              <a:t>: Tìm mọi </a:t>
            </a:r>
            <a:r>
              <a:rPr lang="vi-VN">
                <a:solidFill>
                  <a:schemeClr val="tx1"/>
                </a:solidFill>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ớc của d</a:t>
            </a:r>
            <a:r>
              <a:rPr lang="en-US" baseline="-25000">
                <a:solidFill>
                  <a:schemeClr val="tx1"/>
                </a:solidFill>
                <a:latin typeface="Arial" panose="020B0604020202020204" pitchFamily="34" charset="0"/>
                <a:cs typeface="Arial" panose="020B0604020202020204" pitchFamily="34" charset="0"/>
              </a:rPr>
              <a:t>i</a:t>
            </a:r>
            <a:r>
              <a:rPr lang="en-US">
                <a:solidFill>
                  <a:schemeClr val="tx1"/>
                </a:solidFill>
                <a:latin typeface="Arial" panose="020B0604020202020204" pitchFamily="34" charset="0"/>
                <a:cs typeface="Arial" panose="020B0604020202020204" pitchFamily="34" charset="0"/>
              </a:rPr>
              <a:t> với i = 1, …, n và đếm số lần xuất hiện. </a:t>
            </a:r>
            <a:r>
              <a:rPr lang="vi-VN">
                <a:solidFill>
                  <a:schemeClr val="tx1"/>
                </a:solidFill>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ớc số càng phổ biến càng có khả năng là độ dài của từ khóa</a:t>
            </a:r>
          </a:p>
          <a:p>
            <a:pPr marL="0" indent="0">
              <a:buNone/>
            </a:pPr>
            <a:br>
              <a:rPr lang="en-US">
                <a:solidFill>
                  <a:schemeClr val="tx1"/>
                </a:solidFill>
                <a:latin typeface="Arial" panose="020B0604020202020204" pitchFamily="34" charset="0"/>
                <a:cs typeface="Arial" panose="020B0604020202020204" pitchFamily="34" charset="0"/>
              </a:rPr>
            </a:br>
            <a:endParaRPr lang="en-US">
              <a:solidFill>
                <a:schemeClr val="tx1"/>
              </a:solidFill>
              <a:latin typeface="Arial" panose="020B0604020202020204" pitchFamily="34" charset="0"/>
              <a:cs typeface="Arial" panose="020B0604020202020204" pitchFamily="34" charset="0"/>
            </a:endParaRPr>
          </a:p>
          <a:p>
            <a:pPr marL="0" indent="0">
              <a:buNone/>
            </a:pPr>
            <a:r>
              <a:rPr lang="en-US">
                <a:solidFill>
                  <a:schemeClr val="tx1"/>
                </a:solidFill>
                <a:latin typeface="Arial" panose="020B0604020202020204" pitchFamily="34" charset="0"/>
                <a:cs typeface="Arial" panose="020B0604020202020204" pitchFamily="34" charset="0"/>
              </a:rPr>
              <a:t>   </a:t>
            </a:r>
          </a:p>
        </p:txBody>
      </p:sp>
      <p:sp>
        <p:nvSpPr>
          <p:cNvPr id="10" name="Rectangle 3">
            <a:extLst>
              <a:ext uri="{FF2B5EF4-FFF2-40B4-BE49-F238E27FC236}">
                <a16:creationId xmlns:a16="http://schemas.microsoft.com/office/drawing/2014/main" id="{6DD66ADD-0036-4D66-BF93-64AD6D8125E7}"/>
              </a:ext>
            </a:extLst>
          </p:cNvPr>
          <p:cNvSpPr>
            <a:spLocks noChangeArrowheads="1"/>
          </p:cNvSpPr>
          <p:nvPr/>
        </p:nvSpPr>
        <p:spPr bwMode="auto">
          <a:xfrm>
            <a:off x="2296009" y="42319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611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2. Kasiski Examination</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463825" y="1346200"/>
            <a:ext cx="8348871" cy="4902200"/>
          </a:xfrm>
        </p:spPr>
        <p:txBody>
          <a:bodyPr/>
          <a:lstStyle/>
          <a:p>
            <a:pPr marL="0" indent="0">
              <a:buNone/>
            </a:pPr>
            <a:r>
              <a:rPr lang="en-US" b="1">
                <a:solidFill>
                  <a:schemeClr val="tx1"/>
                </a:solidFill>
                <a:latin typeface="Arial" panose="020B0604020202020204" pitchFamily="34" charset="0"/>
                <a:cs typeface="Arial" panose="020B0604020202020204" pitchFamily="34" charset="0"/>
              </a:rPr>
              <a:t>Ví dụ: </a:t>
            </a:r>
            <a:r>
              <a:rPr lang="en-US">
                <a:solidFill>
                  <a:schemeClr val="tx1"/>
                </a:solidFill>
                <a:latin typeface="Arial" panose="020B0604020202020204" pitchFamily="34" charset="0"/>
                <a:cs typeface="Arial" panose="020B0604020202020204" pitchFamily="34" charset="0"/>
              </a:rPr>
              <a:t>mã hóa đa bảng thế có bản rõ và khóa nh</a:t>
            </a:r>
            <a:r>
              <a:rPr lang="vi-VN">
                <a:solidFill>
                  <a:schemeClr val="tx1"/>
                </a:solidFill>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 sau:</a:t>
            </a:r>
          </a:p>
          <a:p>
            <a:r>
              <a:rPr lang="en-US">
                <a:solidFill>
                  <a:schemeClr val="tx1"/>
                </a:solidFill>
                <a:latin typeface="Arial" panose="020B0604020202020204" pitchFamily="34" charset="0"/>
                <a:cs typeface="Arial" panose="020B0604020202020204" pitchFamily="34" charset="0"/>
              </a:rPr>
              <a:t>Bản rõ: “There are two ways of constructing a software design: </a:t>
            </a:r>
          </a:p>
          <a:p>
            <a:pPr marL="0" indent="0">
              <a:buNone/>
            </a:pPr>
            <a:r>
              <a:rPr lang="en-US">
                <a:solidFill>
                  <a:schemeClr val="tx1"/>
                </a:solidFill>
                <a:latin typeface="Arial" panose="020B0604020202020204" pitchFamily="34" charset="0"/>
                <a:cs typeface="Arial" panose="020B0604020202020204" pitchFamily="34" charset="0"/>
              </a:rPr>
              <a:t>One way is to make it so simple that there are obviously </a:t>
            </a:r>
          </a:p>
          <a:p>
            <a:pPr marL="0" indent="0">
              <a:buNone/>
            </a:pPr>
            <a:r>
              <a:rPr lang="en-US">
                <a:solidFill>
                  <a:schemeClr val="tx1"/>
                </a:solidFill>
                <a:latin typeface="Arial" panose="020B0604020202020204" pitchFamily="34" charset="0"/>
                <a:cs typeface="Arial" panose="020B0604020202020204" pitchFamily="34" charset="0"/>
              </a:rPr>
              <a:t>no deficiencies, and the other way is to make it so complicated </a:t>
            </a:r>
          </a:p>
          <a:p>
            <a:pPr marL="0" indent="0">
              <a:buNone/>
            </a:pPr>
            <a:r>
              <a:rPr lang="en-US">
                <a:solidFill>
                  <a:schemeClr val="tx1"/>
                </a:solidFill>
                <a:latin typeface="Arial" panose="020B0604020202020204" pitchFamily="34" charset="0"/>
                <a:cs typeface="Arial" panose="020B0604020202020204" pitchFamily="34" charset="0"/>
              </a:rPr>
              <a:t>that there are no obvious deficiencies. </a:t>
            </a:r>
          </a:p>
          <a:p>
            <a:pPr marL="0" indent="0">
              <a:buNone/>
            </a:pPr>
            <a:r>
              <a:rPr lang="en-US">
                <a:solidFill>
                  <a:schemeClr val="tx1"/>
                </a:solidFill>
                <a:latin typeface="Arial" panose="020B0604020202020204" pitchFamily="34" charset="0"/>
                <a:cs typeface="Arial" panose="020B0604020202020204" pitchFamily="34" charset="0"/>
              </a:rPr>
              <a:t>The first method is far more difficult.”</a:t>
            </a:r>
          </a:p>
          <a:p>
            <a:r>
              <a:rPr lang="en-US">
                <a:solidFill>
                  <a:schemeClr val="tx1"/>
                </a:solidFill>
                <a:latin typeface="Arial" panose="020B0604020202020204" pitchFamily="34" charset="0"/>
                <a:cs typeface="Arial" panose="020B0604020202020204" pitchFamily="34" charset="0"/>
              </a:rPr>
              <a:t>Từ khóa: “</a:t>
            </a:r>
            <a:r>
              <a:rPr lang="en-US">
                <a:solidFill>
                  <a:schemeClr val="tx1"/>
                </a:solidFill>
              </a:rPr>
              <a:t>SYSTEM”</a:t>
            </a:r>
            <a:endParaRPr lang="en-US" b="1">
              <a:solidFill>
                <a:schemeClr val="tx1"/>
              </a:solidFill>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6DD66ADD-0036-4D66-BF93-64AD6D8125E7}"/>
              </a:ext>
            </a:extLst>
          </p:cNvPr>
          <p:cNvSpPr>
            <a:spLocks noChangeArrowheads="1"/>
          </p:cNvSpPr>
          <p:nvPr/>
        </p:nvSpPr>
        <p:spPr bwMode="auto">
          <a:xfrm>
            <a:off x="2296009" y="42319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79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2. Kasiski Examination</a:t>
            </a:r>
          </a:p>
        </p:txBody>
      </p:sp>
      <p:sp>
        <p:nvSpPr>
          <p:cNvPr id="10" name="Rectangle 3">
            <a:extLst>
              <a:ext uri="{FF2B5EF4-FFF2-40B4-BE49-F238E27FC236}">
                <a16:creationId xmlns:a16="http://schemas.microsoft.com/office/drawing/2014/main" id="{6DD66ADD-0036-4D66-BF93-64AD6D8125E7}"/>
              </a:ext>
            </a:extLst>
          </p:cNvPr>
          <p:cNvSpPr>
            <a:spLocks noChangeArrowheads="1"/>
          </p:cNvSpPr>
          <p:nvPr/>
        </p:nvSpPr>
        <p:spPr bwMode="auto">
          <a:xfrm>
            <a:off x="2296009" y="42319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Bảng 7">
            <a:extLst>
              <a:ext uri="{FF2B5EF4-FFF2-40B4-BE49-F238E27FC236}">
                <a16:creationId xmlns:a16="http://schemas.microsoft.com/office/drawing/2014/main" id="{02F5C065-5773-4639-A751-AEF4C5AB5879}"/>
              </a:ext>
            </a:extLst>
          </p:cNvPr>
          <p:cNvGraphicFramePr>
            <a:graphicFrameLocks noGrp="1"/>
          </p:cNvGraphicFramePr>
          <p:nvPr>
            <p:extLst>
              <p:ext uri="{D42A27DB-BD31-4B8C-83A1-F6EECF244321}">
                <p14:modId xmlns:p14="http://schemas.microsoft.com/office/powerpoint/2010/main" val="3470041167"/>
              </p:ext>
            </p:extLst>
          </p:nvPr>
        </p:nvGraphicFramePr>
        <p:xfrm>
          <a:off x="314322" y="1412566"/>
          <a:ext cx="8652259" cy="2263770"/>
        </p:xfrm>
        <a:graphic>
          <a:graphicData uri="http://schemas.openxmlformats.org/drawingml/2006/table">
            <a:tbl>
              <a:tblPr/>
              <a:tblGrid>
                <a:gridCol w="786569">
                  <a:extLst>
                    <a:ext uri="{9D8B030D-6E8A-4147-A177-3AD203B41FA5}">
                      <a16:colId xmlns:a16="http://schemas.microsoft.com/office/drawing/2014/main" val="1776312929"/>
                    </a:ext>
                  </a:extLst>
                </a:gridCol>
                <a:gridCol w="786569">
                  <a:extLst>
                    <a:ext uri="{9D8B030D-6E8A-4147-A177-3AD203B41FA5}">
                      <a16:colId xmlns:a16="http://schemas.microsoft.com/office/drawing/2014/main" val="1752371700"/>
                    </a:ext>
                  </a:extLst>
                </a:gridCol>
                <a:gridCol w="786569">
                  <a:extLst>
                    <a:ext uri="{9D8B030D-6E8A-4147-A177-3AD203B41FA5}">
                      <a16:colId xmlns:a16="http://schemas.microsoft.com/office/drawing/2014/main" val="3408099233"/>
                    </a:ext>
                  </a:extLst>
                </a:gridCol>
                <a:gridCol w="786569">
                  <a:extLst>
                    <a:ext uri="{9D8B030D-6E8A-4147-A177-3AD203B41FA5}">
                      <a16:colId xmlns:a16="http://schemas.microsoft.com/office/drawing/2014/main" val="3078832437"/>
                    </a:ext>
                  </a:extLst>
                </a:gridCol>
                <a:gridCol w="786569">
                  <a:extLst>
                    <a:ext uri="{9D8B030D-6E8A-4147-A177-3AD203B41FA5}">
                      <a16:colId xmlns:a16="http://schemas.microsoft.com/office/drawing/2014/main" val="2128606463"/>
                    </a:ext>
                  </a:extLst>
                </a:gridCol>
                <a:gridCol w="786569">
                  <a:extLst>
                    <a:ext uri="{9D8B030D-6E8A-4147-A177-3AD203B41FA5}">
                      <a16:colId xmlns:a16="http://schemas.microsoft.com/office/drawing/2014/main" val="2181328333"/>
                    </a:ext>
                  </a:extLst>
                </a:gridCol>
                <a:gridCol w="786569">
                  <a:extLst>
                    <a:ext uri="{9D8B030D-6E8A-4147-A177-3AD203B41FA5}">
                      <a16:colId xmlns:a16="http://schemas.microsoft.com/office/drawing/2014/main" val="3395928699"/>
                    </a:ext>
                  </a:extLst>
                </a:gridCol>
                <a:gridCol w="786569">
                  <a:extLst>
                    <a:ext uri="{9D8B030D-6E8A-4147-A177-3AD203B41FA5}">
                      <a16:colId xmlns:a16="http://schemas.microsoft.com/office/drawing/2014/main" val="1849290657"/>
                    </a:ext>
                  </a:extLst>
                </a:gridCol>
                <a:gridCol w="786569">
                  <a:extLst>
                    <a:ext uri="{9D8B030D-6E8A-4147-A177-3AD203B41FA5}">
                      <a16:colId xmlns:a16="http://schemas.microsoft.com/office/drawing/2014/main" val="299453794"/>
                    </a:ext>
                  </a:extLst>
                </a:gridCol>
                <a:gridCol w="786569">
                  <a:extLst>
                    <a:ext uri="{9D8B030D-6E8A-4147-A177-3AD203B41FA5}">
                      <a16:colId xmlns:a16="http://schemas.microsoft.com/office/drawing/2014/main" val="1468456557"/>
                    </a:ext>
                  </a:extLst>
                </a:gridCol>
                <a:gridCol w="786569">
                  <a:extLst>
                    <a:ext uri="{9D8B030D-6E8A-4147-A177-3AD203B41FA5}">
                      <a16:colId xmlns:a16="http://schemas.microsoft.com/office/drawing/2014/main" val="4239704113"/>
                    </a:ext>
                  </a:extLst>
                </a:gridCol>
              </a:tblGrid>
              <a:tr h="452754">
                <a:tc>
                  <a:txBody>
                    <a:bodyPr/>
                    <a:lstStyle/>
                    <a:p>
                      <a:r>
                        <a:rPr lang="en-US" sz="1300" b="1"/>
                        <a:t>Positions</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300"/>
                        <a:t>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35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11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47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28</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60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99</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165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163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199</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5640296"/>
                  </a:ext>
                </a:extLst>
              </a:tr>
              <a:tr h="452754">
                <a:tc>
                  <a:txBody>
                    <a:bodyPr/>
                    <a:lstStyle/>
                    <a:p>
                      <a:r>
                        <a:rPr lang="en-US" sz="1300" b="1"/>
                        <a:t>Distance</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en-US" sz="1300"/>
                        <a:t>30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r>
                        <a:rPr lang="en-US" sz="1300"/>
                        <a:t>36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r>
                        <a:rPr lang="en-US" sz="1300"/>
                        <a:t>32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r>
                        <a:rPr lang="en-US" sz="1300"/>
                        <a:t>66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r>
                        <a:rPr lang="en-US" sz="1300"/>
                        <a:t>36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mpd="sng">
                      <a:noFill/>
                      <a:prstDash val="solid"/>
                    </a:lnL>
                    <a:lnT w="12700" cmpd="sng">
                      <a:noFill/>
                      <a:prstDash val="solid"/>
                    </a:lnT>
                  </a:tcPr>
                </a:tc>
                <a:extLst>
                  <a:ext uri="{0D108BD9-81ED-4DB2-BD59-A6C34878D82A}">
                    <a16:rowId xmlns:a16="http://schemas.microsoft.com/office/drawing/2014/main" val="1657294530"/>
                  </a:ext>
                </a:extLst>
              </a:tr>
              <a:tr h="452754">
                <a:tc>
                  <a:txBody>
                    <a:bodyPr/>
                    <a:lstStyle/>
                    <a:p>
                      <a:r>
                        <a:rPr lang="en-US" sz="1300" b="1"/>
                        <a:t>Plaintext</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300" b="1">
                          <a:latin typeface="Courier New" panose="02070309020205020404" pitchFamily="49" charset="0"/>
                        </a:rPr>
                        <a:t>ARE</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ARE</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WAY</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WAY</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GAS</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SOS</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CIE</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CIE</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FIC</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FIC</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479245"/>
                  </a:ext>
                </a:extLst>
              </a:tr>
              <a:tr h="452754">
                <a:tc>
                  <a:txBody>
                    <a:bodyPr/>
                    <a:lstStyle/>
                    <a:p>
                      <a:r>
                        <a:rPr lang="en-US" sz="1300" b="1"/>
                        <a:t>Keyword</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300" b="1">
                          <a:latin typeface="Courier New" panose="02070309020205020404" pitchFamily="49" charset="0"/>
                        </a:rPr>
                        <a:t>MSY</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MSY</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MSY</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MSY</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EMS</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SYS</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TEM</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TEM</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YST</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YST</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586352"/>
                  </a:ext>
                </a:extLst>
              </a:tr>
              <a:tr h="452754">
                <a:tc>
                  <a:txBody>
                    <a:bodyPr/>
                    <a:lstStyle/>
                    <a:p>
                      <a:r>
                        <a:rPr lang="en-US" sz="1300" b="1"/>
                        <a:t>Ciphertext</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300" b="1">
                          <a:latin typeface="Courier New" panose="02070309020205020404" pitchFamily="49" charset="0"/>
                        </a:rPr>
                        <a:t>MJC</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MJC</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ISW</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ISW</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KMK</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KMK</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VMQ</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VMQ</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DAV</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latin typeface="Courier New" panose="02070309020205020404" pitchFamily="49" charset="0"/>
                        </a:rPr>
                        <a:t>DAV</a:t>
                      </a:r>
                      <a:endParaRPr lang="en-US" sz="130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060219"/>
                  </a:ext>
                </a:extLst>
              </a:tr>
            </a:tbl>
          </a:graphicData>
        </a:graphic>
      </p:graphicFrame>
      <p:sp>
        <p:nvSpPr>
          <p:cNvPr id="11" name="Hộp Văn bản 10">
            <a:extLst>
              <a:ext uri="{FF2B5EF4-FFF2-40B4-BE49-F238E27FC236}">
                <a16:creationId xmlns:a16="http://schemas.microsoft.com/office/drawing/2014/main" id="{E8FCD84E-BEAD-4929-9FBE-138A7AF1B5E3}"/>
              </a:ext>
            </a:extLst>
          </p:cNvPr>
          <p:cNvSpPr txBox="1"/>
          <p:nvPr/>
        </p:nvSpPr>
        <p:spPr>
          <a:xfrm>
            <a:off x="838199" y="3965258"/>
            <a:ext cx="7772401" cy="1477328"/>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Các cặp từ “ARE”-”ARE”, “WAY”-”WAY”, “CIE”-”CIE”, “FIC”-”FIC” giống nhau trong bản rõ, đ</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ợc mã hóa bởi cùng key nên giống nhau ở bản mã</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Cặp từ “GAS”-”SOS” khác nhau trong bản rõ, đ</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ợc mã hóa bằng key khác nhau, giống nhau trong bảng mã </a:t>
            </a:r>
          </a:p>
        </p:txBody>
      </p:sp>
    </p:spTree>
    <p:extLst>
      <p:ext uri="{BB962C8B-B14F-4D97-AF65-F5344CB8AC3E}">
        <p14:creationId xmlns:p14="http://schemas.microsoft.com/office/powerpoint/2010/main" val="278311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pPr algn="l"/>
            <a:r>
              <a:rPr lang="en-US"/>
              <a:t>2. Kasiski Examination</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463825" y="1346199"/>
            <a:ext cx="8348871" cy="5283197"/>
          </a:xfrm>
        </p:spPr>
        <p:txBody>
          <a:bodyPr/>
          <a:lstStyle/>
          <a:p>
            <a:pPr marL="0" indent="0">
              <a:buNone/>
            </a:pPr>
            <a:r>
              <a:rPr lang="en-US" b="1">
                <a:solidFill>
                  <a:schemeClr val="tx1"/>
                </a:solidFill>
                <a:latin typeface="Arial" panose="020B0604020202020204" pitchFamily="34" charset="0"/>
                <a:cs typeface="Arial" panose="020B0604020202020204" pitchFamily="34" charset="0"/>
              </a:rPr>
              <a:t>Ví dụ: </a:t>
            </a:r>
            <a:r>
              <a:rPr lang="en-US">
                <a:solidFill>
                  <a:schemeClr val="tx1"/>
                </a:solidFill>
                <a:latin typeface="Arial" panose="020B0604020202020204" pitchFamily="34" charset="0"/>
                <a:cs typeface="Arial" panose="020B0604020202020204" pitchFamily="34" charset="0"/>
              </a:rPr>
              <a:t>mã hóa đa bảng thế có bảng mã nh</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 sau:</a:t>
            </a:r>
          </a:p>
          <a:p>
            <a:pPr marL="0" indent="0">
              <a:buNone/>
            </a:pPr>
            <a:r>
              <a:rPr lang="en-US">
                <a:latin typeface="Arial" panose="020B0604020202020204" pitchFamily="34" charset="0"/>
                <a:cs typeface="Arial" panose="020B0604020202020204" pitchFamily="34" charset="0"/>
              </a:rPr>
              <a:t>“PPQCAXQVEKG</a:t>
            </a:r>
            <a:r>
              <a:rPr lang="en-US">
                <a:solidFill>
                  <a:srgbClr val="FF0000"/>
                </a:solidFill>
                <a:latin typeface="Arial" panose="020B0604020202020204" pitchFamily="34" charset="0"/>
                <a:cs typeface="Arial" panose="020B0604020202020204" pitchFamily="34" charset="0"/>
              </a:rPr>
              <a:t>YBN</a:t>
            </a:r>
            <a:r>
              <a:rPr lang="en-US">
                <a:latin typeface="Arial" panose="020B0604020202020204" pitchFamily="34" charset="0"/>
                <a:cs typeface="Arial" panose="020B0604020202020204" pitchFamily="34" charset="0"/>
              </a:rPr>
              <a:t>KM</a:t>
            </a:r>
            <a:r>
              <a:rPr lang="en-US">
                <a:solidFill>
                  <a:srgbClr val="00B050"/>
                </a:solidFill>
                <a:latin typeface="Arial" panose="020B0604020202020204" pitchFamily="34" charset="0"/>
                <a:cs typeface="Arial" panose="020B0604020202020204" pitchFamily="34" charset="0"/>
              </a:rPr>
              <a:t>AZU</a:t>
            </a:r>
            <a:r>
              <a:rPr lang="en-US">
                <a:solidFill>
                  <a:srgbClr val="FF0000"/>
                </a:solidFill>
                <a:latin typeface="Arial" panose="020B0604020202020204" pitchFamily="34" charset="0"/>
                <a:cs typeface="Arial" panose="020B0604020202020204" pitchFamily="34" charset="0"/>
              </a:rPr>
              <a:t>YBN</a:t>
            </a:r>
            <a:r>
              <a:rPr lang="en-US">
                <a:latin typeface="Arial" panose="020B0604020202020204" pitchFamily="34" charset="0"/>
                <a:cs typeface="Arial" panose="020B0604020202020204" pitchFamily="34" charset="0"/>
              </a:rPr>
              <a:t>GBALJONITSZMJYIM</a:t>
            </a:r>
            <a:r>
              <a:rPr lang="en-US">
                <a:solidFill>
                  <a:srgbClr val="0070C0"/>
                </a:solidFill>
                <a:latin typeface="Arial" panose="020B0604020202020204" pitchFamily="34" charset="0"/>
                <a:cs typeface="Arial" panose="020B0604020202020204" pitchFamily="34" charset="0"/>
              </a:rPr>
              <a:t>VRA</a:t>
            </a:r>
            <a:r>
              <a:rPr lang="en-US">
                <a:latin typeface="Arial" panose="020B0604020202020204" pitchFamily="34" charset="0"/>
                <a:cs typeface="Arial" panose="020B0604020202020204" pitchFamily="34" charset="0"/>
              </a:rPr>
              <a:t>GVOHT</a:t>
            </a:r>
            <a:r>
              <a:rPr lang="en-US">
                <a:solidFill>
                  <a:srgbClr val="0070C0"/>
                </a:solidFill>
                <a:latin typeface="Arial" panose="020B0604020202020204" pitchFamily="34" charset="0"/>
                <a:cs typeface="Arial" panose="020B0604020202020204" pitchFamily="34" charset="0"/>
              </a:rPr>
              <a:t>VRA</a:t>
            </a:r>
            <a:r>
              <a:rPr lang="en-US">
                <a:latin typeface="Arial" panose="020B0604020202020204" pitchFamily="34" charset="0"/>
                <a:cs typeface="Arial" panose="020B0604020202020204" pitchFamily="34" charset="0"/>
              </a:rPr>
              <a:t>UCTKSGDDWUOXITL</a:t>
            </a:r>
            <a:r>
              <a:rPr lang="en-US">
                <a:solidFill>
                  <a:srgbClr val="00B050"/>
                </a:solidFill>
                <a:latin typeface="Arial" panose="020B0604020202020204" pitchFamily="34" charset="0"/>
                <a:cs typeface="Arial" panose="020B0604020202020204" pitchFamily="34" charset="0"/>
              </a:rPr>
              <a:t>AZU</a:t>
            </a:r>
            <a:r>
              <a:rPr lang="en-US">
                <a:latin typeface="Arial" panose="020B0604020202020204" pitchFamily="34" charset="0"/>
                <a:cs typeface="Arial" panose="020B0604020202020204" pitchFamily="34" charset="0"/>
              </a:rPr>
              <a:t>VAV</a:t>
            </a:r>
            <a:r>
              <a:rPr lang="en-US">
                <a:solidFill>
                  <a:srgbClr val="0070C0"/>
                </a:solidFill>
                <a:latin typeface="Arial" panose="020B0604020202020204" pitchFamily="34" charset="0"/>
                <a:cs typeface="Arial" panose="020B0604020202020204" pitchFamily="34" charset="0"/>
              </a:rPr>
              <a:t>VRA</a:t>
            </a:r>
            <a:r>
              <a:rPr lang="en-US">
                <a:latin typeface="Arial" panose="020B0604020202020204" pitchFamily="34" charset="0"/>
                <a:cs typeface="Arial" panose="020B0604020202020204" pitchFamily="34" charset="0"/>
              </a:rPr>
              <a:t>ZCVKBQPIWPOU”</a:t>
            </a:r>
            <a:r>
              <a:rPr lang="en-US" b="1">
                <a:solidFill>
                  <a:schemeClr val="tx1"/>
                </a:solidFill>
                <a:latin typeface="Arial" panose="020B0604020202020204" pitchFamily="34" charset="0"/>
                <a:cs typeface="Arial" panose="020B0604020202020204" pitchFamily="34" charset="0"/>
              </a:rPr>
              <a:t> </a:t>
            </a:r>
          </a:p>
          <a:p>
            <a:pPr marL="0" indent="0">
              <a:buNone/>
            </a:pPr>
            <a:endParaRPr lang="en-US" b="1">
              <a:solidFill>
                <a:schemeClr val="tx1"/>
              </a:solidFill>
              <a:latin typeface="Arial" panose="020B0604020202020204" pitchFamily="34" charset="0"/>
              <a:cs typeface="Arial" panose="020B0604020202020204" pitchFamily="34" charset="0"/>
            </a:endParaRPr>
          </a:p>
          <a:p>
            <a:pPr marL="0" indent="0">
              <a:buNone/>
            </a:pPr>
            <a:r>
              <a:rPr lang="en-US">
                <a:solidFill>
                  <a:schemeClr val="tx1"/>
                </a:solidFill>
                <a:latin typeface="Arial" panose="020B0604020202020204" pitchFamily="34" charset="0"/>
                <a:cs typeface="Arial" panose="020B0604020202020204" pitchFamily="34" charset="0"/>
              </a:rPr>
              <a:t>B</a:t>
            </a:r>
            <a:r>
              <a:rPr lang="vi-VN">
                <a:solidFill>
                  <a:schemeClr val="tx1"/>
                </a:solidFill>
                <a:latin typeface="Arial" panose="020B0604020202020204" pitchFamily="34" charset="0"/>
                <a:cs typeface="Arial" panose="020B0604020202020204" pitchFamily="34" charset="0"/>
              </a:rPr>
              <a:t>ư</a:t>
            </a:r>
            <a:r>
              <a:rPr lang="en-US">
                <a:solidFill>
                  <a:schemeClr val="tx1"/>
                </a:solidFill>
                <a:latin typeface="Arial" panose="020B0604020202020204" pitchFamily="34" charset="0"/>
                <a:cs typeface="Arial" panose="020B0604020202020204" pitchFamily="34" charset="0"/>
              </a:rPr>
              <a:t>ớc 1:</a:t>
            </a:r>
          </a:p>
          <a:p>
            <a:pPr marL="0" indent="0">
              <a:buNone/>
            </a:pPr>
            <a:r>
              <a:rPr lang="en-US">
                <a:solidFill>
                  <a:schemeClr val="tx1"/>
                </a:solidFill>
                <a:latin typeface="Arial" panose="020B0604020202020204" pitchFamily="34" charset="0"/>
                <a:cs typeface="Arial" panose="020B0604020202020204" pitchFamily="34" charset="0"/>
              </a:rPr>
              <a:t>	VRA đầu tiên và VRA thứ 2 cách nhau 8 kí tự</a:t>
            </a:r>
          </a:p>
          <a:p>
            <a:pPr marL="0" indent="0">
              <a:buNone/>
            </a:pPr>
            <a:r>
              <a:rPr lang="en-US">
                <a:solidFill>
                  <a:schemeClr val="tx1"/>
                </a:solidFill>
                <a:latin typeface="Arial" panose="020B0604020202020204" pitchFamily="34" charset="0"/>
                <a:cs typeface="Arial" panose="020B0604020202020204" pitchFamily="34" charset="0"/>
              </a:rPr>
              <a:t>	VRA thứ 2 và VRA thứ 3 cách nhau 24 kí tự</a:t>
            </a:r>
          </a:p>
          <a:p>
            <a:pPr marL="0" indent="0">
              <a:buNone/>
            </a:pPr>
            <a:r>
              <a:rPr lang="en-US">
                <a:solidFill>
                  <a:schemeClr val="tx1"/>
                </a:solidFill>
                <a:latin typeface="Arial" panose="020B0604020202020204" pitchFamily="34" charset="0"/>
                <a:cs typeface="Arial" panose="020B0604020202020204" pitchFamily="34" charset="0"/>
              </a:rPr>
              <a:t>	VRA thứ 2 và VRA thứ 3 cách nhau 32 kí tự</a:t>
            </a:r>
          </a:p>
          <a:p>
            <a:pPr marL="0" indent="0">
              <a:buNone/>
            </a:pPr>
            <a:r>
              <a:rPr lang="en-US">
                <a:solidFill>
                  <a:schemeClr val="tx1"/>
                </a:solidFill>
                <a:latin typeface="Arial" panose="020B0604020202020204" pitchFamily="34" charset="0"/>
                <a:cs typeface="Arial" panose="020B0604020202020204" pitchFamily="34" charset="0"/>
              </a:rPr>
              <a:t>	AZU đầu tiên và AZU thứ 2 cách nhau 48 kí tự</a:t>
            </a:r>
          </a:p>
          <a:p>
            <a:pPr marL="0" indent="0">
              <a:buNone/>
            </a:pPr>
            <a:r>
              <a:rPr lang="en-US">
                <a:solidFill>
                  <a:schemeClr val="tx1"/>
                </a:solidFill>
                <a:latin typeface="Arial" panose="020B0604020202020204" pitchFamily="34" charset="0"/>
                <a:cs typeface="Arial" panose="020B0604020202020204" pitchFamily="34" charset="0"/>
              </a:rPr>
              <a:t>	YBN đầu tiên và YBN thứ 2 cách nhau 8 kí tự</a:t>
            </a:r>
          </a:p>
          <a:p>
            <a:pPr marL="0" indent="0">
              <a:buNone/>
            </a:pPr>
            <a:endParaRPr lang="en-US">
              <a:solidFill>
                <a:schemeClr val="tx1"/>
              </a:solidFill>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6DD66ADD-0036-4D66-BF93-64AD6D8125E7}"/>
              </a:ext>
            </a:extLst>
          </p:cNvPr>
          <p:cNvSpPr>
            <a:spLocks noChangeArrowheads="1"/>
          </p:cNvSpPr>
          <p:nvPr/>
        </p:nvSpPr>
        <p:spPr bwMode="auto">
          <a:xfrm>
            <a:off x="2296009" y="42319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7218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4378</TotalTime>
  <Words>782</Words>
  <Application>Microsoft Office PowerPoint</Application>
  <PresentationFormat>Trình chiếu Trên màn hình (4:3)</PresentationFormat>
  <Paragraphs>188</Paragraphs>
  <Slides>14</Slides>
  <Notes>0</Notes>
  <HiddenSlides>0</HiddenSlides>
  <MMClips>0</MMClips>
  <ScaleCrop>false</ScaleCrop>
  <HeadingPairs>
    <vt:vector size="6" baseType="variant">
      <vt:variant>
        <vt:lpstr>Phông được Dùng</vt:lpstr>
      </vt:variant>
      <vt:variant>
        <vt:i4>10</vt:i4>
      </vt:variant>
      <vt:variant>
        <vt:lpstr>Chủ đề</vt:lpstr>
      </vt:variant>
      <vt:variant>
        <vt:i4>1</vt:i4>
      </vt:variant>
      <vt:variant>
        <vt:lpstr>Tiêu đề Bản chiếu</vt:lpstr>
      </vt:variant>
      <vt:variant>
        <vt:i4>14</vt:i4>
      </vt:variant>
    </vt:vector>
  </HeadingPairs>
  <TitlesOfParts>
    <vt:vector size="25" baseType="lpstr">
      <vt:lpstr>Arial</vt:lpstr>
      <vt:lpstr>Calibri</vt:lpstr>
      <vt:lpstr>Calibri (Body)</vt:lpstr>
      <vt:lpstr>Calibri Light</vt:lpstr>
      <vt:lpstr>Consolas</vt:lpstr>
      <vt:lpstr>Courier New</vt:lpstr>
      <vt:lpstr>Tahoma</vt:lpstr>
      <vt:lpstr>Times New Roman</vt:lpstr>
      <vt:lpstr>TimesNewRomanPSMT</vt:lpstr>
      <vt:lpstr>Wingdings</vt:lpstr>
      <vt:lpstr>Office Theme</vt:lpstr>
      <vt:lpstr>Phá mã đa bảng thế</vt:lpstr>
      <vt:lpstr>1. Mã hóa đa bảng thế</vt:lpstr>
      <vt:lpstr>1. Mã hóa đa bảng thế</vt:lpstr>
      <vt:lpstr>1. Mã hóa đa bảng thế</vt:lpstr>
      <vt:lpstr>1. Mã hóa đa bảng thế</vt:lpstr>
      <vt:lpstr>2. Kasiski Examination</vt:lpstr>
      <vt:lpstr>2. Kasiski Examination</vt:lpstr>
      <vt:lpstr>2. Kasiski Examination</vt:lpstr>
      <vt:lpstr>2. Kasiski Examination</vt:lpstr>
      <vt:lpstr>2. Kasiski Examination</vt:lpstr>
      <vt:lpstr>3. Tìm từ khóa</vt:lpstr>
      <vt:lpstr>3. Tìm từ khóa</vt:lpstr>
      <vt:lpstr>4. Xác định bản rõ</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Tran Thi Uyen 20170223</cp:lastModifiedBy>
  <cp:revision>193</cp:revision>
  <dcterms:created xsi:type="dcterms:W3CDTF">2016-07-25T07:53:11Z</dcterms:created>
  <dcterms:modified xsi:type="dcterms:W3CDTF">2020-06-07T18:31:42Z</dcterms:modified>
</cp:coreProperties>
</file>