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500" autoAdjust="0"/>
  </p:normalViewPr>
  <p:slideViewPr>
    <p:cSldViewPr snapToGrid="0">
      <p:cViewPr varScale="1">
        <p:scale>
          <a:sx n="62" d="100"/>
          <a:sy n="62" d="100"/>
        </p:scale>
        <p:origin x="10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33149"/>
            <a:ext cx="8825658" cy="3329581"/>
          </a:xfrm>
        </p:spPr>
        <p:txBody>
          <a:bodyPr/>
          <a:lstStyle/>
          <a:p>
            <a:pPr algn="ctr"/>
            <a:r>
              <a:rPr lang="vi-V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PHÂN TÍCH VÀ THIẾT KẾ HỆ THỐNG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Std" panose="030608020406070704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2376" y="3740149"/>
            <a:ext cx="8825658" cy="2169331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50000"/>
              </a:lnSpc>
            </a:pPr>
            <a:r>
              <a:rPr lang="vi-VN" sz="3200" b="1" dirty="0" smtClean="0">
                <a:solidFill>
                  <a:schemeClr val="tx1"/>
                </a:solidFill>
              </a:rPr>
              <a:t>BÀI TẬP LỚN: nhóm 5</a:t>
            </a:r>
          </a:p>
          <a:p>
            <a:pPr algn="ctr">
              <a:lnSpc>
                <a:spcPct val="150000"/>
              </a:lnSpc>
            </a:pP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1026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solidFill>
                  <a:srgbClr val="FFC000"/>
                </a:solidFill>
              </a:rPr>
              <a:t>2. chức năng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64275" y="2743200"/>
            <a:ext cx="2893325" cy="996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Tìm kiếm, thống kê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568287" y="2183642"/>
            <a:ext cx="3070746" cy="873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Tìm kiếm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568287" y="3739487"/>
            <a:ext cx="3248167" cy="94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Thống kê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 flipV="1">
            <a:off x="3657600" y="2620371"/>
            <a:ext cx="1910687" cy="620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3"/>
            <a:endCxn id="5" idx="1"/>
          </p:cNvCxnSpPr>
          <p:nvPr/>
        </p:nvCxnSpPr>
        <p:spPr>
          <a:xfrm>
            <a:off x="3657600" y="3241344"/>
            <a:ext cx="1910687" cy="968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200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solidFill>
                  <a:srgbClr val="FFC000"/>
                </a:solidFill>
              </a:rPr>
              <a:t>3. Thông tin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634" y="1364777"/>
            <a:ext cx="110500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thu:số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endParaRPr lang="vi-V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tơ: số công tơ,số phòng, số điện tháng trước, số điện tháng này.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1644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solidFill>
                  <a:srgbClr val="FFC000"/>
                </a:solidFill>
              </a:rPr>
              <a:t>4. Các ràng buộc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111" y="1853248"/>
            <a:ext cx="10167582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 thanh toán qua thẻ ngân hàng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51964"/>
      </p:ext>
    </p:extLst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solidFill>
                  <a:srgbClr val="FFC000"/>
                </a:solidFill>
              </a:rPr>
              <a:t>II. Biểu đồ usecase: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3457" y="2292824"/>
            <a:ext cx="77382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800" dirty="0" smtClean="0">
                <a:latin typeface="+mj-lt"/>
              </a:rPr>
              <a:t>Sơ đồ tổng quát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800" dirty="0" smtClean="0">
                <a:latin typeface="+mj-lt"/>
              </a:rPr>
              <a:t>Quản lý công tơ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800" dirty="0" smtClean="0">
                <a:latin typeface="+mj-lt"/>
              </a:rPr>
              <a:t>Quản lý phòng trọ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800" dirty="0" smtClean="0">
                <a:latin typeface="+mj-lt"/>
              </a:rPr>
              <a:t>Quản lý phiếu nhắc nhở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800" dirty="0" smtClean="0">
                <a:latin typeface="+mj-lt"/>
              </a:rPr>
              <a:t>Quản lý thanh toán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800" dirty="0" smtClean="0">
                <a:latin typeface="+mj-lt"/>
              </a:rPr>
              <a:t>Quản lý tìm kiếm thống kê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35691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070" y="828230"/>
            <a:ext cx="4702361" cy="576262"/>
          </a:xfrm>
        </p:spPr>
        <p:txBody>
          <a:bodyPr/>
          <a:lstStyle/>
          <a:p>
            <a:r>
              <a:rPr lang="vi-VN" sz="3200" b="1" dirty="0" smtClean="0">
                <a:solidFill>
                  <a:srgbClr val="FFC000"/>
                </a:solidFill>
              </a:rPr>
              <a:t>1. Sơ đồ tổng quát</a:t>
            </a:r>
            <a:endParaRPr lang="en-US" sz="3200" b="1" dirty="0">
              <a:solidFill>
                <a:srgbClr val="FFC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0" y="1528549"/>
            <a:ext cx="4995294" cy="515885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9536" y="828230"/>
            <a:ext cx="4396339" cy="576262"/>
          </a:xfrm>
        </p:spPr>
        <p:txBody>
          <a:bodyPr/>
          <a:lstStyle/>
          <a:p>
            <a:r>
              <a:rPr lang="vi-VN" sz="3200" b="1" dirty="0" smtClean="0">
                <a:solidFill>
                  <a:srgbClr val="FFC000"/>
                </a:solidFill>
              </a:rPr>
              <a:t>2. Quản lý công tơ</a:t>
            </a:r>
            <a:endParaRPr lang="en-US" sz="3200" b="1" dirty="0">
              <a:solidFill>
                <a:srgbClr val="FFC00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924" y="1528549"/>
            <a:ext cx="5591365" cy="5158854"/>
          </a:xfrm>
        </p:spPr>
      </p:pic>
    </p:spTree>
    <p:extLst>
      <p:ext uri="{BB962C8B-B14F-4D97-AF65-F5344CB8AC3E}">
        <p14:creationId xmlns:p14="http://schemas.microsoft.com/office/powerpoint/2010/main" val="1795277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1" y="1014731"/>
            <a:ext cx="4396338" cy="576262"/>
          </a:xfrm>
        </p:spPr>
        <p:txBody>
          <a:bodyPr/>
          <a:lstStyle/>
          <a:p>
            <a:r>
              <a:rPr lang="vi-VN" sz="3200" b="1" smtClean="0">
                <a:solidFill>
                  <a:srgbClr val="FFC000"/>
                </a:solidFill>
              </a:rPr>
              <a:t>4. Quản lý phòng trọ</a:t>
            </a:r>
            <a:endParaRPr lang="en-US" sz="3200" b="1" dirty="0">
              <a:solidFill>
                <a:srgbClr val="FFC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8" y="1689692"/>
            <a:ext cx="5395186" cy="468381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2185" y="1014731"/>
            <a:ext cx="4895225" cy="576262"/>
          </a:xfrm>
        </p:spPr>
        <p:txBody>
          <a:bodyPr/>
          <a:lstStyle/>
          <a:p>
            <a:r>
              <a:rPr lang="vi-VN" sz="3200" b="1" smtClean="0">
                <a:solidFill>
                  <a:srgbClr val="FFC000"/>
                </a:solidFill>
              </a:rPr>
              <a:t>5. Quản lý phiếu nhắc nhở</a:t>
            </a:r>
            <a:endParaRPr lang="en-US" sz="3200" b="1" dirty="0">
              <a:solidFill>
                <a:srgbClr val="FFC00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185" y="1689692"/>
            <a:ext cx="5895832" cy="4683812"/>
          </a:xfrm>
        </p:spPr>
      </p:pic>
    </p:spTree>
    <p:extLst>
      <p:ext uri="{BB962C8B-B14F-4D97-AF65-F5344CB8AC3E}">
        <p14:creationId xmlns:p14="http://schemas.microsoft.com/office/powerpoint/2010/main" val="847113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0483" y="690349"/>
            <a:ext cx="4396338" cy="576262"/>
          </a:xfrm>
        </p:spPr>
        <p:txBody>
          <a:bodyPr/>
          <a:lstStyle/>
          <a:p>
            <a:r>
              <a:rPr lang="vi-VN" sz="3200" b="1" dirty="0" smtClean="0">
                <a:solidFill>
                  <a:srgbClr val="FFC000"/>
                </a:solidFill>
              </a:rPr>
              <a:t>5. Quản lý thanh toán</a:t>
            </a:r>
            <a:r>
              <a:rPr lang="vi-VN" dirty="0" smtClean="0"/>
              <a:t>	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9" y="1266610"/>
            <a:ext cx="5062372" cy="522972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8268" y="690349"/>
            <a:ext cx="4396339" cy="576262"/>
          </a:xfrm>
        </p:spPr>
        <p:txBody>
          <a:bodyPr/>
          <a:lstStyle/>
          <a:p>
            <a:r>
              <a:rPr lang="vi-VN" sz="3200" b="1" dirty="0" smtClean="0">
                <a:solidFill>
                  <a:srgbClr val="FFC000"/>
                </a:solidFill>
              </a:rPr>
              <a:t>6. Tìm kiếm thống kê</a:t>
            </a:r>
            <a:endParaRPr lang="en-US" sz="3200" b="1" dirty="0">
              <a:solidFill>
                <a:srgbClr val="FFC00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266" y="1266610"/>
            <a:ext cx="5959570" cy="5229723"/>
          </a:xfrm>
        </p:spPr>
      </p:pic>
    </p:spTree>
    <p:extLst>
      <p:ext uri="{BB962C8B-B14F-4D97-AF65-F5344CB8AC3E}">
        <p14:creationId xmlns:p14="http://schemas.microsoft.com/office/powerpoint/2010/main" val="14724434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solidFill>
                  <a:srgbClr val="FFC000"/>
                </a:solidFill>
              </a:rPr>
              <a:t>III. Biểu đồ class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58" y="1325777"/>
            <a:ext cx="10072046" cy="533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84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solidFill>
                  <a:srgbClr val="FFC000"/>
                </a:solidFill>
              </a:rPr>
              <a:t>IV. Biểu đồ hoạt động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111" y="1853248"/>
            <a:ext cx="10040086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800" dirty="0" smtClean="0">
                <a:latin typeface="+mj-lt"/>
              </a:rPr>
              <a:t>Quản lý phiếu thu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800" dirty="0" smtClean="0">
                <a:latin typeface="+mj-lt"/>
              </a:rPr>
              <a:t>Quản lý phòng trọ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800" dirty="0" smtClean="0">
                <a:latin typeface="+mj-lt"/>
              </a:rPr>
              <a:t>Quản lý nhắc nhở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800" dirty="0" smtClean="0">
                <a:latin typeface="+mj-lt"/>
              </a:rPr>
              <a:t>Quản lý thanh toán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2800" dirty="0" smtClean="0">
                <a:latin typeface="+mj-lt"/>
              </a:rPr>
              <a:t>Tìm kiếm thống kê</a:t>
            </a:r>
          </a:p>
        </p:txBody>
      </p:sp>
    </p:spTree>
    <p:extLst>
      <p:ext uri="{BB962C8B-B14F-4D97-AF65-F5344CB8AC3E}">
        <p14:creationId xmlns:p14="http://schemas.microsoft.com/office/powerpoint/2010/main" val="15216834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67" y="2653477"/>
            <a:ext cx="9404723" cy="1400530"/>
          </a:xfrm>
        </p:spPr>
        <p:txBody>
          <a:bodyPr/>
          <a:lstStyle/>
          <a:p>
            <a:r>
              <a:rPr lang="vi-VN" dirty="0" smtClean="0">
                <a:solidFill>
                  <a:srgbClr val="FFC000"/>
                </a:solidFill>
              </a:rPr>
              <a:t>1. Quản lý phiếu thu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942" y="325465"/>
            <a:ext cx="6245817" cy="6101242"/>
          </a:xfrm>
        </p:spPr>
      </p:pic>
    </p:spTree>
    <p:extLst>
      <p:ext uri="{BB962C8B-B14F-4D97-AF65-F5344CB8AC3E}">
        <p14:creationId xmlns:p14="http://schemas.microsoft.com/office/powerpoint/2010/main" val="1473038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>
                <a:solidFill>
                  <a:srgbClr val="FFFF00"/>
                </a:solidFill>
              </a:rPr>
              <a:t>Thành viên nhóm 5: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2634018"/>
            <a:ext cx="8825659" cy="2362200"/>
          </a:xfrm>
        </p:spPr>
        <p:txBody>
          <a:bodyPr anchor="t"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02490"/>
              </p:ext>
            </p:extLst>
          </p:nvPr>
        </p:nvGraphicFramePr>
        <p:xfrm>
          <a:off x="545908" y="2634018"/>
          <a:ext cx="10590664" cy="3548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5332"/>
                <a:gridCol w="5295332"/>
              </a:tblGrid>
              <a:tr h="591403">
                <a:tc>
                  <a:txBody>
                    <a:bodyPr/>
                    <a:lstStyle/>
                    <a:p>
                      <a:r>
                        <a:rPr lang="vi-V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vi-V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và tên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vi-V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sinh viên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91403">
                <a:tc>
                  <a:txBody>
                    <a:bodyPr/>
                    <a:lstStyle/>
                    <a:p>
                      <a:r>
                        <a:rPr lang="vi-V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Chử Văn</a:t>
                      </a:r>
                      <a:r>
                        <a:rPr lang="vi-V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Tình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637663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91403">
                <a:tc>
                  <a:txBody>
                    <a:bodyPr/>
                    <a:lstStyle/>
                    <a:p>
                      <a:r>
                        <a:rPr lang="vi-V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vi-V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Viết Đồng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637619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91403">
                <a:tc>
                  <a:txBody>
                    <a:bodyPr/>
                    <a:lstStyle/>
                    <a:p>
                      <a:r>
                        <a:rPr lang="vi-V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Vũ</a:t>
                      </a:r>
                      <a:r>
                        <a:rPr lang="vi-V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Thị Uyên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637673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91403">
                <a:tc>
                  <a:txBody>
                    <a:bodyPr/>
                    <a:lstStyle/>
                    <a:p>
                      <a:r>
                        <a:rPr lang="vi-V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vi-V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Đình Khiển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637640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91403">
                <a:tc>
                  <a:txBody>
                    <a:bodyPr/>
                    <a:lstStyle/>
                    <a:p>
                      <a:r>
                        <a:rPr lang="vi-V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Trần</a:t>
                      </a:r>
                      <a:r>
                        <a:rPr lang="vi-VN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Văn Đại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637617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239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59" y="2457609"/>
            <a:ext cx="9404723" cy="1400530"/>
          </a:xfrm>
        </p:spPr>
        <p:txBody>
          <a:bodyPr/>
          <a:lstStyle/>
          <a:p>
            <a:r>
              <a:rPr lang="vi-VN" dirty="0" smtClean="0">
                <a:solidFill>
                  <a:srgbClr val="FFC000"/>
                </a:solidFill>
              </a:rPr>
              <a:t>2. Quản lý phòng trọ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936" y="389090"/>
            <a:ext cx="6617776" cy="6027207"/>
          </a:xfrm>
        </p:spPr>
      </p:pic>
    </p:spTree>
    <p:extLst>
      <p:ext uri="{BB962C8B-B14F-4D97-AF65-F5344CB8AC3E}">
        <p14:creationId xmlns:p14="http://schemas.microsoft.com/office/powerpoint/2010/main" val="23819795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60488"/>
            <a:ext cx="9404723" cy="1400530"/>
          </a:xfrm>
        </p:spPr>
        <p:txBody>
          <a:bodyPr/>
          <a:lstStyle/>
          <a:p>
            <a:r>
              <a:rPr lang="vi-VN" dirty="0" smtClean="0">
                <a:solidFill>
                  <a:srgbClr val="FFC000"/>
                </a:solidFill>
              </a:rPr>
              <a:t>3. Quản lý phiếu nhắc nhở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366" y="0"/>
            <a:ext cx="6209234" cy="6710766"/>
          </a:xfrm>
        </p:spPr>
      </p:pic>
    </p:spTree>
    <p:extLst>
      <p:ext uri="{BB962C8B-B14F-4D97-AF65-F5344CB8AC3E}">
        <p14:creationId xmlns:p14="http://schemas.microsoft.com/office/powerpoint/2010/main" val="354274757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63" y="2750128"/>
            <a:ext cx="9404723" cy="1400530"/>
          </a:xfrm>
        </p:spPr>
        <p:txBody>
          <a:bodyPr/>
          <a:lstStyle/>
          <a:p>
            <a:r>
              <a:rPr lang="vi-VN" dirty="0" smtClean="0">
                <a:solidFill>
                  <a:srgbClr val="FFC000"/>
                </a:solidFill>
              </a:rPr>
              <a:t>4. Quản lý thanh toán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770" y="342280"/>
            <a:ext cx="5953952" cy="6151509"/>
          </a:xfrm>
        </p:spPr>
      </p:pic>
    </p:spTree>
    <p:extLst>
      <p:ext uri="{BB962C8B-B14F-4D97-AF65-F5344CB8AC3E}">
        <p14:creationId xmlns:p14="http://schemas.microsoft.com/office/powerpoint/2010/main" val="21955485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58" y="2693679"/>
            <a:ext cx="9404723" cy="1400530"/>
          </a:xfrm>
        </p:spPr>
        <p:txBody>
          <a:bodyPr/>
          <a:lstStyle/>
          <a:p>
            <a:r>
              <a:rPr lang="vi-VN" dirty="0" smtClean="0">
                <a:solidFill>
                  <a:srgbClr val="FFC000"/>
                </a:solidFill>
              </a:rPr>
              <a:t>5. Tìm kiếm thống kê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417" y="452697"/>
            <a:ext cx="6509287" cy="5882494"/>
          </a:xfrm>
        </p:spPr>
      </p:pic>
    </p:spTree>
    <p:extLst>
      <p:ext uri="{BB962C8B-B14F-4D97-AF65-F5344CB8AC3E}">
        <p14:creationId xmlns:p14="http://schemas.microsoft.com/office/powerpoint/2010/main" val="210838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solidFill>
                  <a:srgbClr val="FFC000"/>
                </a:solidFill>
              </a:rPr>
              <a:t>V. Biểu đồ tuần tự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4599" y="1565329"/>
            <a:ext cx="100322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3200" dirty="0" smtClean="0">
                <a:latin typeface="+mj-lt"/>
              </a:rPr>
              <a:t>Lập phiếu thu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3200" dirty="0" smtClean="0">
                <a:latin typeface="+mj-lt"/>
              </a:rPr>
              <a:t>Lập phiếu nhắc nhở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3200" dirty="0" smtClean="0">
                <a:latin typeface="+mj-lt"/>
              </a:rPr>
              <a:t>Kiểm tra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3200" dirty="0" smtClean="0">
                <a:latin typeface="+mj-lt"/>
              </a:rPr>
              <a:t>Tìm kiếm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3200" dirty="0" smtClean="0">
                <a:latin typeface="+mj-lt"/>
              </a:rPr>
              <a:t>Thống kê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777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1. </a:t>
            </a:r>
            <a:r>
              <a:rPr lang="vi-VN" dirty="0"/>
              <a:t>L</a:t>
            </a:r>
            <a:r>
              <a:rPr lang="vi-VN" dirty="0" smtClean="0"/>
              <a:t>ập phiếu thu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1224366"/>
            <a:ext cx="9730002" cy="4856193"/>
          </a:xfrm>
        </p:spPr>
      </p:pic>
    </p:spTree>
    <p:extLst>
      <p:ext uri="{BB962C8B-B14F-4D97-AF65-F5344CB8AC3E}">
        <p14:creationId xmlns:p14="http://schemas.microsoft.com/office/powerpoint/2010/main" val="910293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Lập phiếu nhắc nhở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61" y="1472340"/>
            <a:ext cx="8947150" cy="4773610"/>
          </a:xfrm>
        </p:spPr>
      </p:pic>
    </p:spTree>
    <p:extLst>
      <p:ext uri="{BB962C8B-B14F-4D97-AF65-F5344CB8AC3E}">
        <p14:creationId xmlns:p14="http://schemas.microsoft.com/office/powerpoint/2010/main" val="966786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3. Kiểm tra</a:t>
            </a:r>
            <a:br>
              <a:rPr lang="vi-VN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84" y="1301067"/>
            <a:ext cx="8947150" cy="5270214"/>
          </a:xfrm>
        </p:spPr>
      </p:pic>
    </p:spTree>
    <p:extLst>
      <p:ext uri="{BB962C8B-B14F-4D97-AF65-F5344CB8AC3E}">
        <p14:creationId xmlns:p14="http://schemas.microsoft.com/office/powerpoint/2010/main" val="8188829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4. Tìm kiếm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73" y="1270861"/>
            <a:ext cx="9500461" cy="4977539"/>
          </a:xfrm>
        </p:spPr>
      </p:pic>
    </p:spTree>
    <p:extLst>
      <p:ext uri="{BB962C8B-B14F-4D97-AF65-F5344CB8AC3E}">
        <p14:creationId xmlns:p14="http://schemas.microsoft.com/office/powerpoint/2010/main" val="2348011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5. Thống kê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70" y="1456842"/>
            <a:ext cx="9066509" cy="4773478"/>
          </a:xfrm>
        </p:spPr>
      </p:pic>
    </p:spTree>
    <p:extLst>
      <p:ext uri="{BB962C8B-B14F-4D97-AF65-F5344CB8AC3E}">
        <p14:creationId xmlns:p14="http://schemas.microsoft.com/office/powerpoint/2010/main" val="481582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 dirty="0" smtClean="0">
                <a:solidFill>
                  <a:srgbClr val="FFFF00"/>
                </a:solidFill>
              </a:rPr>
              <a:t>Nội dung chính: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3" y="2988860"/>
            <a:ext cx="8825659" cy="2362200"/>
          </a:xfrm>
        </p:spPr>
        <p:txBody>
          <a:bodyPr anchor="t">
            <a:no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vi-VN" sz="2400" dirty="0" smtClean="0">
                <a:solidFill>
                  <a:srgbClr val="FFC000"/>
                </a:solidFill>
              </a:rPr>
              <a:t>Tổng quan về hệ thống: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vi-VN" sz="2400" dirty="0" smtClean="0">
                <a:solidFill>
                  <a:srgbClr val="FFC000"/>
                </a:solidFill>
              </a:rPr>
              <a:t>Biểu đồ usecase 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vi-VN" sz="2400" dirty="0" smtClean="0">
                <a:solidFill>
                  <a:srgbClr val="FFC000"/>
                </a:solidFill>
              </a:rPr>
              <a:t>Biểu đồ lớp 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vi-VN" sz="2400" dirty="0" smtClean="0">
                <a:solidFill>
                  <a:srgbClr val="FFC000"/>
                </a:solidFill>
              </a:rPr>
              <a:t>Biểu đồ hoạt động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vi-VN" sz="2400" dirty="0" smtClean="0">
                <a:solidFill>
                  <a:srgbClr val="FFC000"/>
                </a:solidFill>
              </a:rPr>
              <a:t>Biểu đồ tuần tự</a:t>
            </a:r>
          </a:p>
        </p:txBody>
      </p:sp>
    </p:spTree>
    <p:extLst>
      <p:ext uri="{BB962C8B-B14F-4D97-AF65-F5344CB8AC3E}">
        <p14:creationId xmlns:p14="http://schemas.microsoft.com/office/powerpoint/2010/main" val="4275449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solidFill>
                  <a:srgbClr val="FFC000"/>
                </a:solidFill>
              </a:rPr>
              <a:t>I. Tổng quan về hệ thống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4564" y="2283571"/>
            <a:ext cx="10845304" cy="2958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sử dụng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ràng buộc</a:t>
            </a:r>
          </a:p>
        </p:txBody>
      </p:sp>
    </p:spTree>
    <p:extLst>
      <p:ext uri="{BB962C8B-B14F-4D97-AF65-F5344CB8AC3E}">
        <p14:creationId xmlns:p14="http://schemas.microsoft.com/office/powerpoint/2010/main" val="36939202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solidFill>
                  <a:srgbClr val="FFC000"/>
                </a:solidFill>
              </a:rPr>
              <a:t>1. Người sử dụng</a:t>
            </a:r>
            <a:br>
              <a:rPr lang="vi-VN" dirty="0" smtClean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3707" y="2361063"/>
            <a:ext cx="6660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dirty="0" smtClean="0">
                <a:latin typeface="+mj-lt"/>
              </a:rPr>
              <a:t>Người thuê trọ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dirty="0" smtClean="0">
                <a:latin typeface="+mj-lt"/>
              </a:rPr>
              <a:t>Chủ nhà (người phụ trách thu điện của khu trọ)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7261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solidFill>
                  <a:srgbClr val="FFC000"/>
                </a:solidFill>
              </a:rPr>
              <a:t>2. Chức năng:</a:t>
            </a:r>
            <a:br>
              <a:rPr lang="vi-VN" dirty="0" smtClean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7922" y="2784143"/>
            <a:ext cx="2333767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Quản lý công tơ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950424" y="967567"/>
            <a:ext cx="2784143" cy="900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Ghi chỉ số công tơ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950424" y="2347415"/>
            <a:ext cx="2784143" cy="907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Lập phiếu thu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950424" y="3862316"/>
            <a:ext cx="2893325" cy="791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In phiếu thu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950424" y="5076967"/>
            <a:ext cx="2784143" cy="928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Lưu phiếu thu</a:t>
            </a:r>
            <a:endParaRPr lang="en-US" dirty="0"/>
          </a:p>
        </p:txBody>
      </p:sp>
      <p:cxnSp>
        <p:nvCxnSpPr>
          <p:cNvPr id="9" name="Straight Arrow Connector 8"/>
          <p:cNvCxnSpPr>
            <a:stCxn id="3" idx="3"/>
            <a:endCxn id="3" idx="3"/>
          </p:cNvCxnSpPr>
          <p:nvPr/>
        </p:nvCxnSpPr>
        <p:spPr>
          <a:xfrm>
            <a:off x="3111689" y="325499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3"/>
            <a:endCxn id="4" idx="1"/>
          </p:cNvCxnSpPr>
          <p:nvPr/>
        </p:nvCxnSpPr>
        <p:spPr>
          <a:xfrm flipV="1">
            <a:off x="3111689" y="1417943"/>
            <a:ext cx="2838735" cy="1837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3"/>
            <a:endCxn id="5" idx="1"/>
          </p:cNvCxnSpPr>
          <p:nvPr/>
        </p:nvCxnSpPr>
        <p:spPr>
          <a:xfrm flipV="1">
            <a:off x="3111689" y="2801203"/>
            <a:ext cx="2838735" cy="453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3"/>
            <a:endCxn id="6" idx="1"/>
          </p:cNvCxnSpPr>
          <p:nvPr/>
        </p:nvCxnSpPr>
        <p:spPr>
          <a:xfrm>
            <a:off x="3111689" y="3254991"/>
            <a:ext cx="2838735" cy="1003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3"/>
            <a:endCxn id="7" idx="1"/>
          </p:cNvCxnSpPr>
          <p:nvPr/>
        </p:nvCxnSpPr>
        <p:spPr>
          <a:xfrm>
            <a:off x="3111689" y="3254991"/>
            <a:ext cx="2838735" cy="228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668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solidFill>
                  <a:srgbClr val="FFC000"/>
                </a:solidFill>
              </a:rPr>
              <a:t>2. </a:t>
            </a:r>
            <a:r>
              <a:rPr lang="vi-VN" dirty="0">
                <a:solidFill>
                  <a:srgbClr val="FFC000"/>
                </a:solidFill>
              </a:rPr>
              <a:t>C</a:t>
            </a:r>
            <a:r>
              <a:rPr lang="vi-VN" dirty="0" smtClean="0">
                <a:solidFill>
                  <a:srgbClr val="FFC000"/>
                </a:solidFill>
              </a:rPr>
              <a:t>hức năng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41696" y="3016155"/>
            <a:ext cx="2620370" cy="996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Quản lý phòng trọ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663821" y="1269242"/>
            <a:ext cx="2811439" cy="99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Thêm thông tin phòng trọ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32060" y="2893325"/>
            <a:ext cx="2811439" cy="846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Sửa thông tin phòng trọ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00299" y="4449170"/>
            <a:ext cx="2879677" cy="887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Xóa thông tin phòng trọ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 flipV="1">
            <a:off x="3562066" y="1767385"/>
            <a:ext cx="2101755" cy="1746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5" idx="1"/>
          </p:cNvCxnSpPr>
          <p:nvPr/>
        </p:nvCxnSpPr>
        <p:spPr>
          <a:xfrm flipV="1">
            <a:off x="3562066" y="3316406"/>
            <a:ext cx="2169994" cy="197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6" idx="1"/>
          </p:cNvCxnSpPr>
          <p:nvPr/>
        </p:nvCxnSpPr>
        <p:spPr>
          <a:xfrm>
            <a:off x="3562066" y="3514299"/>
            <a:ext cx="2238233" cy="1378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170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solidFill>
                  <a:srgbClr val="FFC000"/>
                </a:solidFill>
              </a:rPr>
              <a:t>2. Chức năng: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32513" y="2702257"/>
            <a:ext cx="2797791" cy="103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Quản lý thanh toán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677469" y="1678675"/>
            <a:ext cx="3043450" cy="99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Kiểm tra thông tin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09230" y="3548418"/>
            <a:ext cx="3507474" cy="10235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Cập nhật phiếu thu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 flipV="1">
            <a:off x="3630304" y="2176818"/>
            <a:ext cx="2047165" cy="1044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3630304" y="3220872"/>
            <a:ext cx="1978926" cy="839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11164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solidFill>
                  <a:srgbClr val="FFC000"/>
                </a:solidFill>
              </a:rPr>
              <a:t>2. Chức năng: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77922" y="3111690"/>
            <a:ext cx="2852382" cy="1146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Quản lý nhắc nhở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155140" y="1569493"/>
            <a:ext cx="2906973" cy="79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Kiểm tra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209731" y="2934269"/>
            <a:ext cx="2852382" cy="750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Lập phiếu nhắc nhở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32561" y="4258102"/>
            <a:ext cx="2729552" cy="832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In phiếu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41743" y="5568287"/>
            <a:ext cx="2620370" cy="85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Lưu thông tin</a:t>
            </a:r>
            <a:endParaRPr lang="en-US" dirty="0"/>
          </a:p>
        </p:txBody>
      </p:sp>
      <p:cxnSp>
        <p:nvCxnSpPr>
          <p:cNvPr id="9" name="Straight Arrow Connector 8"/>
          <p:cNvCxnSpPr>
            <a:stCxn id="3" idx="3"/>
            <a:endCxn id="4" idx="1"/>
          </p:cNvCxnSpPr>
          <p:nvPr/>
        </p:nvCxnSpPr>
        <p:spPr>
          <a:xfrm flipV="1">
            <a:off x="3630304" y="1965278"/>
            <a:ext cx="2524836" cy="1719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3"/>
            <a:endCxn id="5" idx="1"/>
          </p:cNvCxnSpPr>
          <p:nvPr/>
        </p:nvCxnSpPr>
        <p:spPr>
          <a:xfrm flipV="1">
            <a:off x="3630304" y="3309583"/>
            <a:ext cx="2579427" cy="375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3"/>
            <a:endCxn id="6" idx="1"/>
          </p:cNvCxnSpPr>
          <p:nvPr/>
        </p:nvCxnSpPr>
        <p:spPr>
          <a:xfrm>
            <a:off x="3630304" y="3684896"/>
            <a:ext cx="2702257" cy="989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3"/>
            <a:endCxn id="7" idx="1"/>
          </p:cNvCxnSpPr>
          <p:nvPr/>
        </p:nvCxnSpPr>
        <p:spPr>
          <a:xfrm>
            <a:off x="3630304" y="3684896"/>
            <a:ext cx="2811439" cy="2313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2075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142</TotalTime>
  <Words>535</Words>
  <Application>Microsoft Office PowerPoint</Application>
  <PresentationFormat>Widescreen</PresentationFormat>
  <Paragraphs>101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Brush Script Std</vt:lpstr>
      <vt:lpstr>Century Gothic</vt:lpstr>
      <vt:lpstr>Times New Roman</vt:lpstr>
      <vt:lpstr>Wingdings</vt:lpstr>
      <vt:lpstr>Wingdings 3</vt:lpstr>
      <vt:lpstr>Ion</vt:lpstr>
      <vt:lpstr>PHÂN TÍCH VÀ THIẾT KẾ HỆ THỐNG</vt:lpstr>
      <vt:lpstr>Thành viên nhóm 5:</vt:lpstr>
      <vt:lpstr>Nội dung chính:</vt:lpstr>
      <vt:lpstr>I. Tổng quan về hệ thống</vt:lpstr>
      <vt:lpstr>1. Người sử dụng </vt:lpstr>
      <vt:lpstr>2. Chức năng: </vt:lpstr>
      <vt:lpstr>2. Chức năng</vt:lpstr>
      <vt:lpstr>2. Chức năng:</vt:lpstr>
      <vt:lpstr>2. Chức năng:</vt:lpstr>
      <vt:lpstr>2. chức năng</vt:lpstr>
      <vt:lpstr>3. Thông tin</vt:lpstr>
      <vt:lpstr>4. Các ràng buộc</vt:lpstr>
      <vt:lpstr>II. Biểu đồ usecase:</vt:lpstr>
      <vt:lpstr>PowerPoint Presentation</vt:lpstr>
      <vt:lpstr>PowerPoint Presentation</vt:lpstr>
      <vt:lpstr>PowerPoint Presentation</vt:lpstr>
      <vt:lpstr>III. Biểu đồ class</vt:lpstr>
      <vt:lpstr>IV. Biểu đồ hoạt động</vt:lpstr>
      <vt:lpstr>1. Quản lý phiếu thu</vt:lpstr>
      <vt:lpstr>2. Quản lý phòng trọ</vt:lpstr>
      <vt:lpstr>3. Quản lý phiếu nhắc nhở</vt:lpstr>
      <vt:lpstr>4. Quản lý thanh toán</vt:lpstr>
      <vt:lpstr>5. Tìm kiếm thống kê</vt:lpstr>
      <vt:lpstr>V. Biểu đồ tuần tự</vt:lpstr>
      <vt:lpstr>1. Lập phiếu thu</vt:lpstr>
      <vt:lpstr>2. Lập phiếu nhắc nhở</vt:lpstr>
      <vt:lpstr>3. Kiểm tra </vt:lpstr>
      <vt:lpstr>4. Tìm kiếm</vt:lpstr>
      <vt:lpstr>5. Thống kê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VÀ THIẾT KẾ HỆ THỐNG</dc:title>
  <dc:creator>Tinh</dc:creator>
  <cp:lastModifiedBy>Tinh</cp:lastModifiedBy>
  <cp:revision>11</cp:revision>
  <dcterms:created xsi:type="dcterms:W3CDTF">2019-10-14T14:01:52Z</dcterms:created>
  <dcterms:modified xsi:type="dcterms:W3CDTF">2019-10-14T16:26:15Z</dcterms:modified>
</cp:coreProperties>
</file>