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Roboto" panose="02000000000000000000"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c1682dae44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c1682dae4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c1682dae44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c1682dae4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c1682dae44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c1682dae4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374151"/>
              </a:buClr>
              <a:buSzPts val="1100"/>
              <a:buFont typeface="Roboto"/>
              <a:buChar char="●"/>
            </a:pPr>
            <a:r>
              <a:rPr lang="tr">
                <a:solidFill>
                  <a:srgbClr val="374151"/>
                </a:solidFill>
                <a:highlight>
                  <a:schemeClr val="lt1"/>
                </a:highlight>
                <a:latin typeface="Roboto"/>
                <a:ea typeface="Roboto"/>
                <a:cs typeface="Roboto"/>
                <a:sym typeface="Roboto"/>
              </a:rPr>
              <a:t>Adversarial examples are a significant concern in machine learning, as they can be used to mislead or deceive models, leading to incorrect or malicious outcomes.</a:t>
            </a:r>
            <a:endParaRPr>
              <a:solidFill>
                <a:srgbClr val="595959"/>
              </a:solidFill>
              <a:highlight>
                <a:schemeClr val="lt1"/>
              </a:highlight>
            </a:endParaRPr>
          </a:p>
          <a:p>
            <a:pPr marL="0" lvl="0" indent="0" algn="l" rtl="0">
              <a:spcBef>
                <a:spcPts val="120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c1682dae44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c1682dae4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tr">
                <a:solidFill>
                  <a:srgbClr val="595959"/>
                </a:solidFill>
                <a:latin typeface="Roboto"/>
                <a:ea typeface="Roboto"/>
                <a:cs typeface="Roboto"/>
                <a:sym typeface="Roboto"/>
              </a:rPr>
              <a:t>However, they also note that other regularization strategies such as dropout, pretraining, and model averaging do not significantly reduce a model's vulnerability to adversarial examples, and that using nonlinear model families such as RBF (Radial Basis Function) networks may be more effective. The authors suggest that there is a tension between designing models that are easy to train due to their linearity and designing models that use nonlinear effects to resist adversarial perturbation, and that it may be possible to design more powerful optimization methods in the future to overcome this tradeoff.</a:t>
            </a:r>
            <a:endParaRPr>
              <a:solidFill>
                <a:srgbClr val="595959"/>
              </a:solidFill>
              <a:latin typeface="Roboto"/>
              <a:ea typeface="Roboto"/>
              <a:cs typeface="Roboto"/>
              <a:sym typeface="Roboto"/>
            </a:endParaRPr>
          </a:p>
          <a:p>
            <a:pPr marL="0" lvl="0" indent="0" algn="l" rtl="0">
              <a:spcBef>
                <a:spcPts val="120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c1682dae44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c1682dae4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These examples were often so similar to the original input that they were indistinguishable to the human eye. They also found that adversarial examples were often misclassified by a variety of different classifiers with different architectures, and that even shallow models such as softmax regression were vulnerable to adversarial examples. Finally, the authors found that training on adversarial examples could be used to regularize the model, although this was not practical at the time due to the computational cost of performing constrained optimization in the inner loop of training.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c1682dae44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c1682dae4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c2b485f338_3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c2b485f338_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c1682dae44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c1682dae4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t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904125"/>
            <a:ext cx="8520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tr" sz="3080"/>
              <a:t>EXPLAINING AND HARNESSING ADVERSARIAL EXAMPLES </a:t>
            </a:r>
            <a:endParaRPr sz="3080"/>
          </a:p>
        </p:txBody>
      </p:sp>
      <p:sp>
        <p:nvSpPr>
          <p:cNvPr id="55" name="Google Shape;55;p13"/>
          <p:cNvSpPr txBox="1">
            <a:spLocks noGrp="1"/>
          </p:cNvSpPr>
          <p:nvPr>
            <p:ph type="subTitle" idx="1"/>
          </p:nvPr>
        </p:nvSpPr>
        <p:spPr>
          <a:xfrm>
            <a:off x="311700" y="2175450"/>
            <a:ext cx="85206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tr">
                <a:solidFill>
                  <a:schemeClr val="dk1"/>
                </a:solidFill>
              </a:rPr>
              <a:t>Goodfellow at al.</a:t>
            </a:r>
            <a:endParaRPr>
              <a:solidFill>
                <a:schemeClr val="dk1"/>
              </a:solidFill>
            </a:endParaRPr>
          </a:p>
          <a:p>
            <a:pPr marL="0" lvl="0" indent="0" algn="ctr" rtl="0">
              <a:spcBef>
                <a:spcPts val="0"/>
              </a:spcBef>
              <a:spcAft>
                <a:spcPts val="0"/>
              </a:spcAft>
              <a:buNone/>
            </a:pPr>
            <a:r>
              <a:rPr lang="tr">
                <a:solidFill>
                  <a:schemeClr val="dk1"/>
                </a:solidFill>
              </a:rPr>
              <a:t>ICLR 2015</a:t>
            </a:r>
            <a:endParaRPr>
              <a:solidFill>
                <a:schemeClr val="dk1"/>
              </a:solidFill>
            </a:endParaRPr>
          </a:p>
        </p:txBody>
      </p:sp>
      <p:sp>
        <p:nvSpPr>
          <p:cNvPr id="56" name="Google Shape;56;p13"/>
          <p:cNvSpPr txBox="1"/>
          <p:nvPr/>
        </p:nvSpPr>
        <p:spPr>
          <a:xfrm>
            <a:off x="1908725" y="3003725"/>
            <a:ext cx="5173500" cy="149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700" b="1" i="1">
                <a:latin typeface="Times New Roman"/>
                <a:ea typeface="Times New Roman"/>
                <a:cs typeface="Times New Roman"/>
                <a:sym typeface="Times New Roman"/>
              </a:rPr>
              <a:t>Presenters:</a:t>
            </a:r>
            <a:endParaRPr sz="1700" b="1" i="1">
              <a:latin typeface="Times New Roman"/>
              <a:ea typeface="Times New Roman"/>
              <a:cs typeface="Times New Roman"/>
              <a:sym typeface="Times New Roman"/>
            </a:endParaRPr>
          </a:p>
          <a:p>
            <a:pPr marL="0" lvl="0" indent="457200" algn="l" rtl="0">
              <a:spcBef>
                <a:spcPts val="0"/>
              </a:spcBef>
              <a:spcAft>
                <a:spcPts val="0"/>
              </a:spcAft>
              <a:buNone/>
            </a:pPr>
            <a:r>
              <a:rPr lang="tr" sz="1700">
                <a:latin typeface="Times New Roman"/>
                <a:ea typeface="Times New Roman"/>
                <a:cs typeface="Times New Roman"/>
                <a:sym typeface="Times New Roman"/>
              </a:rPr>
              <a:t>Uygar Yaşar 2310613</a:t>
            </a:r>
            <a:endParaRPr sz="1700">
              <a:latin typeface="Times New Roman"/>
              <a:ea typeface="Times New Roman"/>
              <a:cs typeface="Times New Roman"/>
              <a:sym typeface="Times New Roman"/>
            </a:endParaRPr>
          </a:p>
          <a:p>
            <a:pPr marL="0" lvl="0" indent="457200" algn="l" rtl="0">
              <a:spcBef>
                <a:spcPts val="0"/>
              </a:spcBef>
              <a:spcAft>
                <a:spcPts val="0"/>
              </a:spcAft>
              <a:buNone/>
            </a:pPr>
            <a:r>
              <a:rPr lang="tr" sz="1700">
                <a:latin typeface="Times New Roman"/>
                <a:ea typeface="Times New Roman"/>
                <a:cs typeface="Times New Roman"/>
                <a:sym typeface="Times New Roman"/>
              </a:rPr>
              <a:t>Sharif Afandi 2278877</a:t>
            </a:r>
            <a:endParaRPr sz="1700">
              <a:latin typeface="Times New Roman"/>
              <a:ea typeface="Times New Roman"/>
              <a:cs typeface="Times New Roman"/>
              <a:sym typeface="Times New Roman"/>
            </a:endParaRPr>
          </a:p>
          <a:p>
            <a:pPr marL="0" lvl="0" indent="457200" algn="l" rtl="0">
              <a:spcBef>
                <a:spcPts val="0"/>
              </a:spcBef>
              <a:spcAft>
                <a:spcPts val="0"/>
              </a:spcAft>
              <a:buNone/>
            </a:pPr>
            <a:r>
              <a:rPr lang="tr" sz="1700">
                <a:latin typeface="Times New Roman"/>
                <a:ea typeface="Times New Roman"/>
                <a:cs typeface="Times New Roman"/>
                <a:sym typeface="Times New Roman"/>
              </a:rPr>
              <a:t>Yiğit Ayaz 2307080</a:t>
            </a:r>
            <a:endParaRPr sz="1700">
              <a:latin typeface="Times New Roman"/>
              <a:ea typeface="Times New Roman"/>
              <a:cs typeface="Times New Roman"/>
              <a:sym typeface="Times New Roman"/>
            </a:endParaRPr>
          </a:p>
          <a:p>
            <a:pPr marL="0" lvl="0" indent="0" algn="l" rtl="0">
              <a:spcBef>
                <a:spcPts val="0"/>
              </a:spcBef>
              <a:spcAft>
                <a:spcPts val="0"/>
              </a:spcAft>
              <a:buNone/>
            </a:pPr>
            <a:endParaRPr sz="17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Outline</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Font typeface="Roboto"/>
              <a:buChar char="●"/>
            </a:pPr>
            <a:r>
              <a:rPr lang="tr">
                <a:latin typeface="Roboto"/>
                <a:ea typeface="Roboto"/>
                <a:cs typeface="Roboto"/>
                <a:sym typeface="Roboto"/>
              </a:rPr>
              <a:t>Background</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tr">
                <a:latin typeface="Roboto"/>
                <a:ea typeface="Roboto"/>
                <a:cs typeface="Roboto"/>
                <a:sym typeface="Roboto"/>
              </a:rPr>
              <a:t>Introduction</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tr">
                <a:latin typeface="Roboto"/>
                <a:ea typeface="Roboto"/>
                <a:cs typeface="Roboto"/>
                <a:sym typeface="Roboto"/>
              </a:rPr>
              <a:t>Related Work</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tr">
                <a:latin typeface="Roboto"/>
                <a:ea typeface="Roboto"/>
                <a:cs typeface="Roboto"/>
                <a:sym typeface="Roboto"/>
              </a:rPr>
              <a:t>The Linear Explanation of Adversarial Examples</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tr">
                <a:latin typeface="Roboto"/>
                <a:ea typeface="Roboto"/>
                <a:cs typeface="Roboto"/>
                <a:sym typeface="Roboto"/>
              </a:rPr>
              <a:t>Linear Perturbation of Non-linear Models</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tr">
                <a:latin typeface="Roboto"/>
                <a:ea typeface="Roboto"/>
                <a:cs typeface="Roboto"/>
                <a:sym typeface="Roboto"/>
              </a:rPr>
              <a:t>Adversarial Training of Linear Models Versus Weight Decay</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tr">
                <a:latin typeface="Roboto"/>
                <a:ea typeface="Roboto"/>
                <a:cs typeface="Roboto"/>
                <a:sym typeface="Roboto"/>
              </a:rPr>
              <a:t>Adversarial Training of Deep Networks</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tr">
                <a:latin typeface="Roboto"/>
                <a:ea typeface="Roboto"/>
                <a:cs typeface="Roboto"/>
                <a:sym typeface="Roboto"/>
              </a:rPr>
              <a:t>Different Kinds of Model Capacity</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tr">
                <a:latin typeface="Roboto"/>
                <a:ea typeface="Roboto"/>
                <a:cs typeface="Roboto"/>
                <a:sym typeface="Roboto"/>
              </a:rPr>
              <a:t>Why Do Adversarial Examples Generalize?</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tr">
                <a:latin typeface="Roboto"/>
                <a:ea typeface="Roboto"/>
                <a:cs typeface="Roboto"/>
                <a:sym typeface="Roboto"/>
              </a:rPr>
              <a:t>Alternative Hypothesis</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tr">
                <a:latin typeface="Roboto"/>
                <a:ea typeface="Roboto"/>
                <a:cs typeface="Roboto"/>
                <a:sym typeface="Roboto"/>
              </a:rPr>
              <a:t>Summary and Discussion</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Background</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Roboto"/>
              <a:buChar char="●"/>
            </a:pPr>
            <a:r>
              <a:rPr lang="tr">
                <a:solidFill>
                  <a:schemeClr val="dk1"/>
                </a:solidFill>
                <a:highlight>
                  <a:schemeClr val="lt1"/>
                </a:highlight>
                <a:latin typeface="Roboto"/>
                <a:ea typeface="Roboto"/>
                <a:cs typeface="Roboto"/>
                <a:sym typeface="Roboto"/>
              </a:rPr>
              <a:t>Adversarial machine learning is a subfield of machine learning </a:t>
            </a:r>
            <a:endParaRPr>
              <a:solidFill>
                <a:schemeClr val="dk1"/>
              </a:solidFill>
              <a:highlight>
                <a:schemeClr val="lt1"/>
              </a:highlight>
              <a:latin typeface="Roboto"/>
              <a:ea typeface="Roboto"/>
              <a:cs typeface="Roboto"/>
              <a:sym typeface="Roboto"/>
            </a:endParaRPr>
          </a:p>
          <a:p>
            <a:pPr marL="457200" lvl="0" indent="0" algn="l" rtl="0">
              <a:spcBef>
                <a:spcPts val="1200"/>
              </a:spcBef>
              <a:spcAft>
                <a:spcPts val="0"/>
              </a:spcAft>
              <a:buNone/>
            </a:pPr>
            <a:endParaRPr>
              <a:solidFill>
                <a:schemeClr val="dk1"/>
              </a:solidFill>
              <a:highlight>
                <a:schemeClr val="lt1"/>
              </a:highlight>
              <a:latin typeface="Roboto"/>
              <a:ea typeface="Roboto"/>
              <a:cs typeface="Roboto"/>
              <a:sym typeface="Roboto"/>
            </a:endParaRPr>
          </a:p>
          <a:p>
            <a:pPr marL="457200" lvl="0" indent="-342900" algn="l" rtl="0">
              <a:spcBef>
                <a:spcPts val="1200"/>
              </a:spcBef>
              <a:spcAft>
                <a:spcPts val="0"/>
              </a:spcAft>
              <a:buClr>
                <a:schemeClr val="dk1"/>
              </a:buClr>
              <a:buSzPts val="1800"/>
              <a:buFont typeface="Roboto"/>
              <a:buChar char="●"/>
            </a:pPr>
            <a:r>
              <a:rPr lang="tr">
                <a:solidFill>
                  <a:srgbClr val="374151"/>
                </a:solidFill>
                <a:highlight>
                  <a:schemeClr val="lt1"/>
                </a:highlight>
                <a:latin typeface="Roboto"/>
                <a:ea typeface="Roboto"/>
                <a:cs typeface="Roboto"/>
                <a:sym typeface="Roboto"/>
              </a:rPr>
              <a:t>Adversarial attacks are manipulating input data in a way that causes a machine learning model to make a mistake or produce an incorrect output.</a:t>
            </a:r>
            <a:endParaRPr>
              <a:solidFill>
                <a:srgbClr val="374151"/>
              </a:solidFill>
              <a:highlight>
                <a:schemeClr val="lt1"/>
              </a:highlight>
              <a:latin typeface="Roboto"/>
              <a:ea typeface="Roboto"/>
              <a:cs typeface="Roboto"/>
              <a:sym typeface="Roboto"/>
            </a:endParaRPr>
          </a:p>
          <a:p>
            <a:pPr marL="457200" lvl="0" indent="0" algn="l" rtl="0">
              <a:spcBef>
                <a:spcPts val="1200"/>
              </a:spcBef>
              <a:spcAft>
                <a:spcPts val="0"/>
              </a:spcAft>
              <a:buNone/>
            </a:pPr>
            <a:endParaRPr>
              <a:solidFill>
                <a:srgbClr val="374151"/>
              </a:solidFill>
              <a:highlight>
                <a:schemeClr val="lt1"/>
              </a:highlight>
              <a:latin typeface="Roboto"/>
              <a:ea typeface="Roboto"/>
              <a:cs typeface="Roboto"/>
              <a:sym typeface="Roboto"/>
            </a:endParaRPr>
          </a:p>
          <a:p>
            <a:pPr marL="457200" lvl="0" indent="-342900" algn="l" rtl="0">
              <a:spcBef>
                <a:spcPts val="1200"/>
              </a:spcBef>
              <a:spcAft>
                <a:spcPts val="0"/>
              </a:spcAft>
              <a:buClr>
                <a:srgbClr val="374151"/>
              </a:buClr>
              <a:buSzPts val="1800"/>
              <a:buFont typeface="Roboto"/>
              <a:buChar char="●"/>
            </a:pPr>
            <a:r>
              <a:rPr lang="tr">
                <a:solidFill>
                  <a:srgbClr val="374151"/>
                </a:solidFill>
                <a:highlight>
                  <a:schemeClr val="lt1"/>
                </a:highlight>
                <a:latin typeface="Roboto"/>
                <a:ea typeface="Roboto"/>
                <a:cs typeface="Roboto"/>
                <a:sym typeface="Roboto"/>
              </a:rPr>
              <a:t>Adversarial machine learning involves designing machine learning models aim to make them more robust to adversarial attacks. </a:t>
            </a:r>
            <a:endParaRPr>
              <a:solidFill>
                <a:srgbClr val="374151"/>
              </a:solidFill>
              <a:highlight>
                <a:schemeClr val="lt1"/>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Introduction</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374151"/>
              </a:buClr>
              <a:buSzPts val="1800"/>
              <a:buFont typeface="Roboto"/>
              <a:buChar char="●"/>
            </a:pPr>
            <a:r>
              <a:rPr lang="tr">
                <a:solidFill>
                  <a:srgbClr val="374151"/>
                </a:solidFill>
                <a:highlight>
                  <a:schemeClr val="lt1"/>
                </a:highlight>
                <a:latin typeface="Roboto"/>
                <a:ea typeface="Roboto"/>
                <a:cs typeface="Roboto"/>
                <a:sym typeface="Roboto"/>
              </a:rPr>
              <a:t>Adversarial examples are inputs to a machine learning model that have been intentionally designed to cause the model to make a mistake.</a:t>
            </a:r>
            <a:endParaRPr>
              <a:solidFill>
                <a:srgbClr val="374151"/>
              </a:solidFill>
              <a:highlight>
                <a:schemeClr val="lt1"/>
              </a:highlight>
              <a:latin typeface="Roboto"/>
              <a:ea typeface="Roboto"/>
              <a:cs typeface="Roboto"/>
              <a:sym typeface="Roboto"/>
            </a:endParaRPr>
          </a:p>
          <a:p>
            <a:pPr marL="457200" lvl="0" indent="0" algn="l" rtl="0">
              <a:spcBef>
                <a:spcPts val="1200"/>
              </a:spcBef>
              <a:spcAft>
                <a:spcPts val="0"/>
              </a:spcAft>
              <a:buNone/>
            </a:pPr>
            <a:endParaRPr>
              <a:solidFill>
                <a:srgbClr val="374151"/>
              </a:solidFill>
              <a:highlight>
                <a:schemeClr val="lt1"/>
              </a:highlight>
              <a:latin typeface="Roboto"/>
              <a:ea typeface="Roboto"/>
              <a:cs typeface="Roboto"/>
              <a:sym typeface="Roboto"/>
            </a:endParaRPr>
          </a:p>
          <a:p>
            <a:pPr marL="457200" lvl="0" indent="-342900" algn="l" rtl="0">
              <a:spcBef>
                <a:spcPts val="1200"/>
              </a:spcBef>
              <a:spcAft>
                <a:spcPts val="0"/>
              </a:spcAft>
              <a:buClr>
                <a:srgbClr val="374151"/>
              </a:buClr>
              <a:buSzPts val="1800"/>
              <a:buFont typeface="Roboto"/>
              <a:buChar char="●"/>
            </a:pPr>
            <a:r>
              <a:rPr lang="tr">
                <a:solidFill>
                  <a:srgbClr val="374151"/>
                </a:solidFill>
                <a:highlight>
                  <a:schemeClr val="lt1"/>
                </a:highlight>
                <a:latin typeface="Roboto"/>
                <a:ea typeface="Roboto"/>
                <a:cs typeface="Roboto"/>
                <a:sym typeface="Roboto"/>
              </a:rPr>
              <a:t>They can be created by making small, almost imperceptible changes to a correctly classified example drawn from the data distribution, resulting in the model misclassifying the modified input. </a:t>
            </a:r>
            <a:endParaRPr>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latin typeface="Roboto"/>
              <a:ea typeface="Roboto"/>
              <a:cs typeface="Roboto"/>
              <a:sym typeface="Roboto"/>
            </a:endParaRPr>
          </a:p>
          <a:p>
            <a:pPr marL="457200" lvl="0" indent="-342900" algn="l" rtl="0">
              <a:spcBef>
                <a:spcPts val="1200"/>
              </a:spcBef>
              <a:spcAft>
                <a:spcPts val="0"/>
              </a:spcAft>
              <a:buSzPts val="1800"/>
              <a:buFont typeface="Roboto"/>
              <a:buChar char="●"/>
            </a:pPr>
            <a:r>
              <a:rPr lang="tr">
                <a:latin typeface="Roboto"/>
                <a:ea typeface="Roboto"/>
                <a:cs typeface="Roboto"/>
                <a:sym typeface="Roboto"/>
              </a:rPr>
              <a:t>The authors also propose that adversarial training, a technique that involves training a model on adversarial examples in addition to correctly classified examples, can provide additional regularization and improve a model's robustness to adversarial examples.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Related Work</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tr"/>
              <a:t>The paper being referred to here is "Intriguing Properties of Neural Networks" by Szegedy et al. (2014).</a:t>
            </a:r>
            <a:endParaRPr/>
          </a:p>
          <a:p>
            <a:pPr marL="457200" lvl="0" indent="-334327" algn="l" rtl="0">
              <a:spcBef>
                <a:spcPts val="0"/>
              </a:spcBef>
              <a:spcAft>
                <a:spcPts val="0"/>
              </a:spcAft>
              <a:buSzPct val="100000"/>
              <a:buChar char="●"/>
            </a:pPr>
            <a:r>
              <a:rPr lang="tr"/>
              <a:t>In this paper, the authors studied the vulnerability of neural networks to adversarial examples</a:t>
            </a:r>
            <a:endParaRPr/>
          </a:p>
          <a:p>
            <a:pPr marL="457200" lvl="0" indent="0" algn="l" rtl="0">
              <a:spcBef>
                <a:spcPts val="1200"/>
              </a:spcBef>
              <a:spcAft>
                <a:spcPts val="0"/>
              </a:spcAft>
              <a:buNone/>
            </a:pPr>
            <a:r>
              <a:rPr lang="tr"/>
              <a:t>I. The differences between original samples and adversarial examples were indistinguishable </a:t>
            </a:r>
            <a:endParaRPr/>
          </a:p>
          <a:p>
            <a:pPr marL="457200" lvl="0" indent="0" algn="l" rtl="0">
              <a:spcBef>
                <a:spcPts val="1200"/>
              </a:spcBef>
              <a:spcAft>
                <a:spcPts val="0"/>
              </a:spcAft>
              <a:buNone/>
            </a:pPr>
            <a:r>
              <a:rPr lang="tr"/>
              <a:t>II. Adversarial examples are transferable. </a:t>
            </a:r>
            <a:endParaRPr/>
          </a:p>
          <a:p>
            <a:pPr marL="457200" lvl="0" indent="0" algn="l" rtl="0">
              <a:spcBef>
                <a:spcPts val="1200"/>
              </a:spcBef>
              <a:spcAft>
                <a:spcPts val="0"/>
              </a:spcAft>
              <a:buNone/>
            </a:pPr>
            <a:r>
              <a:rPr lang="tr"/>
              <a:t>III. Models may misclassify adversarial examples</a:t>
            </a:r>
            <a:endParaRPr/>
          </a:p>
          <a:p>
            <a:pPr marL="457200" lvl="0" indent="0" algn="l" rtl="0">
              <a:spcBef>
                <a:spcPts val="1200"/>
              </a:spcBef>
              <a:spcAft>
                <a:spcPts val="0"/>
              </a:spcAft>
              <a:buNone/>
            </a:pPr>
            <a:r>
              <a:rPr lang="tr"/>
              <a:t>IV. Training on adversarial examples can regularize the model</a:t>
            </a:r>
            <a:endParaRPr/>
          </a:p>
          <a:p>
            <a:pPr marL="45720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tr" sz="2800"/>
              <a:t>The Linear Explanation of Adversarial Examples</a:t>
            </a:r>
            <a:endParaRPr sz="3800"/>
          </a:p>
        </p:txBody>
      </p:sp>
      <p:sp>
        <p:nvSpPr>
          <p:cNvPr id="91" name="Google Shape;91;p19"/>
          <p:cNvSpPr txBox="1">
            <a:spLocks noGrp="1"/>
          </p:cNvSpPr>
          <p:nvPr>
            <p:ph type="body" idx="1"/>
          </p:nvPr>
        </p:nvSpPr>
        <p:spPr>
          <a:xfrm>
            <a:off x="311700" y="1152475"/>
            <a:ext cx="8520600" cy="2503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374151"/>
              </a:buClr>
              <a:buSzPts val="1800"/>
              <a:buFont typeface="Roboto"/>
              <a:buChar char="●"/>
            </a:pPr>
            <a:r>
              <a:rPr lang="tr">
                <a:solidFill>
                  <a:srgbClr val="374151"/>
                </a:solidFill>
                <a:highlight>
                  <a:schemeClr val="lt1"/>
                </a:highlight>
                <a:latin typeface="Roboto"/>
                <a:ea typeface="Roboto"/>
                <a:cs typeface="Roboto"/>
                <a:sym typeface="Roboto"/>
              </a:rPr>
              <a:t>Precision is limited in many examples</a:t>
            </a:r>
            <a:endParaRPr>
              <a:solidFill>
                <a:srgbClr val="374151"/>
              </a:solidFill>
              <a:highlight>
                <a:schemeClr val="lt1"/>
              </a:highlight>
              <a:latin typeface="Roboto"/>
              <a:ea typeface="Roboto"/>
              <a:cs typeface="Roboto"/>
              <a:sym typeface="Roboto"/>
            </a:endParaRPr>
          </a:p>
          <a:p>
            <a:pPr marL="457200" lvl="0" indent="-342900" algn="l" rtl="0">
              <a:spcBef>
                <a:spcPts val="0"/>
              </a:spcBef>
              <a:spcAft>
                <a:spcPts val="0"/>
              </a:spcAft>
              <a:buClr>
                <a:srgbClr val="374151"/>
              </a:buClr>
              <a:buSzPts val="1800"/>
              <a:buFont typeface="Roboto"/>
              <a:buChar char="●"/>
            </a:pPr>
            <a:r>
              <a:rPr lang="tr">
                <a:solidFill>
                  <a:srgbClr val="374151"/>
                </a:solidFill>
                <a:highlight>
                  <a:schemeClr val="lt1"/>
                </a:highlight>
                <a:latin typeface="Roboto"/>
                <a:ea typeface="Roboto"/>
                <a:cs typeface="Roboto"/>
                <a:sym typeface="Roboto"/>
              </a:rPr>
              <a:t>With 8 bits per pixel, a pixel can have values of 0-255 at most.</a:t>
            </a:r>
            <a:endParaRPr>
              <a:solidFill>
                <a:srgbClr val="374151"/>
              </a:solidFill>
              <a:highlight>
                <a:schemeClr val="lt1"/>
              </a:highlight>
              <a:latin typeface="Roboto"/>
              <a:ea typeface="Roboto"/>
              <a:cs typeface="Roboto"/>
              <a:sym typeface="Roboto"/>
            </a:endParaRPr>
          </a:p>
          <a:p>
            <a:pPr marL="457200" lvl="0" indent="-342900" algn="l" rtl="0">
              <a:spcBef>
                <a:spcPts val="0"/>
              </a:spcBef>
              <a:spcAft>
                <a:spcPts val="0"/>
              </a:spcAft>
              <a:buClr>
                <a:srgbClr val="374151"/>
              </a:buClr>
              <a:buSzPts val="1800"/>
              <a:buFont typeface="Roboto"/>
              <a:buChar char="●"/>
            </a:pPr>
            <a:r>
              <a:rPr lang="tr">
                <a:solidFill>
                  <a:srgbClr val="374151"/>
                </a:solidFill>
                <a:highlight>
                  <a:schemeClr val="lt1"/>
                </a:highlight>
                <a:latin typeface="Roboto"/>
                <a:ea typeface="Roboto"/>
                <a:cs typeface="Roboto"/>
                <a:sym typeface="Roboto"/>
              </a:rPr>
              <a:t>Each pixel of the image can be perturbed</a:t>
            </a:r>
            <a:endParaRPr>
              <a:solidFill>
                <a:srgbClr val="374151"/>
              </a:solidFill>
              <a:highlight>
                <a:schemeClr val="lt1"/>
              </a:highlight>
              <a:latin typeface="Roboto"/>
              <a:ea typeface="Roboto"/>
              <a:cs typeface="Roboto"/>
              <a:sym typeface="Roboto"/>
            </a:endParaRPr>
          </a:p>
          <a:p>
            <a:pPr marL="457200" lvl="0" indent="-342900" algn="l" rtl="0">
              <a:spcBef>
                <a:spcPts val="0"/>
              </a:spcBef>
              <a:spcAft>
                <a:spcPts val="0"/>
              </a:spcAft>
              <a:buClr>
                <a:srgbClr val="374151"/>
              </a:buClr>
              <a:buSzPts val="1800"/>
              <a:buFont typeface="Roboto"/>
              <a:buChar char="●"/>
            </a:pPr>
            <a:r>
              <a:rPr lang="tr">
                <a:solidFill>
                  <a:srgbClr val="374151"/>
                </a:solidFill>
                <a:highlight>
                  <a:schemeClr val="lt1"/>
                </a:highlight>
                <a:latin typeface="Roboto"/>
                <a:ea typeface="Roboto"/>
                <a:cs typeface="Roboto"/>
                <a:sym typeface="Roboto"/>
              </a:rPr>
              <a:t>If a perturbation η is added to an image 𝑥, that will correspond to,</a:t>
            </a:r>
            <a:endParaRPr>
              <a:solidFill>
                <a:srgbClr val="374151"/>
              </a:solidFill>
              <a:highlight>
                <a:schemeClr val="lt1"/>
              </a:highlight>
              <a:latin typeface="Roboto"/>
              <a:ea typeface="Roboto"/>
              <a:cs typeface="Roboto"/>
              <a:sym typeface="Roboto"/>
            </a:endParaRPr>
          </a:p>
          <a:p>
            <a:pPr marL="457200" lvl="0" indent="0" algn="l" rtl="0">
              <a:spcBef>
                <a:spcPts val="1200"/>
              </a:spcBef>
              <a:spcAft>
                <a:spcPts val="1200"/>
              </a:spcAft>
              <a:buNone/>
            </a:pPr>
            <a:r>
              <a:rPr lang="tr">
                <a:solidFill>
                  <a:srgbClr val="374151"/>
                </a:solidFill>
                <a:highlight>
                  <a:schemeClr val="lt1"/>
                </a:highlight>
                <a:latin typeface="Roboto"/>
                <a:ea typeface="Roboto"/>
                <a:cs typeface="Roboto"/>
                <a:sym typeface="Roboto"/>
              </a:rPr>
              <a:t>	</a:t>
            </a:r>
            <a:endParaRPr>
              <a:solidFill>
                <a:srgbClr val="374151"/>
              </a:solidFill>
              <a:highlight>
                <a:schemeClr val="lt1"/>
              </a:highlight>
              <a:latin typeface="Roboto"/>
              <a:ea typeface="Roboto"/>
              <a:cs typeface="Roboto"/>
              <a:sym typeface="Roboto"/>
            </a:endParaRPr>
          </a:p>
        </p:txBody>
      </p:sp>
      <p:pic>
        <p:nvPicPr>
          <p:cNvPr id="92" name="Google Shape;92;p19"/>
          <p:cNvPicPr preferRelativeResize="0"/>
          <p:nvPr/>
        </p:nvPicPr>
        <p:blipFill>
          <a:blip r:embed="rId3">
            <a:alphaModFix/>
          </a:blip>
          <a:stretch>
            <a:fillRect/>
          </a:stretch>
        </p:blipFill>
        <p:spPr>
          <a:xfrm>
            <a:off x="3336850" y="2777400"/>
            <a:ext cx="1757275" cy="878638"/>
          </a:xfrm>
          <a:prstGeom prst="rect">
            <a:avLst/>
          </a:prstGeom>
          <a:noFill/>
          <a:ln>
            <a:noFill/>
          </a:ln>
        </p:spPr>
      </p:pic>
      <p:sp>
        <p:nvSpPr>
          <p:cNvPr id="93" name="Google Shape;93;p19"/>
          <p:cNvSpPr txBox="1"/>
          <p:nvPr/>
        </p:nvSpPr>
        <p:spPr>
          <a:xfrm>
            <a:off x="311700" y="3731750"/>
            <a:ext cx="7187100" cy="4617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Roboto"/>
              <a:buChar char="●"/>
            </a:pPr>
            <a:r>
              <a:rPr lang="tr" sz="1800">
                <a:latin typeface="Roboto"/>
                <a:ea typeface="Roboto"/>
                <a:cs typeface="Roboto"/>
                <a:sym typeface="Roboto"/>
              </a:rPr>
              <a:t>Dot product of the weight vector and adversarial example:</a:t>
            </a:r>
            <a:endParaRPr sz="1800">
              <a:latin typeface="Roboto"/>
              <a:ea typeface="Roboto"/>
              <a:cs typeface="Roboto"/>
              <a:sym typeface="Roboto"/>
            </a:endParaRPr>
          </a:p>
        </p:txBody>
      </p:sp>
      <p:pic>
        <p:nvPicPr>
          <p:cNvPr id="94" name="Google Shape;94;p19"/>
          <p:cNvPicPr preferRelativeResize="0"/>
          <p:nvPr/>
        </p:nvPicPr>
        <p:blipFill>
          <a:blip r:embed="rId4">
            <a:alphaModFix/>
          </a:blip>
          <a:stretch>
            <a:fillRect/>
          </a:stretch>
        </p:blipFill>
        <p:spPr>
          <a:xfrm>
            <a:off x="2697800" y="4193450"/>
            <a:ext cx="3197143" cy="746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00" name="Google Shape;10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tr"/>
              <a:t>The adversarial perturbation causes the activation to grow by: </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tr"/>
              <a:t>Maximum of this growth subject to the max norm constra</a:t>
            </a:r>
            <a:endParaRPr/>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tr"/>
              <a:t>Activation will grow by </a:t>
            </a:r>
            <a:r>
              <a:rPr lang="tr" b="1"/>
              <a:t>ϵmn</a:t>
            </a:r>
            <a:r>
              <a:rPr lang="tr"/>
              <a:t> </a:t>
            </a:r>
            <a:endParaRPr/>
          </a:p>
          <a:p>
            <a:pPr marL="457200" lvl="0" indent="-342900" algn="l" rtl="0">
              <a:spcBef>
                <a:spcPts val="0"/>
              </a:spcBef>
              <a:spcAft>
                <a:spcPts val="0"/>
              </a:spcAft>
              <a:buSzPts val="1800"/>
              <a:buChar char="●"/>
            </a:pPr>
            <a:r>
              <a:rPr lang="tr"/>
              <a:t>n= dimensions of W </a:t>
            </a:r>
            <a:endParaRPr/>
          </a:p>
          <a:p>
            <a:pPr marL="457200" lvl="0" indent="-342900" algn="l" rtl="0">
              <a:spcBef>
                <a:spcPts val="0"/>
              </a:spcBef>
              <a:spcAft>
                <a:spcPts val="0"/>
              </a:spcAft>
              <a:buSzPts val="1800"/>
              <a:buChar char="●"/>
            </a:pPr>
            <a:r>
              <a:rPr lang="tr"/>
              <a:t>m=average magnitude of an element of the weight vector </a:t>
            </a:r>
            <a:endParaRPr/>
          </a:p>
        </p:txBody>
      </p:sp>
      <p:pic>
        <p:nvPicPr>
          <p:cNvPr id="101" name="Google Shape;101;p20"/>
          <p:cNvPicPr preferRelativeResize="0"/>
          <p:nvPr/>
        </p:nvPicPr>
        <p:blipFill>
          <a:blip r:embed="rId3">
            <a:alphaModFix/>
          </a:blip>
          <a:stretch>
            <a:fillRect/>
          </a:stretch>
        </p:blipFill>
        <p:spPr>
          <a:xfrm>
            <a:off x="4113100" y="1700350"/>
            <a:ext cx="684875" cy="510300"/>
          </a:xfrm>
          <a:prstGeom prst="rect">
            <a:avLst/>
          </a:prstGeom>
          <a:noFill/>
          <a:ln>
            <a:noFill/>
          </a:ln>
        </p:spPr>
      </p:pic>
      <p:pic>
        <p:nvPicPr>
          <p:cNvPr id="102" name="Google Shape;102;p20"/>
          <p:cNvPicPr preferRelativeResize="0"/>
          <p:nvPr/>
        </p:nvPicPr>
        <p:blipFill>
          <a:blip r:embed="rId4">
            <a:alphaModFix/>
          </a:blip>
          <a:stretch>
            <a:fillRect/>
          </a:stretch>
        </p:blipFill>
        <p:spPr>
          <a:xfrm>
            <a:off x="3670688" y="2639725"/>
            <a:ext cx="1569700" cy="4419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body" idx="1"/>
          </p:nvPr>
        </p:nvSpPr>
        <p:spPr>
          <a:xfrm>
            <a:off x="311700" y="691075"/>
            <a:ext cx="8520600" cy="3877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tr"/>
              <a:t>Briefly, if input is high-dimensional then linear models may not deal with adversarial examples.</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tr"/>
              <a:t>Previous explanations for adversarial examples invoked hypothesized properties of neural networks, such as their supposed highly non-linear nature.</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tr"/>
              <a:t>The hypothesis also explains why softmax regression is vulnerable to adversarial examples.</a:t>
            </a:r>
            <a:endParaRPr/>
          </a:p>
          <a:p>
            <a:pPr marL="45720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665</Words>
  <Application>Microsoft Office PowerPoint</Application>
  <PresentationFormat>Ekran Gösterisi (16:9)</PresentationFormat>
  <Paragraphs>61</Paragraphs>
  <Slides>9</Slides>
  <Notes>9</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9</vt:i4>
      </vt:variant>
    </vt:vector>
  </HeadingPairs>
  <TitlesOfParts>
    <vt:vector size="13" baseType="lpstr">
      <vt:lpstr>Arial</vt:lpstr>
      <vt:lpstr>Roboto</vt:lpstr>
      <vt:lpstr>Times New Roman</vt:lpstr>
      <vt:lpstr>Simple Light</vt:lpstr>
      <vt:lpstr>EXPLAINING AND HARNESSING ADVERSARIAL EXAMPLES </vt:lpstr>
      <vt:lpstr>Outline</vt:lpstr>
      <vt:lpstr>Background</vt:lpstr>
      <vt:lpstr>Introduction</vt:lpstr>
      <vt:lpstr>PowerPoint Sunusu</vt:lpstr>
      <vt:lpstr>Related Work</vt:lpstr>
      <vt:lpstr>The Linear Explanation of Adversarial Examples</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EXPLAINING AND HARNESSING ADVERSARIAL EXAMPLES </dc:title>
  <cp:lastModifiedBy>uygar yaşar</cp:lastModifiedBy>
  <cp:revision>1</cp:revision>
  <dcterms:modified xsi:type="dcterms:W3CDTF">2023-01-02T11:54:12Z</dcterms:modified>
</cp:coreProperties>
</file>