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85" r:id="rId2"/>
    <p:sldId id="257" r:id="rId3"/>
    <p:sldId id="258" r:id="rId4"/>
    <p:sldId id="277" r:id="rId5"/>
    <p:sldId id="266" r:id="rId6"/>
    <p:sldId id="267" r:id="rId7"/>
    <p:sldId id="270" r:id="rId8"/>
    <p:sldId id="280" r:id="rId9"/>
    <p:sldId id="272" r:id="rId10"/>
    <p:sldId id="273" r:id="rId11"/>
    <p:sldId id="274" r:id="rId12"/>
    <p:sldId id="275" r:id="rId13"/>
    <p:sldId id="276" r:id="rId14"/>
    <p:sldId id="281" r:id="rId15"/>
    <p:sldId id="283" r:id="rId16"/>
    <p:sldId id="291" r:id="rId17"/>
    <p:sldId id="286" r:id="rId18"/>
    <p:sldId id="287" r:id="rId19"/>
    <p:sldId id="288" r:id="rId20"/>
    <p:sldId id="289" r:id="rId21"/>
    <p:sldId id="290" r:id="rId22"/>
    <p:sldId id="292" r:id="rId23"/>
    <p:sldId id="293" r:id="rId24"/>
    <p:sldId id="294" r:id="rId25"/>
    <p:sldId id="302" r:id="rId26"/>
    <p:sldId id="304" r:id="rId27"/>
    <p:sldId id="295" r:id="rId28"/>
    <p:sldId id="297" r:id="rId29"/>
    <p:sldId id="298" r:id="rId30"/>
  </p:sldIdLst>
  <p:sldSz cx="9144000" cy="5143500" type="screen16x9"/>
  <p:notesSz cx="6858000" cy="9144000"/>
  <p:embeddedFontLst>
    <p:embeddedFont>
      <p:font typeface="Lato" panose="020B0604020202020204" charset="-94"/>
      <p:regular r:id="rId32"/>
      <p:bold r:id="rId33"/>
      <p:italic r:id="rId34"/>
      <p:boldItalic r:id="rId35"/>
    </p:embeddedFont>
    <p:embeddedFont>
      <p:font typeface="Lucida Console" panose="020B0609040504020204" pitchFamily="49" charset="0"/>
      <p:regular r:id="rId36"/>
    </p:embeddedFont>
    <p:embeddedFont>
      <p:font typeface="Raleway" panose="020B0604020202020204" charset="-94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5a893840b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5a893840b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5a893840b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5a893840b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414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OUTLINE</a:t>
            </a:r>
            <a:endParaRPr lang="en-US" dirty="0"/>
          </a:p>
        </p:txBody>
      </p:sp>
      <p:sp>
        <p:nvSpPr>
          <p:cNvPr id="5" name="Metin Yer Tutucusu 5">
            <a:extLst>
              <a:ext uri="{FF2B5EF4-FFF2-40B4-BE49-F238E27FC236}">
                <a16:creationId xmlns:a16="http://schemas.microsoft.com/office/drawing/2014/main" id="{E5C31F65-DBA2-4852-BB80-CAE6C0EA1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5850" y="1287781"/>
            <a:ext cx="7688700" cy="2198370"/>
          </a:xfrm>
        </p:spPr>
        <p:txBody>
          <a:bodyPr>
            <a:normAutofit/>
          </a:bodyPr>
          <a:lstStyle/>
          <a:p>
            <a:pPr marL="488950" indent="-342900">
              <a:buAutoNum type="arabicPeriod"/>
            </a:pPr>
            <a:r>
              <a:rPr lang="tr-TR" dirty="0" err="1"/>
              <a:t>Seasonality</a:t>
            </a:r>
            <a:endParaRPr lang="tr-TR" dirty="0"/>
          </a:p>
          <a:p>
            <a:pPr marL="774700" lvl="1" indent="-171450">
              <a:buFont typeface="Wingdings" panose="05000000000000000000" pitchFamily="2" charset="2"/>
              <a:buChar char="§"/>
            </a:pPr>
            <a:r>
              <a:rPr lang="tr-TR" sz="1200" dirty="0"/>
              <a:t>Time </a:t>
            </a:r>
            <a:r>
              <a:rPr lang="tr-TR" sz="1200" dirty="0" err="1"/>
              <a:t>series</a:t>
            </a:r>
            <a:r>
              <a:rPr lang="tr-TR" sz="1200" dirty="0"/>
              <a:t> </a:t>
            </a:r>
            <a:r>
              <a:rPr lang="tr-TR" sz="1200" dirty="0" err="1"/>
              <a:t>plot</a:t>
            </a:r>
            <a:endParaRPr lang="tr-TR" sz="1200" dirty="0"/>
          </a:p>
          <a:p>
            <a:pPr marL="774700" lvl="1" indent="-171450">
              <a:buFont typeface="Wingdings" panose="05000000000000000000" pitchFamily="2" charset="2"/>
              <a:buChar char="§"/>
            </a:pPr>
            <a:r>
              <a:rPr lang="tr-TR" sz="1200" dirty="0" err="1"/>
              <a:t>Autocorrelation</a:t>
            </a:r>
            <a:r>
              <a:rPr lang="tr-TR" sz="1200" dirty="0"/>
              <a:t> </a:t>
            </a:r>
            <a:r>
              <a:rPr lang="tr-TR" sz="1200" dirty="0" err="1"/>
              <a:t>Function</a:t>
            </a:r>
            <a:endParaRPr lang="tr-TR" sz="1200" dirty="0"/>
          </a:p>
          <a:p>
            <a:pPr marL="774700" lvl="1" indent="-171450">
              <a:buFont typeface="Wingdings" panose="05000000000000000000" pitchFamily="2" charset="2"/>
              <a:buChar char="§"/>
            </a:pPr>
            <a:r>
              <a:rPr lang="tr-TR" sz="1200" dirty="0" err="1"/>
              <a:t>Seasonality</a:t>
            </a:r>
            <a:r>
              <a:rPr lang="tr-TR" sz="1200" dirty="0"/>
              <a:t> Test</a:t>
            </a:r>
          </a:p>
          <a:p>
            <a:pPr marL="774700" lvl="1" indent="-171450">
              <a:buFont typeface="Wingdings" panose="05000000000000000000" pitchFamily="2" charset="2"/>
              <a:buChar char="§"/>
            </a:pPr>
            <a:r>
              <a:rPr lang="tr-TR" sz="1200" dirty="0"/>
              <a:t>Analysis of </a:t>
            </a:r>
            <a:r>
              <a:rPr lang="tr-TR" sz="1200" dirty="0" err="1"/>
              <a:t>Means</a:t>
            </a:r>
            <a:endParaRPr lang="tr-TR" sz="1200" dirty="0"/>
          </a:p>
          <a:p>
            <a:pPr marL="488950" indent="-342900">
              <a:buFont typeface="+mj-lt"/>
              <a:buAutoNum type="arabicPeriod"/>
            </a:pPr>
            <a:r>
              <a:rPr lang="tr-TR" dirty="0" err="1"/>
              <a:t>Forecasting</a:t>
            </a:r>
            <a:r>
              <a:rPr lang="tr-TR" dirty="0"/>
              <a:t> </a:t>
            </a:r>
          </a:p>
          <a:p>
            <a:pPr marL="946150" lvl="1" indent="-342900">
              <a:buFont typeface="Wingdings" panose="05000000000000000000" pitchFamily="2" charset="2"/>
              <a:buChar char="§"/>
            </a:pPr>
            <a:r>
              <a:rPr lang="tr-TR" sz="1200" dirty="0" err="1"/>
              <a:t>Regression</a:t>
            </a:r>
            <a:r>
              <a:rPr lang="tr-TR" sz="1200" dirty="0"/>
              <a:t> </a:t>
            </a:r>
            <a:r>
              <a:rPr lang="tr-TR" sz="1200" dirty="0" err="1"/>
              <a:t>analysis</a:t>
            </a:r>
            <a:endParaRPr lang="tr-TR" sz="1200" dirty="0"/>
          </a:p>
          <a:p>
            <a:pPr marL="946150" lvl="1" indent="-342900">
              <a:buFont typeface="Wingdings" panose="05000000000000000000" pitchFamily="2" charset="2"/>
              <a:buChar char="§"/>
            </a:pPr>
            <a:r>
              <a:rPr lang="tr-TR" sz="1200" dirty="0"/>
              <a:t>ARIMA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5306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GHANA</a:t>
            </a:r>
            <a:r>
              <a:rPr lang="tr-TR" sz="1400" b="0" i="1" dirty="0"/>
              <a:t> - </a:t>
            </a:r>
            <a:r>
              <a:rPr lang="tr-TR" sz="1400" b="0" dirty="0"/>
              <a:t>SEASONALITY</a:t>
            </a:r>
            <a:r>
              <a:rPr lang="tr-TR" sz="1400" dirty="0"/>
              <a:t> </a:t>
            </a:r>
            <a:r>
              <a:rPr lang="tr-TR" sz="1400" b="0" dirty="0"/>
              <a:t>-</a:t>
            </a:r>
            <a:r>
              <a:rPr lang="tr-TR" sz="1400" dirty="0"/>
              <a:t> </a:t>
            </a:r>
            <a:r>
              <a:rPr lang="tr-TR" sz="1400" b="0" i="1" dirty="0"/>
              <a:t>ACF</a:t>
            </a:r>
            <a:endParaRPr lang="en-US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EE4C5E7-F538-4D56-9A20-A1C8AB06C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363" y="1592034"/>
            <a:ext cx="3764415" cy="22254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 err="1"/>
              <a:t>Spikes</a:t>
            </a:r>
            <a:r>
              <a:rPr lang="tr-TR" dirty="0"/>
              <a:t> </a:t>
            </a:r>
            <a:r>
              <a:rPr lang="tr-TR" dirty="0" err="1"/>
              <a:t>peak</a:t>
            </a:r>
            <a:r>
              <a:rPr lang="tr-TR" dirty="0"/>
              <a:t> at </a:t>
            </a:r>
            <a:r>
              <a:rPr lang="tr-TR" dirty="0" err="1"/>
              <a:t>lags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multiples</a:t>
            </a:r>
            <a:r>
              <a:rPr lang="tr-TR" dirty="0"/>
              <a:t> of 7, </a:t>
            </a:r>
            <a:r>
              <a:rPr lang="tr-TR" dirty="0" err="1"/>
              <a:t>showing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exists</a:t>
            </a:r>
            <a:r>
              <a:rPr lang="tr-TR" dirty="0"/>
              <a:t> </a:t>
            </a:r>
            <a:r>
              <a:rPr lang="tr-TR" dirty="0" err="1"/>
              <a:t>seasonality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a </a:t>
            </a:r>
            <a:r>
              <a:rPr lang="tr-TR" dirty="0" err="1"/>
              <a:t>period</a:t>
            </a:r>
            <a:r>
              <a:rPr lang="tr-TR" dirty="0"/>
              <a:t> of 7. 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C01006C-8669-455F-9CAE-C74AA909A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10" y="1592034"/>
            <a:ext cx="4337138" cy="313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7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GHANA</a:t>
            </a:r>
            <a:r>
              <a:rPr lang="tr-TR" sz="1400" b="0" i="1" dirty="0"/>
              <a:t> - </a:t>
            </a:r>
            <a:r>
              <a:rPr lang="tr-TR" sz="1400" b="0" dirty="0"/>
              <a:t>SEASONALITY</a:t>
            </a:r>
            <a:r>
              <a:rPr lang="tr-TR" sz="1400" dirty="0"/>
              <a:t> </a:t>
            </a:r>
            <a:r>
              <a:rPr lang="tr-TR" sz="1400" b="0" dirty="0"/>
              <a:t>-</a:t>
            </a:r>
            <a:r>
              <a:rPr lang="tr-TR" sz="1400" dirty="0"/>
              <a:t> </a:t>
            </a:r>
            <a:r>
              <a:rPr lang="tr-TR" sz="1400" b="0" i="1" dirty="0"/>
              <a:t>WO-test</a:t>
            </a:r>
            <a:endParaRPr lang="en-US" dirty="0"/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4216FBC5-39A8-406B-A1AD-5E471C66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5850" y="1489153"/>
            <a:ext cx="7688700" cy="22611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 err="1"/>
              <a:t>The</a:t>
            </a:r>
            <a:r>
              <a:rPr lang="tr-TR" dirty="0"/>
              <a:t> WO-Test </a:t>
            </a:r>
            <a:r>
              <a:rPr lang="tr-TR" dirty="0" err="1"/>
              <a:t>returns</a:t>
            </a:r>
            <a:r>
              <a:rPr lang="tr-TR" dirty="0"/>
              <a:t> ‘TRUE’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Ghana</a:t>
            </a:r>
            <a:r>
              <a:rPr lang="tr-TR" dirty="0"/>
              <a:t> data as </a:t>
            </a:r>
            <a:r>
              <a:rPr lang="tr-TR" dirty="0" err="1"/>
              <a:t>well</a:t>
            </a:r>
            <a:r>
              <a:rPr lang="tr-TR" dirty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endParaRPr lang="tr-TR" dirty="0"/>
          </a:p>
          <a:p>
            <a:pPr>
              <a:buFont typeface="Wingdings" panose="05000000000000000000" pitchFamily="2" charset="2"/>
              <a:buChar char="§"/>
            </a:pPr>
            <a:endParaRPr lang="tr-TR" dirty="0"/>
          </a:p>
          <a:p>
            <a:pPr>
              <a:buFont typeface="Wingdings" panose="05000000000000000000" pitchFamily="2" charset="2"/>
              <a:buChar char="§"/>
            </a:pPr>
            <a:endParaRPr lang="tr-TR" dirty="0"/>
          </a:p>
          <a:p>
            <a:pPr>
              <a:buFont typeface="Wingdings" panose="05000000000000000000" pitchFamily="2" charset="2"/>
              <a:buChar char="§"/>
            </a:pPr>
            <a:endParaRPr lang="tr-TR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FDB047E-0252-4D14-95DA-70DC82B8E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843" y="2183354"/>
            <a:ext cx="5169685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seasonality_testt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 &lt;-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seastests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::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isSeasonal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Order_g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, test = "wo",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freq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 = 7) </a:t>
            </a:r>
            <a:endParaRPr kumimoji="0" lang="tr-TR" altLang="en-US" sz="900" b="0" i="0" u="none" strike="noStrike" cap="none" normalizeH="0" baseline="0" dirty="0">
              <a:ln>
                <a:noFill/>
              </a:ln>
              <a:solidFill>
                <a:srgbClr val="930F80"/>
              </a:solidFill>
              <a:effectLst/>
              <a:latin typeface="Lucida Console" panose="020B06090405040202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print(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seasonality_testt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)</a:t>
            </a:r>
            <a:endParaRPr kumimoji="0" lang="tr-TR" altLang="en-US" sz="900" b="0" i="0" u="none" strike="noStrike" cap="none" normalizeH="0" baseline="0" dirty="0">
              <a:ln>
                <a:noFill/>
              </a:ln>
              <a:solidFill>
                <a:srgbClr val="930F80"/>
              </a:solidFill>
              <a:effectLst/>
              <a:latin typeface="Lucida Console" panose="020B06090405040202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TRUE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084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GHANA</a:t>
            </a:r>
            <a:r>
              <a:rPr lang="tr-TR" sz="1400" b="0" i="1" dirty="0"/>
              <a:t> - </a:t>
            </a:r>
            <a:r>
              <a:rPr lang="tr-TR" sz="1400" b="0" dirty="0"/>
              <a:t>SEASONALITY</a:t>
            </a:r>
            <a:r>
              <a:rPr lang="tr-TR" sz="1400" dirty="0"/>
              <a:t> </a:t>
            </a:r>
            <a:r>
              <a:rPr lang="tr-TR" sz="1400" b="0" dirty="0"/>
              <a:t>-</a:t>
            </a:r>
            <a:r>
              <a:rPr lang="tr-TR" sz="1400" dirty="0"/>
              <a:t> </a:t>
            </a:r>
            <a:r>
              <a:rPr lang="tr-TR" sz="1400" b="0" i="1" dirty="0"/>
              <a:t>Time-</a:t>
            </a:r>
            <a:r>
              <a:rPr lang="tr-TR" sz="1400" b="0" i="1" dirty="0" err="1"/>
              <a:t>series</a:t>
            </a:r>
            <a:r>
              <a:rPr lang="tr-TR" sz="1400" b="0" i="1" dirty="0"/>
              <a:t> </a:t>
            </a:r>
            <a:r>
              <a:rPr lang="tr-TR" sz="1400" b="0" i="1" dirty="0" err="1"/>
              <a:t>plot</a:t>
            </a:r>
            <a:r>
              <a:rPr lang="tr-TR" sz="1400" b="0" i="1" dirty="0"/>
              <a:t>: </a:t>
            </a:r>
            <a:r>
              <a:rPr lang="tr-TR" sz="1400" b="0" i="1" dirty="0" err="1"/>
              <a:t>average</a:t>
            </a:r>
            <a:r>
              <a:rPr lang="tr-TR" sz="1400" b="0" i="1" dirty="0"/>
              <a:t> </a:t>
            </a:r>
            <a:r>
              <a:rPr lang="tr-TR" sz="1400" b="0" i="1" dirty="0" err="1"/>
              <a:t>values</a:t>
            </a:r>
            <a:endParaRPr lang="en-US" dirty="0"/>
          </a:p>
        </p:txBody>
      </p:sp>
      <p:sp>
        <p:nvSpPr>
          <p:cNvPr id="7" name="Google Shape;93;p14">
            <a:extLst>
              <a:ext uri="{FF2B5EF4-FFF2-40B4-BE49-F238E27FC236}">
                <a16:creationId xmlns:a16="http://schemas.microsoft.com/office/drawing/2014/main" id="{DAD99DD0-9E2E-4D4C-A3F0-02684A651D77}"/>
              </a:ext>
            </a:extLst>
          </p:cNvPr>
          <p:cNvSpPr txBox="1">
            <a:spLocks/>
          </p:cNvSpPr>
          <p:nvPr/>
        </p:nvSpPr>
        <p:spPr>
          <a:xfrm>
            <a:off x="5866380" y="1550454"/>
            <a:ext cx="2844664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mean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days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implies</a:t>
            </a:r>
            <a:r>
              <a:rPr lang="tr-TR" dirty="0"/>
              <a:t> </a:t>
            </a:r>
            <a:r>
              <a:rPr lang="tr-TR" dirty="0" err="1"/>
              <a:t>seasonality</a:t>
            </a:r>
            <a:r>
              <a:rPr lang="tr-TR" dirty="0"/>
              <a:t>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533772E-7D83-475C-BD7A-7041A0540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01" y="1452548"/>
            <a:ext cx="5503079" cy="28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5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GHANA</a:t>
            </a:r>
            <a:r>
              <a:rPr lang="tr-TR" sz="1400" b="0" i="1" dirty="0"/>
              <a:t> - </a:t>
            </a:r>
            <a:r>
              <a:rPr lang="tr-TR" sz="1400" b="0" dirty="0"/>
              <a:t>SEASONALITY</a:t>
            </a:r>
            <a:r>
              <a:rPr lang="tr-TR" sz="1400" dirty="0"/>
              <a:t> </a:t>
            </a:r>
            <a:r>
              <a:rPr lang="tr-TR" sz="1400" b="0" dirty="0"/>
              <a:t>-</a:t>
            </a:r>
            <a:r>
              <a:rPr lang="tr-TR" sz="1400" dirty="0"/>
              <a:t> </a:t>
            </a:r>
            <a:r>
              <a:rPr lang="tr-TR" sz="1400" b="0" i="1" dirty="0"/>
              <a:t>ANOM</a:t>
            </a:r>
            <a:endParaRPr lang="en-US" dirty="0"/>
          </a:p>
        </p:txBody>
      </p:sp>
      <p:sp>
        <p:nvSpPr>
          <p:cNvPr id="7" name="Google Shape;93;p14">
            <a:extLst>
              <a:ext uri="{FF2B5EF4-FFF2-40B4-BE49-F238E27FC236}">
                <a16:creationId xmlns:a16="http://schemas.microsoft.com/office/drawing/2014/main" id="{DAD99DD0-9E2E-4D4C-A3F0-02684A651D77}"/>
              </a:ext>
            </a:extLst>
          </p:cNvPr>
          <p:cNvSpPr txBox="1">
            <a:spLocks/>
          </p:cNvSpPr>
          <p:nvPr/>
        </p:nvSpPr>
        <p:spPr>
          <a:xfrm>
            <a:off x="5493544" y="1550454"/>
            <a:ext cx="32175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mean</a:t>
            </a:r>
            <a:r>
              <a:rPr lang="tr-TR" dirty="0"/>
              <a:t> of </a:t>
            </a:r>
            <a:r>
              <a:rPr lang="tr-TR" dirty="0" err="1"/>
              <a:t>Friday</a:t>
            </a:r>
            <a:r>
              <a:rPr lang="tr-TR" dirty="0"/>
              <a:t> is </a:t>
            </a:r>
            <a:r>
              <a:rPr lang="tr-TR" dirty="0" err="1"/>
              <a:t>significantly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whole</a:t>
            </a:r>
            <a:r>
              <a:rPr lang="tr-TR" dirty="0"/>
              <a:t> data.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9DC7393-E75F-4C73-9BF3-85514EFB5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41" y="1393248"/>
            <a:ext cx="4669429" cy="309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38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GHANA</a:t>
            </a:r>
            <a:r>
              <a:rPr lang="tr-TR" sz="1400" b="0" i="1" dirty="0"/>
              <a:t> - </a:t>
            </a:r>
            <a:r>
              <a:rPr lang="tr-TR" sz="1400" b="0" dirty="0"/>
              <a:t>SEASONALITY</a:t>
            </a:r>
            <a:r>
              <a:rPr lang="tr-TR" sz="1400" dirty="0"/>
              <a:t> </a:t>
            </a:r>
            <a:r>
              <a:rPr lang="tr-TR" sz="1400" b="0" dirty="0"/>
              <a:t>- </a:t>
            </a:r>
            <a:r>
              <a:rPr lang="tr-TR" sz="1400" b="0" i="1" dirty="0" err="1"/>
              <a:t>Conclusion</a:t>
            </a:r>
            <a:endParaRPr lang="en-US" i="1" dirty="0"/>
          </a:p>
        </p:txBody>
      </p:sp>
      <p:sp>
        <p:nvSpPr>
          <p:cNvPr id="7" name="Google Shape;93;p14">
            <a:extLst>
              <a:ext uri="{FF2B5EF4-FFF2-40B4-BE49-F238E27FC236}">
                <a16:creationId xmlns:a16="http://schemas.microsoft.com/office/drawing/2014/main" id="{DAD99DD0-9E2E-4D4C-A3F0-02684A651D77}"/>
              </a:ext>
            </a:extLst>
          </p:cNvPr>
          <p:cNvSpPr txBox="1">
            <a:spLocks/>
          </p:cNvSpPr>
          <p:nvPr/>
        </p:nvSpPr>
        <p:spPr>
          <a:xfrm>
            <a:off x="778669" y="1550454"/>
            <a:ext cx="7932375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tr-TR" dirty="0" err="1"/>
              <a:t>Similar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Portugal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found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Ghana</a:t>
            </a:r>
            <a:r>
              <a:rPr lang="tr-TR" dirty="0"/>
              <a:t> data is </a:t>
            </a:r>
            <a:r>
              <a:rPr lang="tr-TR" dirty="0" err="1"/>
              <a:t>seasonal</a:t>
            </a:r>
            <a:r>
              <a:rPr lang="tr-TR" dirty="0"/>
              <a:t> </a:t>
            </a:r>
            <a:r>
              <a:rPr lang="tr-TR" dirty="0" err="1"/>
              <a:t>according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statistical</a:t>
            </a:r>
            <a:r>
              <a:rPr lang="tr-TR" dirty="0"/>
              <a:t> </a:t>
            </a:r>
            <a:r>
              <a:rPr lang="tr-TR" dirty="0" err="1"/>
              <a:t>analyses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1206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2- How can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forecast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orders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next</a:t>
            </a:r>
            <a:r>
              <a:rPr lang="tr-TR" dirty="0"/>
              <a:t> </a:t>
            </a:r>
            <a:r>
              <a:rPr lang="tr-TR" dirty="0" err="1"/>
              <a:t>month</a:t>
            </a:r>
            <a:r>
              <a:rPr lang="tr-TR" dirty="0"/>
              <a:t>?</a:t>
            </a:r>
            <a:endParaRPr lang="en-US" dirty="0"/>
          </a:p>
        </p:txBody>
      </p:sp>
      <p:sp>
        <p:nvSpPr>
          <p:cNvPr id="103" name="Subtitle 2">
            <a:extLst>
              <a:ext uri="{FF2B5EF4-FFF2-40B4-BE49-F238E27FC236}">
                <a16:creationId xmlns:a16="http://schemas.microsoft.com/office/drawing/2014/main" id="{83AD4378-4B90-4927-B842-D356B160D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52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PORTUGAL</a:t>
            </a:r>
            <a:r>
              <a:rPr lang="tr-TR" sz="1400" b="0" i="1" dirty="0"/>
              <a:t> - </a:t>
            </a:r>
            <a:r>
              <a:rPr lang="tr-TR" sz="1400" b="0" dirty="0"/>
              <a:t>FORECASTING</a:t>
            </a:r>
            <a:r>
              <a:rPr lang="tr-TR" sz="1400" dirty="0"/>
              <a:t> </a:t>
            </a:r>
            <a:r>
              <a:rPr lang="tr-TR" sz="1400" b="0" dirty="0"/>
              <a:t>-</a:t>
            </a:r>
            <a:r>
              <a:rPr lang="tr-TR" sz="1400" dirty="0"/>
              <a:t> </a:t>
            </a:r>
            <a:r>
              <a:rPr lang="tr-TR" sz="1400" b="0" i="1" dirty="0" err="1"/>
              <a:t>Regression</a:t>
            </a:r>
            <a:r>
              <a:rPr lang="tr-TR" sz="1400" b="0" i="1" dirty="0"/>
              <a:t> Analysis</a:t>
            </a:r>
            <a:endParaRPr lang="en-US" dirty="0"/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4216FBC5-39A8-406B-A1AD-5E471C66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36456" y="1646315"/>
            <a:ext cx="3006730" cy="22611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 err="1"/>
              <a:t>Another</a:t>
            </a:r>
            <a:r>
              <a:rPr lang="tr-TR" dirty="0"/>
              <a:t> </a:t>
            </a:r>
            <a:r>
              <a:rPr lang="tr-TR" dirty="0" err="1"/>
              <a:t>important</a:t>
            </a:r>
            <a:r>
              <a:rPr lang="tr-TR" dirty="0"/>
              <a:t> </a:t>
            </a:r>
            <a:r>
              <a:rPr lang="tr-TR" dirty="0" err="1"/>
              <a:t>factor</a:t>
            </a:r>
            <a:r>
              <a:rPr lang="tr-TR" dirty="0"/>
              <a:t>   </a:t>
            </a:r>
            <a:r>
              <a:rPr lang="tr-TR" dirty="0" err="1"/>
              <a:t>besides</a:t>
            </a:r>
            <a:r>
              <a:rPr lang="tr-TR" dirty="0"/>
              <a:t> </a:t>
            </a:r>
            <a:r>
              <a:rPr lang="tr-TR" dirty="0" err="1"/>
              <a:t>seasonality</a:t>
            </a:r>
            <a:r>
              <a:rPr lang="tr-TR" dirty="0"/>
              <a:t>: </a:t>
            </a:r>
            <a:r>
              <a:rPr lang="tr-TR" dirty="0" err="1"/>
              <a:t>upward</a:t>
            </a:r>
            <a:r>
              <a:rPr lang="tr-TR" dirty="0"/>
              <a:t> trend.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A </a:t>
            </a:r>
            <a:r>
              <a:rPr lang="tr-TR" dirty="0" err="1"/>
              <a:t>regression</a:t>
            </a:r>
            <a:r>
              <a:rPr lang="tr-TR" dirty="0"/>
              <a:t> model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explain</a:t>
            </a:r>
            <a:r>
              <a:rPr lang="tr-TR" dirty="0"/>
              <a:t> ‘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orders</a:t>
            </a:r>
            <a:r>
              <a:rPr lang="tr-TR" dirty="0"/>
              <a:t>’ </a:t>
            </a:r>
            <a:r>
              <a:rPr lang="tr-TR" dirty="0" err="1"/>
              <a:t>with</a:t>
            </a:r>
            <a:r>
              <a:rPr lang="tr-TR" dirty="0"/>
              <a:t> ‘</a:t>
            </a:r>
            <a:r>
              <a:rPr lang="tr-TR" dirty="0" err="1"/>
              <a:t>seasonality</a:t>
            </a:r>
            <a:r>
              <a:rPr lang="tr-TR" dirty="0"/>
              <a:t>’ </a:t>
            </a:r>
            <a:r>
              <a:rPr lang="tr-TR" dirty="0" err="1"/>
              <a:t>and</a:t>
            </a:r>
            <a:r>
              <a:rPr lang="tr-TR" dirty="0"/>
              <a:t> ‘trend’: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 err="1"/>
              <a:t>Seasonality</a:t>
            </a:r>
            <a:r>
              <a:rPr lang="tr-TR" dirty="0"/>
              <a:t>: </a:t>
            </a:r>
            <a:r>
              <a:rPr lang="tr-TR" dirty="0" err="1"/>
              <a:t>Day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week</a:t>
            </a:r>
            <a:endParaRPr lang="tr-T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/>
              <a:t>Trend: No.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day</a:t>
            </a:r>
            <a:r>
              <a:rPr lang="tr-TR" dirty="0"/>
              <a:t> (1,2,…34,35,…)</a:t>
            </a:r>
          </a:p>
          <a:p>
            <a:pPr marL="615950" lvl="1" indent="0">
              <a:buNone/>
            </a:pP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3066398-63F6-4C3A-843E-1D9BDD8CF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63" y="1489153"/>
            <a:ext cx="5362686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07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PORTUGAL</a:t>
            </a:r>
            <a:r>
              <a:rPr lang="tr-TR" sz="1400" b="0" i="1" dirty="0"/>
              <a:t> - </a:t>
            </a:r>
            <a:r>
              <a:rPr lang="tr-TR" sz="1400" b="0" dirty="0"/>
              <a:t>FORECASTING</a:t>
            </a:r>
            <a:r>
              <a:rPr lang="tr-TR" sz="1400" dirty="0"/>
              <a:t> </a:t>
            </a:r>
            <a:r>
              <a:rPr lang="tr-TR" sz="1400" b="0" dirty="0"/>
              <a:t>-</a:t>
            </a:r>
            <a:r>
              <a:rPr lang="tr-TR" sz="1400" dirty="0"/>
              <a:t> </a:t>
            </a:r>
            <a:r>
              <a:rPr lang="tr-TR" sz="1400" b="0" i="1" dirty="0" err="1"/>
              <a:t>Regression</a:t>
            </a:r>
            <a:r>
              <a:rPr lang="tr-TR" sz="1400" b="0" i="1" dirty="0"/>
              <a:t> Model</a:t>
            </a:r>
            <a:endParaRPr lang="en-US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375DA33-F253-4722-B064-25735387D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2460" y="1602105"/>
            <a:ext cx="3975690" cy="273787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‘</a:t>
            </a:r>
            <a:r>
              <a:rPr lang="tr-TR" dirty="0" err="1"/>
              <a:t>Day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’ </a:t>
            </a:r>
            <a:r>
              <a:rPr lang="tr-TR" dirty="0" err="1"/>
              <a:t>and</a:t>
            </a:r>
            <a:r>
              <a:rPr lang="tr-TR" dirty="0"/>
              <a:t> ‘</a:t>
            </a:r>
            <a:r>
              <a:rPr lang="tr-TR" dirty="0" err="1"/>
              <a:t>Day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week</a:t>
            </a:r>
            <a:r>
              <a:rPr lang="tr-TR" dirty="0"/>
              <a:t>’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chosen</a:t>
            </a:r>
            <a:r>
              <a:rPr lang="tr-TR" dirty="0"/>
              <a:t> as </a:t>
            </a:r>
            <a:r>
              <a:rPr lang="tr-TR" dirty="0" err="1"/>
              <a:t>predictors</a:t>
            </a:r>
            <a:r>
              <a:rPr lang="tr-TR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 err="1"/>
              <a:t>Coefficient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‘</a:t>
            </a:r>
            <a:r>
              <a:rPr lang="tr-TR" dirty="0" err="1"/>
              <a:t>Day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’ </a:t>
            </a:r>
            <a:r>
              <a:rPr lang="tr-TR" dirty="0" err="1"/>
              <a:t>corresponds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upward</a:t>
            </a:r>
            <a:r>
              <a:rPr lang="tr-TR" dirty="0"/>
              <a:t> trend, </a:t>
            </a:r>
            <a:r>
              <a:rPr lang="tr-TR" dirty="0" err="1"/>
              <a:t>whereas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constant</a:t>
            </a:r>
            <a:r>
              <a:rPr lang="tr-TR" dirty="0"/>
              <a:t> of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day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week</a:t>
            </a:r>
            <a:r>
              <a:rPr lang="tr-TR" dirty="0"/>
              <a:t> </a:t>
            </a:r>
            <a:r>
              <a:rPr lang="tr-TR" dirty="0" err="1"/>
              <a:t>represents</a:t>
            </a:r>
            <a:r>
              <a:rPr lang="tr-TR" dirty="0"/>
              <a:t> </a:t>
            </a:r>
            <a:r>
              <a:rPr lang="tr-TR" dirty="0" err="1"/>
              <a:t>seasonality</a:t>
            </a:r>
            <a:r>
              <a:rPr lang="tr-TR" dirty="0"/>
              <a:t>.</a:t>
            </a:r>
            <a:endParaRPr lang="en-US" dirty="0"/>
          </a:p>
        </p:txBody>
      </p:sp>
      <p:graphicFrame>
        <p:nvGraphicFramePr>
          <p:cNvPr id="8" name="Tablo 7">
            <a:extLst>
              <a:ext uri="{FF2B5EF4-FFF2-40B4-BE49-F238E27FC236}">
                <a16:creationId xmlns:a16="http://schemas.microsoft.com/office/drawing/2014/main" id="{D8B5701A-A751-40A0-AC26-47D826272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631343"/>
              </p:ext>
            </p:extLst>
          </p:nvPr>
        </p:nvGraphicFramePr>
        <p:xfrm>
          <a:off x="532130" y="1602105"/>
          <a:ext cx="3048000" cy="289623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8258539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458488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491840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099605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96679867"/>
                    </a:ext>
                  </a:extLst>
                </a:gridCol>
              </a:tblGrid>
              <a:tr h="26733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Regression Equation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131131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87401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313933"/>
                  </a:ext>
                </a:extLst>
              </a:tr>
              <a:tr h="17526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Fri.   Order_P = 1177,7 + 15,36 Day number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257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698175"/>
                  </a:ext>
                </a:extLst>
              </a:tr>
              <a:tr h="17526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Mon.  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Order_P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799,5 + 15,36 Day number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04730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656681"/>
                  </a:ext>
                </a:extLst>
              </a:tr>
              <a:tr h="17526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Sat.   Order_P = 706,2 + 15,36 Day number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6303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686438"/>
                  </a:ext>
                </a:extLst>
              </a:tr>
              <a:tr h="17526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Sun.   Order_P = 761,9 + 15,36 Day number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4179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013666"/>
                  </a:ext>
                </a:extLst>
              </a:tr>
              <a:tr h="17526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Thrs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 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Order_P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1266,4 + 15,36 Day number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31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975504"/>
                  </a:ext>
                </a:extLst>
              </a:tr>
              <a:tr h="17526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Tue.   Order_P = 943,7 + 15,36 Day number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32531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046467"/>
                  </a:ext>
                </a:extLst>
              </a:tr>
              <a:tr h="17526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Wed.  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Order_P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1178,2 + 15,36 Day number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851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592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PORTUGAL</a:t>
            </a:r>
            <a:r>
              <a:rPr lang="tr-TR" sz="1400" b="0" i="1" dirty="0"/>
              <a:t> - </a:t>
            </a:r>
            <a:r>
              <a:rPr lang="tr-TR" sz="1400" b="0" dirty="0"/>
              <a:t>FORECASTING</a:t>
            </a:r>
            <a:r>
              <a:rPr lang="tr-TR" sz="1400" dirty="0"/>
              <a:t> </a:t>
            </a:r>
            <a:r>
              <a:rPr lang="tr-TR" sz="1400" b="0" dirty="0"/>
              <a:t>-</a:t>
            </a:r>
            <a:r>
              <a:rPr lang="tr-TR" sz="1400" dirty="0"/>
              <a:t> </a:t>
            </a:r>
            <a:r>
              <a:rPr lang="tr-TR" sz="1400" b="0" i="1" dirty="0" err="1"/>
              <a:t>Evaluating</a:t>
            </a:r>
            <a:r>
              <a:rPr lang="tr-TR" sz="1400" b="0" i="1" dirty="0"/>
              <a:t> </a:t>
            </a:r>
            <a:r>
              <a:rPr lang="tr-TR" sz="1400" b="0" i="1" dirty="0" err="1"/>
              <a:t>the</a:t>
            </a:r>
            <a:r>
              <a:rPr lang="tr-TR" sz="1400" b="0" i="1" dirty="0"/>
              <a:t> Model </a:t>
            </a:r>
            <a:r>
              <a:rPr lang="tr-TR" sz="1400" b="0" i="1" dirty="0" err="1"/>
              <a:t>and</a:t>
            </a:r>
            <a:r>
              <a:rPr lang="tr-TR" sz="1400" b="0" i="1" dirty="0"/>
              <a:t> </a:t>
            </a:r>
            <a:r>
              <a:rPr lang="tr-TR" sz="1400" b="0" i="1" dirty="0" err="1"/>
              <a:t>Predictors</a:t>
            </a:r>
            <a:endParaRPr lang="en-US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9068D92-AF14-4917-8C58-F1A6EBDD9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0550" y="1821180"/>
            <a:ext cx="4276770" cy="25187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P-</a:t>
            </a:r>
            <a:r>
              <a:rPr lang="tr-TR" dirty="0" err="1"/>
              <a:t>values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model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0, </a:t>
            </a:r>
            <a:r>
              <a:rPr lang="tr-TR" dirty="0" err="1"/>
              <a:t>meaning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model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predictors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statistically</a:t>
            </a:r>
            <a:r>
              <a:rPr lang="tr-TR" dirty="0"/>
              <a:t> </a:t>
            </a:r>
            <a:r>
              <a:rPr lang="tr-TR" dirty="0" err="1"/>
              <a:t>significant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explain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 </a:t>
            </a:r>
            <a:r>
              <a:rPr lang="tr-TR" dirty="0" err="1"/>
              <a:t>variable</a:t>
            </a:r>
            <a:r>
              <a:rPr lang="tr-TR" dirty="0"/>
              <a:t> (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orders</a:t>
            </a:r>
            <a:r>
              <a:rPr lang="tr-TR" dirty="0"/>
              <a:t>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R-</a:t>
            </a:r>
            <a:r>
              <a:rPr lang="tr-TR" dirty="0" err="1"/>
              <a:t>sq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model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quite</a:t>
            </a:r>
            <a:r>
              <a:rPr lang="tr-TR" dirty="0"/>
              <a:t> </a:t>
            </a:r>
            <a:r>
              <a:rPr lang="tr-TR" dirty="0" err="1"/>
              <a:t>high</a:t>
            </a:r>
            <a:r>
              <a:rPr lang="tr-TR" dirty="0"/>
              <a:t>, </a:t>
            </a:r>
            <a:r>
              <a:rPr lang="tr-TR" dirty="0" err="1"/>
              <a:t>meaning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model can </a:t>
            </a:r>
            <a:r>
              <a:rPr lang="tr-TR" dirty="0" err="1"/>
              <a:t>explain</a:t>
            </a:r>
            <a:r>
              <a:rPr lang="tr-TR" dirty="0"/>
              <a:t> a </a:t>
            </a:r>
            <a:r>
              <a:rPr lang="tr-TR" dirty="0" err="1"/>
              <a:t>great</a:t>
            </a:r>
            <a:r>
              <a:rPr lang="tr-TR" dirty="0"/>
              <a:t> </a:t>
            </a:r>
            <a:r>
              <a:rPr lang="tr-TR" dirty="0" err="1"/>
              <a:t>part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 </a:t>
            </a:r>
            <a:r>
              <a:rPr lang="tr-TR" dirty="0" err="1"/>
              <a:t>variable</a:t>
            </a:r>
            <a:r>
              <a:rPr lang="tr-TR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 err="1"/>
              <a:t>So</a:t>
            </a:r>
            <a:r>
              <a:rPr lang="tr-TR" dirty="0"/>
              <a:t>, </a:t>
            </a:r>
            <a:r>
              <a:rPr lang="tr-TR" dirty="0" err="1"/>
              <a:t>our</a:t>
            </a:r>
            <a:r>
              <a:rPr lang="tr-TR" dirty="0"/>
              <a:t> model is </a:t>
            </a:r>
            <a:r>
              <a:rPr lang="tr-TR" dirty="0" err="1"/>
              <a:t>good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prediction</a:t>
            </a:r>
            <a:r>
              <a:rPr lang="tr-TR" dirty="0"/>
              <a:t>.</a:t>
            </a:r>
            <a:endParaRPr lang="en-US" dirty="0"/>
          </a:p>
        </p:txBody>
      </p:sp>
      <p:graphicFrame>
        <p:nvGraphicFramePr>
          <p:cNvPr id="9" name="Tablo 8">
            <a:extLst>
              <a:ext uri="{FF2B5EF4-FFF2-40B4-BE49-F238E27FC236}">
                <a16:creationId xmlns:a16="http://schemas.microsoft.com/office/drawing/2014/main" id="{56A7909D-2F97-4663-AB2D-261BCA069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99856"/>
              </p:ext>
            </p:extLst>
          </p:nvPr>
        </p:nvGraphicFramePr>
        <p:xfrm>
          <a:off x="982980" y="2078875"/>
          <a:ext cx="3657600" cy="210312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5020997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495626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283578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527018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297952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685243"/>
                    </a:ext>
                  </a:extLst>
                </a:gridCol>
              </a:tblGrid>
              <a:tr h="175260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Source        DF   Adj SS   Adj MS  F-Value  P-Value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90289"/>
                  </a:ext>
                </a:extLst>
              </a:tr>
              <a:tr h="175260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Regression     7  6822157   974594    55,99    0,000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106249"/>
                  </a:ext>
                </a:extLst>
              </a:tr>
              <a:tr h="175260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Day number   1  4025231  4025231   231,24    0,000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147034"/>
                  </a:ext>
                </a:extLst>
              </a:tr>
              <a:tr h="175260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Day          6  2690684   448447    25,76    0,000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101549"/>
                  </a:ext>
                </a:extLst>
              </a:tr>
              <a:tr h="17526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Error         51   887781    17407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100392"/>
                  </a:ext>
                </a:extLst>
              </a:tr>
              <a:tr h="17526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Total         58  7709939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50175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89417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57698"/>
                  </a:ext>
                </a:extLst>
              </a:tr>
              <a:tr h="17526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Model Summary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21170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43128"/>
                  </a:ext>
                </a:extLst>
              </a:tr>
              <a:tr h="17526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S    R-sq  R-sq(adj)  R-sq(pred)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851458"/>
                  </a:ext>
                </a:extLst>
              </a:tr>
              <a:tr h="17526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131,937  88,49%     86,90%      84,44%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716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112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PORTUGAL</a:t>
            </a:r>
            <a:r>
              <a:rPr lang="tr-TR" sz="1400" b="0" i="1" dirty="0"/>
              <a:t> - </a:t>
            </a:r>
            <a:r>
              <a:rPr lang="tr-TR" sz="1400" b="0" dirty="0"/>
              <a:t>FORECASTING</a:t>
            </a:r>
            <a:r>
              <a:rPr lang="tr-TR" sz="1400" dirty="0"/>
              <a:t> </a:t>
            </a:r>
            <a:r>
              <a:rPr lang="tr-TR" sz="1400" b="0" dirty="0"/>
              <a:t>-</a:t>
            </a:r>
            <a:r>
              <a:rPr lang="tr-TR" sz="1400" dirty="0"/>
              <a:t> </a:t>
            </a:r>
            <a:r>
              <a:rPr lang="tr-TR" sz="1400" b="0" i="1" dirty="0" err="1"/>
              <a:t>Forecast</a:t>
            </a:r>
            <a:r>
              <a:rPr lang="tr-TR" sz="1400" b="0" i="1" dirty="0"/>
              <a:t> </a:t>
            </a:r>
            <a:r>
              <a:rPr lang="tr-TR" sz="1400" b="0" i="1" dirty="0" err="1"/>
              <a:t>Plot</a:t>
            </a:r>
            <a:r>
              <a:rPr lang="tr-TR" sz="1400" b="0" i="1" dirty="0"/>
              <a:t> of </a:t>
            </a:r>
            <a:r>
              <a:rPr lang="tr-TR" sz="1400" b="0" i="1" dirty="0" err="1"/>
              <a:t>the</a:t>
            </a:r>
            <a:r>
              <a:rPr lang="tr-TR" sz="1400" b="0" i="1" dirty="0"/>
              <a:t> </a:t>
            </a:r>
            <a:r>
              <a:rPr lang="tr-TR" sz="1400" b="0" i="1" dirty="0" err="1"/>
              <a:t>Regression</a:t>
            </a:r>
            <a:r>
              <a:rPr lang="tr-TR" sz="1400" b="0" i="1" dirty="0"/>
              <a:t> Model</a:t>
            </a:r>
            <a:endParaRPr lang="en-US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3342979-CAC0-426E-B333-208905DBC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7320" y="1447800"/>
            <a:ext cx="3190830" cy="2892175"/>
          </a:xfrm>
        </p:spPr>
        <p:txBody>
          <a:bodyPr/>
          <a:lstStyle/>
          <a:p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generating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predictions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model,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fits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forecasts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plotted</a:t>
            </a:r>
            <a:endParaRPr lang="tr-TR" dirty="0"/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50B90039-1EFB-42C2-B20E-3CA419F3D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68" y="1393248"/>
            <a:ext cx="4679132" cy="337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4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1- </a:t>
            </a:r>
            <a:r>
              <a:rPr lang="en-US" dirty="0"/>
              <a:t>Is there any seasonality </a:t>
            </a:r>
            <a:r>
              <a:rPr lang="tr-TR" dirty="0"/>
              <a:t>in </a:t>
            </a:r>
            <a:r>
              <a:rPr lang="tr-TR" dirty="0" err="1"/>
              <a:t>the</a:t>
            </a:r>
            <a:r>
              <a:rPr lang="tr-TR" dirty="0"/>
              <a:t> data?</a:t>
            </a:r>
            <a:endParaRPr lang="en-US" dirty="0"/>
          </a:p>
        </p:txBody>
      </p:sp>
      <p:sp>
        <p:nvSpPr>
          <p:cNvPr id="103" name="Subtitle 2">
            <a:extLst>
              <a:ext uri="{FF2B5EF4-FFF2-40B4-BE49-F238E27FC236}">
                <a16:creationId xmlns:a16="http://schemas.microsoft.com/office/drawing/2014/main" id="{83AD4378-4B90-4927-B842-D356B160D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</p:spPr>
        <p:txBody>
          <a:bodyPr/>
          <a:lstStyle/>
          <a:p>
            <a:endParaRPr lang="en-US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2"/>
          </p:nvPr>
        </p:nvSpPr>
        <p:spPr>
          <a:xfrm>
            <a:off x="4724400" y="1352625"/>
            <a:ext cx="4114799" cy="3025500"/>
          </a:xfr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285750" lvl="0" indent="-285750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tr-TR" dirty="0" err="1"/>
              <a:t>Where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look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seasonality</a:t>
            </a:r>
            <a:r>
              <a:rPr lang="tr-TR" dirty="0"/>
              <a:t>?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tr-TR" dirty="0" err="1"/>
              <a:t>Sale</a:t>
            </a:r>
            <a:r>
              <a:rPr lang="tr-TR" dirty="0"/>
              <a:t>/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figures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usually</a:t>
            </a:r>
            <a:r>
              <a:rPr lang="tr-TR" dirty="0"/>
              <a:t> </a:t>
            </a:r>
            <a:r>
              <a:rPr lang="tr-TR" dirty="0" err="1"/>
              <a:t>seasonal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can be </a:t>
            </a:r>
            <a:r>
              <a:rPr lang="tr-TR" dirty="0" err="1"/>
              <a:t>weekly</a:t>
            </a:r>
            <a:r>
              <a:rPr lang="tr-TR" dirty="0"/>
              <a:t>, </a:t>
            </a:r>
            <a:r>
              <a:rPr lang="tr-TR" dirty="0" err="1"/>
              <a:t>monthly</a:t>
            </a:r>
            <a:r>
              <a:rPr lang="tr-TR" dirty="0"/>
              <a:t>, </a:t>
            </a:r>
            <a:r>
              <a:rPr lang="tr-TR" dirty="0" err="1"/>
              <a:t>yearly</a:t>
            </a:r>
            <a:r>
              <a:rPr lang="tr-TR" dirty="0"/>
              <a:t> </a:t>
            </a:r>
            <a:r>
              <a:rPr lang="tr-TR" dirty="0" err="1"/>
              <a:t>etc</a:t>
            </a:r>
            <a:r>
              <a:rPr lang="tr-TR" dirty="0"/>
              <a:t>.</a:t>
            </a:r>
          </a:p>
          <a:p>
            <a:pPr marL="285750" lvl="0" indent="-285750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tr-TR" dirty="0"/>
              <a:t>How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look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seasonality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sales</a:t>
            </a:r>
            <a:r>
              <a:rPr lang="tr-TR" dirty="0"/>
              <a:t>/ </a:t>
            </a:r>
            <a:r>
              <a:rPr lang="tr-TR" dirty="0" err="1"/>
              <a:t>orders</a:t>
            </a:r>
            <a:r>
              <a:rPr lang="tr-TR" dirty="0"/>
              <a:t>: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tr-TR" dirty="0" err="1"/>
              <a:t>We</a:t>
            </a:r>
            <a:r>
              <a:rPr lang="tr-TR" dirty="0"/>
              <a:t> can start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creating</a:t>
            </a:r>
            <a:r>
              <a:rPr lang="tr-TR" dirty="0"/>
              <a:t> a time </a:t>
            </a:r>
            <a:r>
              <a:rPr lang="tr-TR" dirty="0" err="1"/>
              <a:t>series</a:t>
            </a:r>
            <a:r>
              <a:rPr lang="tr-TR" dirty="0"/>
              <a:t> </a:t>
            </a:r>
            <a:r>
              <a:rPr lang="tr-TR" dirty="0" err="1"/>
              <a:t>plot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looking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seasonal</a:t>
            </a:r>
            <a:r>
              <a:rPr lang="tr-TR" dirty="0"/>
              <a:t> </a:t>
            </a:r>
            <a:r>
              <a:rPr lang="tr-TR" dirty="0" err="1"/>
              <a:t>patterns</a:t>
            </a:r>
            <a:endParaRPr lang="tr-TR" dirty="0"/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apply</a:t>
            </a:r>
            <a:r>
              <a:rPr lang="tr-TR" dirty="0"/>
              <a:t> </a:t>
            </a:r>
            <a:r>
              <a:rPr lang="tr-TR" dirty="0" err="1"/>
              <a:t>statistical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 </a:t>
            </a:r>
            <a:r>
              <a:rPr lang="tr-TR" dirty="0" err="1"/>
              <a:t>such</a:t>
            </a:r>
            <a:r>
              <a:rPr lang="tr-TR" dirty="0"/>
              <a:t> as </a:t>
            </a:r>
            <a:r>
              <a:rPr lang="tr-TR" dirty="0" err="1"/>
              <a:t>seasonality</a:t>
            </a:r>
            <a:r>
              <a:rPr lang="tr-TR" dirty="0"/>
              <a:t> test, </a:t>
            </a:r>
            <a:r>
              <a:rPr lang="tr-TR" dirty="0" err="1"/>
              <a:t>analysis</a:t>
            </a:r>
            <a:r>
              <a:rPr lang="tr-TR" dirty="0"/>
              <a:t> of </a:t>
            </a:r>
            <a:r>
              <a:rPr lang="tr-TR" dirty="0" err="1"/>
              <a:t>means</a:t>
            </a:r>
            <a:r>
              <a:rPr lang="tr-TR" dirty="0"/>
              <a:t> (ANOM), </a:t>
            </a:r>
            <a:r>
              <a:rPr lang="tr-TR" dirty="0" err="1"/>
              <a:t>Autocorrelation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(ACF), </a:t>
            </a:r>
            <a:endParaRPr lang="tr-TR" sz="1300" dirty="0"/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tr-TR" dirty="0" err="1"/>
              <a:t>Let</a:t>
            </a:r>
            <a:r>
              <a:rPr lang="tr-TR" dirty="0"/>
              <a:t> us </a:t>
            </a:r>
            <a:r>
              <a:rPr lang="tr-TR" dirty="0" err="1"/>
              <a:t>analyze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countries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: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PORTUGAL</a:t>
            </a:r>
            <a:r>
              <a:rPr lang="tr-TR" sz="1400" b="0" i="1" dirty="0"/>
              <a:t> - </a:t>
            </a:r>
            <a:r>
              <a:rPr lang="tr-TR" sz="1400" b="0" dirty="0"/>
              <a:t>FORECASTING</a:t>
            </a:r>
            <a:r>
              <a:rPr lang="tr-TR" sz="1400" dirty="0"/>
              <a:t> </a:t>
            </a:r>
            <a:r>
              <a:rPr lang="tr-TR" sz="1400" b="0" dirty="0"/>
              <a:t>-</a:t>
            </a:r>
            <a:r>
              <a:rPr lang="tr-TR" sz="1400" dirty="0"/>
              <a:t> </a:t>
            </a:r>
            <a:r>
              <a:rPr lang="tr-TR" sz="1400" b="0" i="1" dirty="0"/>
              <a:t>ARIMA</a:t>
            </a:r>
            <a:endParaRPr lang="en-US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CD4ADBF-D1B4-434F-B609-80692C243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5850" y="1525868"/>
            <a:ext cx="7688700" cy="22611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A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complex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analyze</a:t>
            </a:r>
            <a:r>
              <a:rPr lang="tr-TR" dirty="0"/>
              <a:t> time </a:t>
            </a:r>
            <a:r>
              <a:rPr lang="tr-TR" dirty="0" err="1"/>
              <a:t>series</a:t>
            </a:r>
            <a:r>
              <a:rPr lang="tr-TR" dirty="0"/>
              <a:t> data is </a:t>
            </a:r>
            <a:r>
              <a:rPr lang="tr-TR" dirty="0" err="1"/>
              <a:t>fitting</a:t>
            </a:r>
            <a:r>
              <a:rPr lang="tr-TR" dirty="0"/>
              <a:t> an ARIMA model.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b="0" i="0" dirty="0" err="1">
                <a:solidFill>
                  <a:srgbClr val="333333"/>
                </a:solidFill>
                <a:effectLst/>
                <a:latin typeface="Lato" panose="020B0604020202020204" charset="-94"/>
              </a:rPr>
              <a:t>It</a:t>
            </a:r>
            <a:r>
              <a:rPr lang="tr-TR" b="0" i="0" dirty="0">
                <a:solidFill>
                  <a:srgbClr val="333333"/>
                </a:solidFill>
                <a:effectLst/>
                <a:latin typeface="Lato" panose="020B0604020202020204" charset="-94"/>
              </a:rPr>
              <a:t>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Lato" panose="020B0604020202020204" charset="-94"/>
              </a:rPr>
              <a:t>consists</a:t>
            </a:r>
            <a:r>
              <a:rPr lang="tr-TR" b="0" i="0" dirty="0">
                <a:solidFill>
                  <a:srgbClr val="333333"/>
                </a:solidFill>
                <a:effectLst/>
                <a:latin typeface="Lato" panose="020B0604020202020204" charset="-94"/>
              </a:rPr>
              <a:t> of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Lato" panose="020B0604020202020204" charset="-94"/>
              </a:rPr>
              <a:t>non-seasonal</a:t>
            </a:r>
            <a:r>
              <a:rPr lang="tr-TR" b="0" i="0" dirty="0">
                <a:solidFill>
                  <a:srgbClr val="333333"/>
                </a:solidFill>
                <a:effectLst/>
                <a:latin typeface="Lato" panose="020B0604020202020204" charset="-94"/>
              </a:rPr>
              <a:t>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Lato" panose="020B0604020202020204" charset="-94"/>
              </a:rPr>
              <a:t>and</a:t>
            </a:r>
            <a:r>
              <a:rPr lang="tr-TR" b="0" i="0" dirty="0">
                <a:solidFill>
                  <a:srgbClr val="333333"/>
                </a:solidFill>
                <a:effectLst/>
                <a:latin typeface="Lato" panose="020B0604020202020204" charset="-94"/>
              </a:rPr>
              <a:t>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Lato" panose="020B0604020202020204" charset="-94"/>
              </a:rPr>
              <a:t>seasonal</a:t>
            </a:r>
            <a:r>
              <a:rPr lang="tr-TR" b="0" i="0" dirty="0">
                <a:solidFill>
                  <a:srgbClr val="333333"/>
                </a:solidFill>
                <a:effectLst/>
                <a:latin typeface="Lato" panose="020B0604020202020204" charset="-94"/>
              </a:rPr>
              <a:t>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Lato" panose="020B0604020202020204" charset="-94"/>
              </a:rPr>
              <a:t>parts</a:t>
            </a:r>
            <a:r>
              <a:rPr lang="tr-TR" b="0" i="0" dirty="0">
                <a:solidFill>
                  <a:srgbClr val="333333"/>
                </a:solidFill>
                <a:effectLst/>
                <a:latin typeface="Lato" panose="020B0604020202020204" charset="-94"/>
              </a:rPr>
              <a:t>,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Lato" panose="020B0604020202020204" charset="-94"/>
              </a:rPr>
              <a:t>each</a:t>
            </a:r>
            <a:r>
              <a:rPr lang="tr-TR" b="0" i="0" dirty="0">
                <a:solidFill>
                  <a:srgbClr val="333333"/>
                </a:solidFill>
                <a:effectLst/>
                <a:latin typeface="Lato" panose="020B0604020202020204" charset="-94"/>
              </a:rPr>
              <a:t>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Lato" panose="020B0604020202020204" charset="-94"/>
              </a:rPr>
              <a:t>having</a:t>
            </a:r>
            <a:r>
              <a:rPr lang="tr-TR" b="0" i="0" dirty="0">
                <a:solidFill>
                  <a:srgbClr val="333333"/>
                </a:solidFill>
                <a:effectLst/>
                <a:latin typeface="Lato" panose="020B0604020202020204" charset="-94"/>
              </a:rPr>
              <a:t>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Lato" panose="020B0604020202020204" charset="-94"/>
              </a:rPr>
              <a:t>Autoregressive</a:t>
            </a:r>
            <a:r>
              <a:rPr lang="tr-TR" b="0" i="0" dirty="0">
                <a:solidFill>
                  <a:srgbClr val="333333"/>
                </a:solidFill>
                <a:effectLst/>
                <a:latin typeface="Lato" panose="020B0604020202020204" charset="-94"/>
              </a:rPr>
              <a:t> (p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Lato" panose="020B0604020202020204" charset="-94"/>
              </a:rPr>
              <a:t>and</a:t>
            </a:r>
            <a:r>
              <a:rPr lang="tr-TR" b="0" i="0" dirty="0">
                <a:solidFill>
                  <a:srgbClr val="333333"/>
                </a:solidFill>
                <a:effectLst/>
                <a:latin typeface="Lato" panose="020B0604020202020204" charset="-94"/>
              </a:rPr>
              <a:t> P),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Lato" panose="020B0604020202020204" charset="-94"/>
              </a:rPr>
              <a:t>Moving</a:t>
            </a:r>
            <a:r>
              <a:rPr lang="tr-TR" b="0" i="0" dirty="0">
                <a:solidFill>
                  <a:srgbClr val="333333"/>
                </a:solidFill>
                <a:effectLst/>
                <a:latin typeface="Lato" panose="020B0604020202020204" charset="-94"/>
              </a:rPr>
              <a:t>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Lato" panose="020B0604020202020204" charset="-94"/>
              </a:rPr>
              <a:t>Average</a:t>
            </a:r>
            <a:r>
              <a:rPr lang="tr-TR" b="0" i="0" dirty="0">
                <a:solidFill>
                  <a:srgbClr val="333333"/>
                </a:solidFill>
                <a:effectLst/>
                <a:latin typeface="Lato" panose="020B0604020202020204" charset="-94"/>
              </a:rPr>
              <a:t> </a:t>
            </a:r>
            <a:r>
              <a:rPr lang="tr-TR" dirty="0">
                <a:solidFill>
                  <a:srgbClr val="333333"/>
                </a:solidFill>
                <a:latin typeface="Lato" panose="020B0604020202020204" charset="-94"/>
              </a:rPr>
              <a:t>(q </a:t>
            </a:r>
            <a:r>
              <a:rPr lang="tr-TR" dirty="0" err="1">
                <a:solidFill>
                  <a:srgbClr val="333333"/>
                </a:solidFill>
                <a:latin typeface="Lato" panose="020B0604020202020204" charset="-94"/>
              </a:rPr>
              <a:t>and</a:t>
            </a:r>
            <a:r>
              <a:rPr lang="tr-TR" dirty="0">
                <a:solidFill>
                  <a:srgbClr val="333333"/>
                </a:solidFill>
                <a:latin typeface="Lato" panose="020B0604020202020204" charset="-94"/>
              </a:rPr>
              <a:t> Q)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Lato" panose="020B0604020202020204" charset="-94"/>
              </a:rPr>
              <a:t>and</a:t>
            </a:r>
            <a:r>
              <a:rPr lang="tr-TR" b="0" i="0" dirty="0">
                <a:solidFill>
                  <a:srgbClr val="333333"/>
                </a:solidFill>
                <a:effectLst/>
                <a:latin typeface="Lato" panose="020B0604020202020204" charset="-94"/>
              </a:rPr>
              <a:t>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Lato" panose="020B0604020202020204" charset="-94"/>
              </a:rPr>
              <a:t>Difference</a:t>
            </a:r>
            <a:r>
              <a:rPr lang="tr-TR" b="0" i="0" dirty="0">
                <a:solidFill>
                  <a:srgbClr val="333333"/>
                </a:solidFill>
                <a:effectLst/>
                <a:latin typeface="Lato" panose="020B0604020202020204" charset="-94"/>
              </a:rPr>
              <a:t> (d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Lato" panose="020B0604020202020204" charset="-94"/>
              </a:rPr>
              <a:t>and</a:t>
            </a:r>
            <a:r>
              <a:rPr lang="tr-TR" b="0" i="0" dirty="0">
                <a:solidFill>
                  <a:srgbClr val="333333"/>
                </a:solidFill>
                <a:effectLst/>
                <a:latin typeface="Lato" panose="020B0604020202020204" charset="-94"/>
              </a:rPr>
              <a:t> D)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Lato" panose="020B0604020202020204" charset="-94"/>
              </a:rPr>
              <a:t>terms</a:t>
            </a:r>
            <a:r>
              <a:rPr lang="tr-TR" dirty="0">
                <a:solidFill>
                  <a:srgbClr val="333333"/>
                </a:solidFill>
                <a:latin typeface="Lato" panose="020B0604020202020204" charset="-94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sz="1200" i="1" dirty="0">
                <a:solidFill>
                  <a:srgbClr val="333333"/>
                </a:solidFill>
                <a:latin typeface="Lato" panose="020B0604020202020204" charset="-94"/>
              </a:rPr>
              <a:t>ARIMA(</a:t>
            </a:r>
            <a:r>
              <a:rPr lang="tr-TR" sz="1200" i="1" dirty="0" err="1">
                <a:solidFill>
                  <a:srgbClr val="333333"/>
                </a:solidFill>
                <a:latin typeface="Lato" panose="020B0604020202020204" charset="-94"/>
              </a:rPr>
              <a:t>p,d,q</a:t>
            </a:r>
            <a:r>
              <a:rPr lang="tr-TR" sz="1200" i="1" dirty="0">
                <a:solidFill>
                  <a:srgbClr val="333333"/>
                </a:solidFill>
                <a:latin typeface="Lato" panose="020B0604020202020204" charset="-94"/>
              </a:rPr>
              <a:t>)[P,D,Q]</a:t>
            </a:r>
            <a:r>
              <a:rPr lang="tr-TR" sz="700" i="1" dirty="0">
                <a:solidFill>
                  <a:srgbClr val="333333"/>
                </a:solidFill>
                <a:latin typeface="Lato" panose="020B0604020202020204" charset="-94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97596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PORTUGAL</a:t>
            </a:r>
            <a:r>
              <a:rPr lang="tr-TR" sz="1400" b="0" i="1" dirty="0"/>
              <a:t> - </a:t>
            </a:r>
            <a:r>
              <a:rPr lang="tr-TR" sz="1400" b="0" dirty="0"/>
              <a:t>FORECASTING</a:t>
            </a:r>
            <a:r>
              <a:rPr lang="tr-TR" sz="1400" dirty="0"/>
              <a:t> </a:t>
            </a:r>
            <a:r>
              <a:rPr lang="tr-TR" sz="1400" b="0" dirty="0"/>
              <a:t>-</a:t>
            </a:r>
            <a:r>
              <a:rPr lang="tr-TR" sz="1400" dirty="0"/>
              <a:t> </a:t>
            </a:r>
            <a:r>
              <a:rPr lang="tr-TR" sz="1400" b="0" i="1" dirty="0" err="1"/>
              <a:t>Making</a:t>
            </a:r>
            <a:r>
              <a:rPr lang="tr-TR" sz="1400" b="0" i="1" dirty="0"/>
              <a:t> </a:t>
            </a:r>
            <a:r>
              <a:rPr lang="tr-TR" sz="1400" b="0" i="1" dirty="0" err="1"/>
              <a:t>the</a:t>
            </a:r>
            <a:r>
              <a:rPr lang="tr-TR" sz="1400" b="0" i="1" dirty="0"/>
              <a:t> Data </a:t>
            </a:r>
            <a:r>
              <a:rPr lang="tr-TR" sz="1400" b="0" i="1" dirty="0" err="1"/>
              <a:t>Statitionary</a:t>
            </a:r>
            <a:endParaRPr lang="en-US" b="0" i="1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66780B3-C88F-4199-918B-A039AD24D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7780" y="3668177"/>
            <a:ext cx="5577840" cy="14143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First, </a:t>
            </a:r>
            <a:r>
              <a:rPr lang="tr-TR" dirty="0" err="1"/>
              <a:t>the</a:t>
            </a:r>
            <a:r>
              <a:rPr lang="tr-TR" dirty="0"/>
              <a:t> data </a:t>
            </a:r>
            <a:r>
              <a:rPr lang="tr-TR" dirty="0" err="1"/>
              <a:t>must</a:t>
            </a:r>
            <a:r>
              <a:rPr lang="tr-TR" dirty="0"/>
              <a:t> be </a:t>
            </a:r>
            <a:r>
              <a:rPr lang="tr-TR" dirty="0" err="1"/>
              <a:t>made</a:t>
            </a:r>
            <a:r>
              <a:rPr lang="tr-TR" dirty="0"/>
              <a:t> </a:t>
            </a:r>
            <a:r>
              <a:rPr lang="tr-TR" dirty="0" err="1"/>
              <a:t>stationary</a:t>
            </a:r>
            <a:r>
              <a:rPr lang="tr-TR" dirty="0"/>
              <a:t> (</a:t>
            </a:r>
            <a:r>
              <a:rPr lang="tr-TR" dirty="0" err="1"/>
              <a:t>i.e</a:t>
            </a:r>
            <a:r>
              <a:rPr lang="tr-TR" dirty="0"/>
              <a:t>., </a:t>
            </a:r>
            <a:r>
              <a:rPr lang="tr-TR" dirty="0" err="1"/>
              <a:t>having</a:t>
            </a:r>
            <a:r>
              <a:rPr lang="tr-TR" dirty="0"/>
              <a:t> </a:t>
            </a:r>
            <a:r>
              <a:rPr lang="tr-TR" dirty="0" err="1"/>
              <a:t>no</a:t>
            </a:r>
            <a:r>
              <a:rPr lang="tr-TR" dirty="0"/>
              <a:t> trend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seasonality</a:t>
            </a:r>
            <a:r>
              <a:rPr lang="tr-TR" dirty="0"/>
              <a:t>)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differencing</a:t>
            </a:r>
            <a:r>
              <a:rPr lang="tr-TR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 err="1"/>
              <a:t>Quantity</a:t>
            </a:r>
            <a:r>
              <a:rPr lang="tr-TR" dirty="0"/>
              <a:t> of </a:t>
            </a:r>
            <a:r>
              <a:rPr lang="tr-TR" dirty="0" err="1"/>
              <a:t>differencing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it </a:t>
            </a:r>
            <a:r>
              <a:rPr lang="tr-TR" dirty="0" err="1"/>
              <a:t>stationary</a:t>
            </a:r>
            <a:r>
              <a:rPr lang="tr-TR" dirty="0"/>
              <a:t> </a:t>
            </a:r>
            <a:r>
              <a:rPr lang="tr-TR" dirty="0" err="1"/>
              <a:t>determines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difference</a:t>
            </a:r>
            <a:r>
              <a:rPr lang="tr-TR" dirty="0"/>
              <a:t> </a:t>
            </a:r>
            <a:r>
              <a:rPr lang="tr-TR" dirty="0" err="1"/>
              <a:t>terms</a:t>
            </a:r>
            <a:r>
              <a:rPr lang="tr-TR" dirty="0"/>
              <a:t> (d </a:t>
            </a:r>
            <a:r>
              <a:rPr lang="tr-TR" dirty="0" err="1"/>
              <a:t>and</a:t>
            </a:r>
            <a:r>
              <a:rPr lang="tr-TR" dirty="0"/>
              <a:t> D) in </a:t>
            </a:r>
            <a:r>
              <a:rPr lang="tr-TR" dirty="0" err="1"/>
              <a:t>the</a:t>
            </a:r>
            <a:r>
              <a:rPr lang="tr-TR" dirty="0"/>
              <a:t> model.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92D6F36C-B6D3-4B19-AA9B-A2270E2C9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86" y="1393248"/>
            <a:ext cx="3150614" cy="2274929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E46C5084-2A4E-4F39-AEB6-5438EA59B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200" y="1393247"/>
            <a:ext cx="3150616" cy="227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02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PORTUGAL</a:t>
            </a:r>
            <a:r>
              <a:rPr lang="tr-TR" sz="1400" b="0" i="1" dirty="0"/>
              <a:t> - </a:t>
            </a:r>
            <a:r>
              <a:rPr lang="tr-TR" sz="1400" b="0" dirty="0"/>
              <a:t>FORECASTING</a:t>
            </a:r>
            <a:r>
              <a:rPr lang="tr-TR" sz="1400" dirty="0"/>
              <a:t> </a:t>
            </a:r>
            <a:r>
              <a:rPr lang="tr-TR" sz="1400" b="0" dirty="0"/>
              <a:t>-</a:t>
            </a:r>
            <a:r>
              <a:rPr lang="tr-TR" sz="1400" dirty="0"/>
              <a:t> </a:t>
            </a:r>
            <a:r>
              <a:rPr lang="tr-TR" sz="1400" b="0" i="1" dirty="0"/>
              <a:t>ACF </a:t>
            </a:r>
            <a:r>
              <a:rPr lang="tr-TR" sz="1400" b="0" i="1" dirty="0" err="1"/>
              <a:t>and</a:t>
            </a:r>
            <a:r>
              <a:rPr lang="tr-TR" sz="1400" b="0" i="1" dirty="0"/>
              <a:t> PACF </a:t>
            </a:r>
            <a:r>
              <a:rPr lang="tr-TR" sz="1400" b="0" i="1" dirty="0" err="1"/>
              <a:t>Plots</a:t>
            </a:r>
            <a:endParaRPr lang="en-US" b="0" dirty="0">
              <a:latin typeface="Lato" panose="020B0604020202020204" charset="-94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DA3AC41-9C5C-4A85-A47E-E9C7B50D7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10" y="1233227"/>
            <a:ext cx="4088541" cy="2952168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75CA19DB-D162-4BC7-8EFC-77F930D5A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660" y="1303528"/>
            <a:ext cx="3893820" cy="2811567"/>
          </a:xfrm>
          <a:prstGeom prst="rect">
            <a:avLst/>
          </a:prstGeom>
        </p:spPr>
      </p:pic>
      <p:sp>
        <p:nvSpPr>
          <p:cNvPr id="13" name="Metin Yer Tutucusu 3">
            <a:extLst>
              <a:ext uri="{FF2B5EF4-FFF2-40B4-BE49-F238E27FC236}">
                <a16:creationId xmlns:a16="http://schemas.microsoft.com/office/drawing/2014/main" id="{D5468C1D-3FAC-4678-8D83-FADB5E7B9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8730" y="4115095"/>
            <a:ext cx="5577840" cy="9141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graphs</a:t>
            </a:r>
            <a:r>
              <a:rPr lang="tr-TR" dirty="0"/>
              <a:t>, </a:t>
            </a:r>
            <a:r>
              <a:rPr lang="tr-TR" dirty="0" err="1"/>
              <a:t>spike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lag</a:t>
            </a:r>
            <a:r>
              <a:rPr lang="tr-TR" dirty="0"/>
              <a:t> 1 </a:t>
            </a:r>
            <a:r>
              <a:rPr lang="tr-TR" dirty="0" err="1"/>
              <a:t>shows</a:t>
            </a:r>
            <a:r>
              <a:rPr lang="tr-TR" dirty="0"/>
              <a:t> MA(1).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graphs</a:t>
            </a:r>
            <a:r>
              <a:rPr lang="tr-TR" dirty="0"/>
              <a:t>, </a:t>
            </a:r>
            <a:r>
              <a:rPr lang="tr-TR" dirty="0" err="1"/>
              <a:t>spike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lag</a:t>
            </a:r>
            <a:r>
              <a:rPr lang="tr-TR" dirty="0"/>
              <a:t> 7 </a:t>
            </a:r>
            <a:r>
              <a:rPr lang="tr-TR" dirty="0" err="1"/>
              <a:t>shows</a:t>
            </a:r>
            <a:r>
              <a:rPr lang="tr-TR" dirty="0"/>
              <a:t> SMA(1)</a:t>
            </a:r>
          </a:p>
        </p:txBody>
      </p:sp>
    </p:spTree>
    <p:extLst>
      <p:ext uri="{BB962C8B-B14F-4D97-AF65-F5344CB8AC3E}">
        <p14:creationId xmlns:p14="http://schemas.microsoft.com/office/powerpoint/2010/main" val="1601698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PORTUGAL</a:t>
            </a:r>
            <a:r>
              <a:rPr lang="tr-TR" sz="1400" b="0" i="1" dirty="0"/>
              <a:t> - </a:t>
            </a:r>
            <a:r>
              <a:rPr lang="tr-TR" sz="1400" b="0" dirty="0"/>
              <a:t>FORECASTING</a:t>
            </a:r>
            <a:r>
              <a:rPr lang="tr-TR" sz="1400" dirty="0"/>
              <a:t> </a:t>
            </a:r>
            <a:r>
              <a:rPr lang="tr-TR" sz="1400" b="0" dirty="0"/>
              <a:t>-</a:t>
            </a:r>
            <a:r>
              <a:rPr lang="tr-TR" sz="1400" dirty="0"/>
              <a:t> </a:t>
            </a:r>
            <a:r>
              <a:rPr lang="tr-TR" sz="1400" b="0" i="1" dirty="0"/>
              <a:t>ARIMA Model</a:t>
            </a:r>
            <a:endParaRPr lang="en-US" dirty="0"/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4216FBC5-39A8-406B-A1AD-5E471C66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5956" y="1775855"/>
            <a:ext cx="3006730" cy="22611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P-</a:t>
            </a:r>
            <a:r>
              <a:rPr lang="tr-TR" dirty="0" err="1"/>
              <a:t>values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tr-TR" dirty="0" err="1"/>
              <a:t>show</a:t>
            </a:r>
            <a:r>
              <a:rPr lang="tr-TR" dirty="0"/>
              <a:t> </a:t>
            </a:r>
            <a:r>
              <a:rPr lang="tr-TR" dirty="0" err="1"/>
              <a:t>strong</a:t>
            </a:r>
            <a:r>
              <a:rPr lang="tr-TR" dirty="0"/>
              <a:t> </a:t>
            </a:r>
            <a:r>
              <a:rPr lang="tr-TR" dirty="0" err="1"/>
              <a:t>statistical</a:t>
            </a:r>
            <a:r>
              <a:rPr lang="tr-TR" dirty="0"/>
              <a:t> </a:t>
            </a:r>
            <a:r>
              <a:rPr lang="tr-TR" dirty="0" err="1"/>
              <a:t>significance</a:t>
            </a:r>
            <a:r>
              <a:rPr lang="tr-TR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searched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P-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did</a:t>
            </a:r>
            <a:r>
              <a:rPr lang="tr-TR" dirty="0"/>
              <a:t> not </a:t>
            </a:r>
            <a:r>
              <a:rPr lang="tr-TR" dirty="0" err="1"/>
              <a:t>improve</a:t>
            </a:r>
            <a:r>
              <a:rPr lang="tr-TR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 err="1"/>
              <a:t>So</a:t>
            </a:r>
            <a:r>
              <a:rPr lang="tr-TR" dirty="0"/>
              <a:t>, </a:t>
            </a:r>
            <a:r>
              <a:rPr lang="tr-TR" dirty="0" err="1"/>
              <a:t>our</a:t>
            </a:r>
            <a:r>
              <a:rPr lang="tr-TR" dirty="0"/>
              <a:t> model:</a:t>
            </a:r>
          </a:p>
          <a:p>
            <a:pPr marL="146050" indent="0">
              <a:buNone/>
            </a:pPr>
            <a:r>
              <a:rPr lang="tr-TR" dirty="0"/>
              <a:t>ARIMA(0,1,1)[0,1,1]</a:t>
            </a:r>
            <a:r>
              <a:rPr lang="tr-TR" sz="700" dirty="0"/>
              <a:t>7</a:t>
            </a:r>
          </a:p>
          <a:p>
            <a:pPr marL="615950" lvl="1" indent="0">
              <a:buNone/>
            </a:pPr>
            <a:endParaRPr lang="tr-TR" dirty="0"/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A7C56999-DEBE-423C-B44B-2865EE906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62128"/>
              </p:ext>
            </p:extLst>
          </p:nvPr>
        </p:nvGraphicFramePr>
        <p:xfrm>
          <a:off x="725850" y="1775855"/>
          <a:ext cx="5638796" cy="1927860"/>
        </p:xfrm>
        <a:graphic>
          <a:graphicData uri="http://schemas.openxmlformats.org/drawingml/2006/table">
            <a:tbl>
              <a:tblPr/>
              <a:tblGrid>
                <a:gridCol w="626533">
                  <a:extLst>
                    <a:ext uri="{9D8B030D-6E8A-4147-A177-3AD203B41FA5}">
                      <a16:colId xmlns:a16="http://schemas.microsoft.com/office/drawing/2014/main" val="1555226861"/>
                    </a:ext>
                  </a:extLst>
                </a:gridCol>
                <a:gridCol w="626533">
                  <a:extLst>
                    <a:ext uri="{9D8B030D-6E8A-4147-A177-3AD203B41FA5}">
                      <a16:colId xmlns:a16="http://schemas.microsoft.com/office/drawing/2014/main" val="3920850360"/>
                    </a:ext>
                  </a:extLst>
                </a:gridCol>
                <a:gridCol w="626533">
                  <a:extLst>
                    <a:ext uri="{9D8B030D-6E8A-4147-A177-3AD203B41FA5}">
                      <a16:colId xmlns:a16="http://schemas.microsoft.com/office/drawing/2014/main" val="3090597499"/>
                    </a:ext>
                  </a:extLst>
                </a:gridCol>
                <a:gridCol w="626533">
                  <a:extLst>
                    <a:ext uri="{9D8B030D-6E8A-4147-A177-3AD203B41FA5}">
                      <a16:colId xmlns:a16="http://schemas.microsoft.com/office/drawing/2014/main" val="1198133675"/>
                    </a:ext>
                  </a:extLst>
                </a:gridCol>
                <a:gridCol w="783166">
                  <a:extLst>
                    <a:ext uri="{9D8B030D-6E8A-4147-A177-3AD203B41FA5}">
                      <a16:colId xmlns:a16="http://schemas.microsoft.com/office/drawing/2014/main" val="1032165302"/>
                    </a:ext>
                  </a:extLst>
                </a:gridCol>
                <a:gridCol w="783166">
                  <a:extLst>
                    <a:ext uri="{9D8B030D-6E8A-4147-A177-3AD203B41FA5}">
                      <a16:colId xmlns:a16="http://schemas.microsoft.com/office/drawing/2014/main" val="1479906256"/>
                    </a:ext>
                  </a:extLst>
                </a:gridCol>
                <a:gridCol w="783166">
                  <a:extLst>
                    <a:ext uri="{9D8B030D-6E8A-4147-A177-3AD203B41FA5}">
                      <a16:colId xmlns:a16="http://schemas.microsoft.com/office/drawing/2014/main" val="2015459144"/>
                    </a:ext>
                  </a:extLst>
                </a:gridCol>
                <a:gridCol w="783166">
                  <a:extLst>
                    <a:ext uri="{9D8B030D-6E8A-4147-A177-3AD203B41FA5}">
                      <a16:colId xmlns:a16="http://schemas.microsoft.com/office/drawing/2014/main" val="1226194475"/>
                    </a:ext>
                  </a:extLst>
                </a:gridCol>
              </a:tblGrid>
              <a:tr h="17526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Final Estimates of Parameters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24096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851820"/>
                  </a:ext>
                </a:extLst>
              </a:tr>
              <a:tr h="17526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Type      Coef  SE Coef     T      P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608394"/>
                  </a:ext>
                </a:extLst>
              </a:tr>
              <a:tr h="175260">
                <a:tc gridSpan="5">
                  <a:txBody>
                    <a:bodyPr/>
                    <a:lstStyle/>
                    <a:p>
                      <a:pPr algn="l" fontAlgn="b"/>
                      <a:r>
                        <a:rPr lang="it-IT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MA   1  0,4833   0,1265  3,82  0,000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556475"/>
                  </a:ext>
                </a:extLst>
              </a:tr>
              <a:tr h="17526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SMA  7  0,7246   0,1365  5,31  0,000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04924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47965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246881"/>
                  </a:ext>
                </a:extLst>
              </a:tr>
              <a:tr h="175260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Differencing: 1 regular, 1 seasonal of order 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684242"/>
                  </a:ext>
                </a:extLst>
              </a:tr>
              <a:tr h="175260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Number of observations:  Original series 59, after differencing 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487762"/>
                  </a:ext>
                </a:extLst>
              </a:tr>
              <a:tr h="175260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Residuals:    SS =  797856 (backforecasts excluded)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733061"/>
                  </a:ext>
                </a:extLst>
              </a:tr>
              <a:tr h="17526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MS =  16283  DF = 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07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957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PORTUGAL</a:t>
            </a:r>
            <a:r>
              <a:rPr lang="tr-TR" sz="1400" b="0" i="1" dirty="0"/>
              <a:t> - </a:t>
            </a:r>
            <a:r>
              <a:rPr lang="tr-TR" sz="1400" b="0" dirty="0"/>
              <a:t>FORECASTING</a:t>
            </a:r>
            <a:r>
              <a:rPr lang="tr-TR" sz="1400" dirty="0"/>
              <a:t> </a:t>
            </a:r>
            <a:r>
              <a:rPr lang="tr-TR" sz="1400" b="0" dirty="0"/>
              <a:t>-</a:t>
            </a:r>
            <a:r>
              <a:rPr lang="tr-TR" sz="1400" dirty="0"/>
              <a:t> </a:t>
            </a:r>
            <a:r>
              <a:rPr lang="tr-TR" sz="1400" b="0" i="1" dirty="0"/>
              <a:t>ARIMA </a:t>
            </a:r>
            <a:r>
              <a:rPr lang="tr-TR" sz="1400" b="0" i="1" dirty="0" err="1"/>
              <a:t>Forecasts</a:t>
            </a:r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09BD2F-2535-460B-ADE6-FAA71FAE9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" y="1393248"/>
            <a:ext cx="4023359" cy="2524511"/>
          </a:xfrm>
          <a:prstGeom prst="rect">
            <a:avLst/>
          </a:prstGeom>
        </p:spPr>
      </p:pic>
      <p:sp>
        <p:nvSpPr>
          <p:cNvPr id="12" name="Metin Yer Tutucusu 11">
            <a:extLst>
              <a:ext uri="{FF2B5EF4-FFF2-40B4-BE49-F238E27FC236}">
                <a16:creationId xmlns:a16="http://schemas.microsoft.com/office/drawing/2014/main" id="{1093DE79-462F-4113-A236-F5D62A336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5850" y="4285452"/>
            <a:ext cx="7688700" cy="58972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left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forecast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confidence</a:t>
            </a:r>
            <a:r>
              <a:rPr lang="tr-TR" dirty="0"/>
              <a:t> </a:t>
            </a:r>
            <a:r>
              <a:rPr lang="tr-TR" dirty="0" err="1"/>
              <a:t>limits</a:t>
            </a:r>
            <a:r>
              <a:rPr lang="tr-TR" dirty="0"/>
              <a:t> can be </a:t>
            </a:r>
            <a:r>
              <a:rPr lang="tr-TR" dirty="0" err="1"/>
              <a:t>seen</a:t>
            </a:r>
            <a:r>
              <a:rPr lang="tr-TR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right</a:t>
            </a:r>
            <a:r>
              <a:rPr lang="tr-TR" dirty="0"/>
              <a:t>, </a:t>
            </a:r>
            <a:r>
              <a:rPr lang="tr-TR" dirty="0" err="1"/>
              <a:t>green</a:t>
            </a:r>
            <a:r>
              <a:rPr lang="tr-TR" dirty="0"/>
              <a:t> </a:t>
            </a:r>
            <a:r>
              <a:rPr lang="tr-TR" dirty="0" err="1"/>
              <a:t>curve</a:t>
            </a:r>
            <a:r>
              <a:rPr lang="tr-TR" dirty="0"/>
              <a:t> </a:t>
            </a:r>
            <a:r>
              <a:rPr lang="tr-TR" dirty="0" err="1"/>
              <a:t>shows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ARIMA </a:t>
            </a:r>
            <a:r>
              <a:rPr lang="tr-TR" dirty="0" err="1"/>
              <a:t>forecast</a:t>
            </a:r>
            <a:r>
              <a:rPr lang="tr-TR" dirty="0"/>
              <a:t>, </a:t>
            </a:r>
            <a:r>
              <a:rPr lang="tr-TR" dirty="0" err="1"/>
              <a:t>whereas</a:t>
            </a:r>
            <a:r>
              <a:rPr lang="tr-TR" dirty="0"/>
              <a:t> </a:t>
            </a:r>
            <a:r>
              <a:rPr lang="tr-TR" dirty="0" err="1"/>
              <a:t>red</a:t>
            </a:r>
            <a:r>
              <a:rPr lang="tr-TR" dirty="0"/>
              <a:t> </a:t>
            </a:r>
            <a:r>
              <a:rPr lang="tr-TR" dirty="0" err="1"/>
              <a:t>curve</a:t>
            </a:r>
            <a:r>
              <a:rPr lang="tr-TR" dirty="0"/>
              <a:t> </a:t>
            </a:r>
            <a:r>
              <a:rPr lang="tr-TR" dirty="0" err="1"/>
              <a:t>shows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 </a:t>
            </a:r>
            <a:r>
              <a:rPr lang="tr-TR" dirty="0" err="1"/>
              <a:t>forecast</a:t>
            </a:r>
            <a:r>
              <a:rPr lang="tr-TR" dirty="0"/>
              <a:t>.</a:t>
            </a:r>
          </a:p>
          <a:p>
            <a:pPr marL="146050" indent="0">
              <a:buNone/>
            </a:pPr>
            <a:endParaRPr lang="en-US" dirty="0"/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9B92AFD8-F4B4-4EAE-A273-29D135DC3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649" y="1167740"/>
            <a:ext cx="4128091" cy="298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63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GHANA</a:t>
            </a:r>
            <a:r>
              <a:rPr lang="tr-TR" sz="1400" b="0" i="1" dirty="0"/>
              <a:t> - </a:t>
            </a:r>
            <a:r>
              <a:rPr lang="tr-TR" sz="1400" b="0" dirty="0"/>
              <a:t>FORECASTING</a:t>
            </a:r>
            <a:r>
              <a:rPr lang="tr-TR" sz="1400" dirty="0"/>
              <a:t> </a:t>
            </a:r>
            <a:r>
              <a:rPr lang="tr-TR" sz="1400" b="0" dirty="0"/>
              <a:t>-</a:t>
            </a:r>
            <a:r>
              <a:rPr lang="tr-TR" sz="1400" dirty="0"/>
              <a:t> </a:t>
            </a:r>
            <a:r>
              <a:rPr lang="tr-TR" sz="1400" b="0" i="1" dirty="0" err="1"/>
              <a:t>Regression</a:t>
            </a:r>
            <a:r>
              <a:rPr lang="tr-TR" sz="1400" b="0" i="1" dirty="0"/>
              <a:t> Model </a:t>
            </a:r>
            <a:r>
              <a:rPr lang="tr-TR" sz="1400" b="0" i="1" dirty="0" err="1"/>
              <a:t>and</a:t>
            </a:r>
            <a:r>
              <a:rPr lang="tr-TR" sz="1400" b="0" i="1" dirty="0"/>
              <a:t> </a:t>
            </a:r>
            <a:r>
              <a:rPr lang="tr-TR" sz="1400" b="0" i="1" dirty="0" err="1"/>
              <a:t>Significance</a:t>
            </a:r>
            <a:endParaRPr lang="en-US" dirty="0"/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9E9614A3-9CAA-47AF-83F5-738B3BC1D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520908"/>
              </p:ext>
            </p:extLst>
          </p:nvPr>
        </p:nvGraphicFramePr>
        <p:xfrm>
          <a:off x="955040" y="1481292"/>
          <a:ext cx="2997199" cy="2804160"/>
        </p:xfrm>
        <a:graphic>
          <a:graphicData uri="http://schemas.openxmlformats.org/drawingml/2006/table">
            <a:tbl>
              <a:tblPr/>
              <a:tblGrid>
                <a:gridCol w="554395">
                  <a:extLst>
                    <a:ext uri="{9D8B030D-6E8A-4147-A177-3AD203B41FA5}">
                      <a16:colId xmlns:a16="http://schemas.microsoft.com/office/drawing/2014/main" val="2435166841"/>
                    </a:ext>
                  </a:extLst>
                </a:gridCol>
                <a:gridCol w="554395">
                  <a:extLst>
                    <a:ext uri="{9D8B030D-6E8A-4147-A177-3AD203B41FA5}">
                      <a16:colId xmlns:a16="http://schemas.microsoft.com/office/drawing/2014/main" val="1960850025"/>
                    </a:ext>
                  </a:extLst>
                </a:gridCol>
                <a:gridCol w="502421">
                  <a:extLst>
                    <a:ext uri="{9D8B030D-6E8A-4147-A177-3AD203B41FA5}">
                      <a16:colId xmlns:a16="http://schemas.microsoft.com/office/drawing/2014/main" val="4283998471"/>
                    </a:ext>
                  </a:extLst>
                </a:gridCol>
                <a:gridCol w="692994">
                  <a:extLst>
                    <a:ext uri="{9D8B030D-6E8A-4147-A177-3AD203B41FA5}">
                      <a16:colId xmlns:a16="http://schemas.microsoft.com/office/drawing/2014/main" val="4009303705"/>
                    </a:ext>
                  </a:extLst>
                </a:gridCol>
                <a:gridCol w="692994">
                  <a:extLst>
                    <a:ext uri="{9D8B030D-6E8A-4147-A177-3AD203B41FA5}">
                      <a16:colId xmlns:a16="http://schemas.microsoft.com/office/drawing/2014/main" val="3393893675"/>
                    </a:ext>
                  </a:extLst>
                </a:gridCol>
              </a:tblGrid>
              <a:tr h="17526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Regression Equation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31303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8056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168950"/>
                  </a:ext>
                </a:extLst>
              </a:tr>
              <a:tr h="17526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Fri.   Order_G = 85,43 + 3,230 Day number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54684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345118"/>
                  </a:ext>
                </a:extLst>
              </a:tr>
              <a:tr h="17526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Mon.   Order_G = 156,0 + 3,230 Day number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29746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651636"/>
                  </a:ext>
                </a:extLst>
              </a:tr>
              <a:tr h="17526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Sat.   Order_G = 142,82 + 3,230 Day number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70660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689102"/>
                  </a:ext>
                </a:extLst>
              </a:tr>
              <a:tr h="17526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Sun.   Order_G = 162,7 + 3,230 Day number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98234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0932520"/>
                  </a:ext>
                </a:extLst>
              </a:tr>
              <a:tr h="17526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Thrs.  Order_G = 138,77 + 3,230 Day number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21501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239984"/>
                  </a:ext>
                </a:extLst>
              </a:tr>
              <a:tr h="17526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Tue.   Order_G = 161,9 + 3,230 Day number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7577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428426"/>
                  </a:ext>
                </a:extLst>
              </a:tr>
              <a:tr h="17526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Wed.  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Order_G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156,67 + 3,230 Day number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189669"/>
                  </a:ext>
                </a:extLst>
              </a:tr>
            </a:tbl>
          </a:graphicData>
        </a:graphic>
      </p:graphicFrame>
      <p:graphicFrame>
        <p:nvGraphicFramePr>
          <p:cNvPr id="9" name="Tablo 8">
            <a:extLst>
              <a:ext uri="{FF2B5EF4-FFF2-40B4-BE49-F238E27FC236}">
                <a16:creationId xmlns:a16="http://schemas.microsoft.com/office/drawing/2014/main" id="{71BA4458-C635-4BB3-8ABC-8DC6DABF7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710494"/>
              </p:ext>
            </p:extLst>
          </p:nvPr>
        </p:nvGraphicFramePr>
        <p:xfrm>
          <a:off x="5036820" y="1717675"/>
          <a:ext cx="3657600" cy="210312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8306869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012819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098085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021255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539800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15630720"/>
                    </a:ext>
                  </a:extLst>
                </a:gridCol>
              </a:tblGrid>
              <a:tr h="175260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Source        DF  Adj SS  Adj MS  F-Value  P-Value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888055"/>
                  </a:ext>
                </a:extLst>
              </a:tr>
              <a:tr h="175260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Regression     7  214633   30662    53,41    0,000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364307"/>
                  </a:ext>
                </a:extLst>
              </a:tr>
              <a:tr h="175260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Day number   1  177889  177889   309,87    0,000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875088"/>
                  </a:ext>
                </a:extLst>
              </a:tr>
              <a:tr h="175260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Day          6   38965    6494    11,31    0,000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5100"/>
                  </a:ext>
                </a:extLst>
              </a:tr>
              <a:tr h="17526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Error         51   29278     574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187295"/>
                  </a:ext>
                </a:extLst>
              </a:tr>
              <a:tr h="17526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Total         58  243911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41754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45770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727181"/>
                  </a:ext>
                </a:extLst>
              </a:tr>
              <a:tr h="17526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Model Summary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03158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125481"/>
                  </a:ext>
                </a:extLst>
              </a:tr>
              <a:tr h="17526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S    R-sq  R-sq(adj)  R-sq(pred)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971350"/>
                  </a:ext>
                </a:extLst>
              </a:tr>
              <a:tr h="17526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23,9599  88,00%     86,35%      83,79%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648905"/>
                  </a:ext>
                </a:extLst>
              </a:tr>
            </a:tbl>
          </a:graphicData>
        </a:graphic>
      </p:graphicFrame>
      <p:sp>
        <p:nvSpPr>
          <p:cNvPr id="11" name="Metin Yer Tutucusu 11">
            <a:extLst>
              <a:ext uri="{FF2B5EF4-FFF2-40B4-BE49-F238E27FC236}">
                <a16:creationId xmlns:a16="http://schemas.microsoft.com/office/drawing/2014/main" id="{21B55227-2C1B-4D56-BD53-63D7187AC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5850" y="4384128"/>
            <a:ext cx="7688700" cy="5897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 err="1"/>
              <a:t>significant</a:t>
            </a:r>
            <a:r>
              <a:rPr lang="tr-TR" dirty="0"/>
              <a:t> p-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high</a:t>
            </a:r>
            <a:r>
              <a:rPr lang="tr-TR" dirty="0"/>
              <a:t> R-</a:t>
            </a:r>
            <a:r>
              <a:rPr lang="tr-TR" dirty="0" err="1"/>
              <a:t>sq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, </a:t>
            </a:r>
            <a:r>
              <a:rPr lang="tr-TR" dirty="0" err="1"/>
              <a:t>meaning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a </a:t>
            </a:r>
            <a:r>
              <a:rPr lang="tr-TR" dirty="0" err="1"/>
              <a:t>good</a:t>
            </a:r>
            <a:r>
              <a:rPr lang="tr-TR" dirty="0"/>
              <a:t> fit.</a:t>
            </a:r>
          </a:p>
          <a:p>
            <a:pPr marL="1460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56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GHANA</a:t>
            </a:r>
            <a:r>
              <a:rPr lang="tr-TR" sz="1400" b="0" i="1" dirty="0"/>
              <a:t> - </a:t>
            </a:r>
            <a:r>
              <a:rPr lang="tr-TR" sz="1400" b="0" dirty="0"/>
              <a:t>FORECASTING</a:t>
            </a:r>
            <a:r>
              <a:rPr lang="tr-TR" sz="1400" dirty="0"/>
              <a:t> </a:t>
            </a:r>
            <a:r>
              <a:rPr lang="tr-TR" sz="1400" b="0" dirty="0"/>
              <a:t>- </a:t>
            </a:r>
            <a:r>
              <a:rPr lang="tr-TR" sz="1400" b="0" i="1" dirty="0" err="1"/>
              <a:t>Regression</a:t>
            </a:r>
            <a:r>
              <a:rPr lang="tr-TR" sz="1400" b="0" i="1" dirty="0"/>
              <a:t> </a:t>
            </a:r>
            <a:r>
              <a:rPr lang="tr-TR" sz="1400" b="0" i="1" dirty="0" err="1"/>
              <a:t>Forecast</a:t>
            </a:r>
            <a:endParaRPr lang="en-US" dirty="0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3CC6B736-BCF5-4A7B-9B92-DDB6804A01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59"/>
          <a:stretch/>
        </p:blipFill>
        <p:spPr>
          <a:xfrm>
            <a:off x="2242025" y="1360088"/>
            <a:ext cx="4781666" cy="304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74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GHANA</a:t>
            </a:r>
            <a:r>
              <a:rPr lang="tr-TR" sz="1400" b="0" i="1" dirty="0"/>
              <a:t> - </a:t>
            </a:r>
            <a:r>
              <a:rPr lang="tr-TR" sz="1400" b="0" dirty="0"/>
              <a:t>FORECASTING</a:t>
            </a:r>
            <a:r>
              <a:rPr lang="tr-TR" sz="1400" dirty="0"/>
              <a:t> </a:t>
            </a:r>
            <a:r>
              <a:rPr lang="tr-TR" sz="1400" b="0" dirty="0"/>
              <a:t>-</a:t>
            </a:r>
            <a:r>
              <a:rPr lang="tr-TR" sz="1400" dirty="0"/>
              <a:t> </a:t>
            </a:r>
            <a:r>
              <a:rPr lang="tr-TR" sz="1400" b="0" i="1" dirty="0"/>
              <a:t>ACF </a:t>
            </a:r>
            <a:r>
              <a:rPr lang="tr-TR" sz="1400" b="0" i="1" dirty="0" err="1"/>
              <a:t>and</a:t>
            </a:r>
            <a:r>
              <a:rPr lang="tr-TR" sz="1400" b="0" i="1" dirty="0"/>
              <a:t> PACF </a:t>
            </a:r>
            <a:r>
              <a:rPr lang="tr-TR" sz="1400" b="0" i="1" dirty="0" err="1"/>
              <a:t>After</a:t>
            </a:r>
            <a:r>
              <a:rPr lang="tr-TR" sz="1400" b="0" i="1" dirty="0"/>
              <a:t> </a:t>
            </a:r>
            <a:r>
              <a:rPr lang="tr-TR" sz="1400" b="0" i="1" dirty="0" err="1"/>
              <a:t>Differencing</a:t>
            </a:r>
            <a:endParaRPr lang="en-US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EE4C5E7-F538-4D56-9A20-A1C8AB06C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4406760"/>
            <a:ext cx="6024698" cy="5352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ACF </a:t>
            </a:r>
            <a:r>
              <a:rPr lang="tr-TR" dirty="0" err="1"/>
              <a:t>shows</a:t>
            </a:r>
            <a:r>
              <a:rPr lang="tr-TR" dirty="0"/>
              <a:t> MA(1), PACF </a:t>
            </a:r>
            <a:r>
              <a:rPr lang="tr-TR" dirty="0" err="1"/>
              <a:t>shows</a:t>
            </a:r>
            <a:r>
              <a:rPr lang="tr-TR" dirty="0"/>
              <a:t> MA(2). Yet, MA(2) </a:t>
            </a:r>
            <a:r>
              <a:rPr lang="tr-TR" dirty="0" err="1"/>
              <a:t>did</a:t>
            </a:r>
            <a:r>
              <a:rPr lang="tr-TR" dirty="0"/>
              <a:t> not </a:t>
            </a:r>
            <a:r>
              <a:rPr lang="tr-TR" dirty="0" err="1"/>
              <a:t>yield</a:t>
            </a:r>
            <a:r>
              <a:rPr lang="tr-TR" dirty="0"/>
              <a:t> a </a:t>
            </a:r>
            <a:r>
              <a:rPr lang="tr-TR" dirty="0" err="1"/>
              <a:t>significant</a:t>
            </a:r>
            <a:r>
              <a:rPr lang="tr-TR" dirty="0"/>
              <a:t> p-</a:t>
            </a:r>
            <a:r>
              <a:rPr lang="tr-TR" dirty="0" err="1"/>
              <a:t>value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tried</a:t>
            </a:r>
            <a:r>
              <a:rPr lang="tr-TR" dirty="0"/>
              <a:t>. </a:t>
            </a:r>
            <a:r>
              <a:rPr lang="tr-TR" dirty="0" err="1"/>
              <a:t>So</a:t>
            </a:r>
            <a:r>
              <a:rPr lang="tr-TR" dirty="0"/>
              <a:t>, MA(1)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accepted</a:t>
            </a:r>
            <a:r>
              <a:rPr lang="tr-TR" dirty="0"/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9383B54-5FBA-42FD-829D-291BA39DA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26" y="1236840"/>
            <a:ext cx="4390113" cy="316992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C712B976-8F34-4E17-94EB-BEA5289D7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639" y="1315044"/>
            <a:ext cx="4390113" cy="316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06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GHANA</a:t>
            </a:r>
            <a:r>
              <a:rPr lang="tr-TR" sz="1400" b="0" i="1" dirty="0"/>
              <a:t> - </a:t>
            </a:r>
            <a:r>
              <a:rPr lang="tr-TR" sz="1400" b="0" dirty="0"/>
              <a:t>FORECASTING </a:t>
            </a:r>
            <a:r>
              <a:rPr lang="tr-TR" sz="1400" dirty="0"/>
              <a:t> </a:t>
            </a:r>
            <a:r>
              <a:rPr lang="tr-TR" sz="1400" b="0" dirty="0"/>
              <a:t>-</a:t>
            </a:r>
            <a:r>
              <a:rPr lang="tr-TR" sz="1400" dirty="0"/>
              <a:t> </a:t>
            </a:r>
            <a:r>
              <a:rPr lang="tr-TR" sz="1400" b="0" i="1" dirty="0"/>
              <a:t>ARIMA Model</a:t>
            </a:r>
            <a:endParaRPr lang="en-US" dirty="0"/>
          </a:p>
        </p:txBody>
      </p:sp>
      <p:graphicFrame>
        <p:nvGraphicFramePr>
          <p:cNvPr id="6" name="Tablo 5">
            <a:extLst>
              <a:ext uri="{FF2B5EF4-FFF2-40B4-BE49-F238E27FC236}">
                <a16:creationId xmlns:a16="http://schemas.microsoft.com/office/drawing/2014/main" id="{89708DB2-E2D8-4341-A1E0-3DBD075E8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655109"/>
              </p:ext>
            </p:extLst>
          </p:nvPr>
        </p:nvGraphicFramePr>
        <p:xfrm>
          <a:off x="929640" y="1972945"/>
          <a:ext cx="4876800" cy="1851660"/>
        </p:xfrm>
        <a:graphic>
          <a:graphicData uri="http://schemas.openxmlformats.org/drawingml/2006/table">
            <a:tbl>
              <a:tblPr/>
              <a:tblGrid>
                <a:gridCol w="541867">
                  <a:extLst>
                    <a:ext uri="{9D8B030D-6E8A-4147-A177-3AD203B41FA5}">
                      <a16:colId xmlns:a16="http://schemas.microsoft.com/office/drawing/2014/main" val="97766477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031708670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76559809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47698247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0103626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2810186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85892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89788041"/>
                    </a:ext>
                  </a:extLst>
                </a:gridCol>
              </a:tblGrid>
              <a:tr h="17526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Final Estimates of Parameters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72612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899360"/>
                  </a:ext>
                </a:extLst>
              </a:tr>
              <a:tr h="175260">
                <a:tc gridSpan="5"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Type      Coef  SE Coef      T      P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528353"/>
                  </a:ext>
                </a:extLst>
              </a:tr>
              <a:tr h="175260">
                <a:tc gridSpan="5">
                  <a:txBody>
                    <a:bodyPr/>
                    <a:lstStyle/>
                    <a:p>
                      <a:pPr algn="l" fontAlgn="b"/>
                      <a:r>
                        <a:rPr lang="it-IT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MA   1  0,9494   0,0699  13,58  0,000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98319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63212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256960"/>
                  </a:ext>
                </a:extLst>
              </a:tr>
              <a:tr h="175260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Differencing: 1 regular, 1 seasonal of order 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722535"/>
                  </a:ext>
                </a:extLst>
              </a:tr>
              <a:tr h="175260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Number of observations:  Original series 59, after differencing 51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646886"/>
                  </a:ext>
                </a:extLst>
              </a:tr>
              <a:tr h="175260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Residuals:    SS =  50819,0 (backforecasts excluded)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0667"/>
                  </a:ext>
                </a:extLst>
              </a:tr>
              <a:tr h="17526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MS =  1016,4  DF = 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198902"/>
                  </a:ext>
                </a:extLst>
              </a:tr>
            </a:tbl>
          </a:graphicData>
        </a:graphic>
      </p:graphicFrame>
      <p:sp>
        <p:nvSpPr>
          <p:cNvPr id="8" name="Metin Yer Tutucusu 2">
            <a:extLst>
              <a:ext uri="{FF2B5EF4-FFF2-40B4-BE49-F238E27FC236}">
                <a16:creationId xmlns:a16="http://schemas.microsoft.com/office/drawing/2014/main" id="{6FDAEC16-E492-4B9D-B7BE-4181B2450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9719" y="1725029"/>
            <a:ext cx="3441519" cy="18516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ARIMA (0,1,1)[0,1,0] is </a:t>
            </a:r>
            <a:r>
              <a:rPr lang="tr-TR" dirty="0" err="1"/>
              <a:t>statistically</a:t>
            </a:r>
            <a:r>
              <a:rPr lang="tr-TR" dirty="0"/>
              <a:t> </a:t>
            </a:r>
            <a:r>
              <a:rPr lang="tr-TR" dirty="0" err="1"/>
              <a:t>significant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3156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GHANA</a:t>
            </a:r>
            <a:r>
              <a:rPr lang="tr-TR" sz="1400" b="0" i="1" dirty="0"/>
              <a:t> - </a:t>
            </a:r>
            <a:r>
              <a:rPr lang="tr-TR" sz="1400" b="0" dirty="0"/>
              <a:t>FORECASTING</a:t>
            </a:r>
            <a:r>
              <a:rPr lang="tr-TR" sz="1400" dirty="0"/>
              <a:t> </a:t>
            </a:r>
            <a:r>
              <a:rPr lang="tr-TR" sz="1400" b="0" dirty="0"/>
              <a:t>-</a:t>
            </a:r>
            <a:r>
              <a:rPr lang="tr-TR" sz="1400" dirty="0"/>
              <a:t> </a:t>
            </a:r>
            <a:r>
              <a:rPr lang="tr-TR" sz="1400" b="0" i="1" dirty="0"/>
              <a:t>ARIMA </a:t>
            </a:r>
            <a:r>
              <a:rPr lang="tr-TR" sz="1400" b="0" i="1" dirty="0" err="1"/>
              <a:t>Forecast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0728312-534E-4FEC-9E6E-B137D9876D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80"/>
          <a:stretch/>
        </p:blipFill>
        <p:spPr>
          <a:xfrm>
            <a:off x="1516472" y="1393248"/>
            <a:ext cx="5418179" cy="3377044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EFC9699D-E6D3-472F-9E1F-4C6165C6880D}"/>
              </a:ext>
            </a:extLst>
          </p:cNvPr>
          <p:cNvSpPr txBox="1"/>
          <p:nvPr/>
        </p:nvSpPr>
        <p:spPr>
          <a:xfrm>
            <a:off x="6857908" y="1595882"/>
            <a:ext cx="2072732" cy="530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11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Wingdings" panose="05000000000000000000" pitchFamily="2" charset="2"/>
              <a:buChar char="§"/>
              <a:tabLst/>
              <a:defRPr/>
            </a:pPr>
            <a:r>
              <a:rPr kumimoji="0" lang="tr-TR" sz="1300" b="0" i="0" u="none" strike="noStrike" kern="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sym typeface="Lato"/>
              </a:rPr>
              <a:t>Green</a:t>
            </a:r>
            <a:r>
              <a:rPr lang="tr-TR" sz="1300" dirty="0">
                <a:solidFill>
                  <a:srgbClr val="595959"/>
                </a:solidFill>
                <a:latin typeface="Lato"/>
                <a:sym typeface="Lato"/>
              </a:rPr>
              <a:t>:</a:t>
            </a:r>
            <a:r>
              <a:rPr kumimoji="0" lang="tr-TR" sz="13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sym typeface="Lato"/>
              </a:rPr>
              <a:t> ARIMA</a:t>
            </a:r>
          </a:p>
          <a:p>
            <a:pPr marL="457200" marR="0" lvl="0" indent="-3111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Wingdings" panose="05000000000000000000" pitchFamily="2" charset="2"/>
              <a:buChar char="§"/>
              <a:tabLst/>
              <a:defRPr/>
            </a:pPr>
            <a:r>
              <a:rPr lang="tr-TR" sz="1300" dirty="0" err="1">
                <a:solidFill>
                  <a:srgbClr val="595959"/>
                </a:solidFill>
                <a:latin typeface="Lato"/>
                <a:sym typeface="Lato"/>
              </a:rPr>
              <a:t>Red</a:t>
            </a:r>
            <a:r>
              <a:rPr lang="tr-TR" sz="1300" dirty="0">
                <a:solidFill>
                  <a:srgbClr val="595959"/>
                </a:solidFill>
                <a:latin typeface="Lato"/>
                <a:sym typeface="Lato"/>
              </a:rPr>
              <a:t>: </a:t>
            </a:r>
            <a:r>
              <a:rPr lang="tr-TR" sz="1300" dirty="0" err="1">
                <a:solidFill>
                  <a:srgbClr val="595959"/>
                </a:solidFill>
                <a:latin typeface="Lato"/>
                <a:sym typeface="Lato"/>
              </a:rPr>
              <a:t>Regression</a:t>
            </a:r>
            <a:endParaRPr kumimoji="0" lang="tr-TR" sz="13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7622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PORTUGAL</a:t>
            </a:r>
            <a:r>
              <a:rPr lang="tr-TR" sz="1400" b="0" i="1" dirty="0"/>
              <a:t> - </a:t>
            </a:r>
            <a:r>
              <a:rPr lang="tr-TR" sz="1400" b="0" dirty="0"/>
              <a:t>SEASONALITY</a:t>
            </a:r>
            <a:r>
              <a:rPr lang="tr-TR" sz="1400" dirty="0"/>
              <a:t> </a:t>
            </a:r>
            <a:r>
              <a:rPr lang="tr-TR" sz="1400" b="0" dirty="0"/>
              <a:t>-</a:t>
            </a:r>
            <a:r>
              <a:rPr lang="tr-TR" sz="1400" dirty="0"/>
              <a:t> </a:t>
            </a:r>
            <a:r>
              <a:rPr lang="tr-TR" sz="1400" b="0" i="1" dirty="0"/>
              <a:t>Time-</a:t>
            </a:r>
            <a:r>
              <a:rPr lang="tr-TR" sz="1400" b="0" i="1" dirty="0" err="1"/>
              <a:t>series</a:t>
            </a:r>
            <a:r>
              <a:rPr lang="tr-TR" sz="1400" b="0" i="1" dirty="0"/>
              <a:t> </a:t>
            </a:r>
            <a:r>
              <a:rPr lang="tr-TR" sz="1400" b="0" i="1" dirty="0" err="1"/>
              <a:t>plot</a:t>
            </a:r>
            <a:endParaRPr lang="en-US" b="0" i="1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EE4C5E7-F538-4D56-9A20-A1C8AB06C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1871" y="1592034"/>
            <a:ext cx="2678907" cy="22254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see</a:t>
            </a:r>
            <a:r>
              <a:rPr lang="tr-TR" dirty="0"/>
              <a:t> a </a:t>
            </a:r>
            <a:r>
              <a:rPr lang="tr-TR" dirty="0" err="1"/>
              <a:t>weekly</a:t>
            </a:r>
            <a:r>
              <a:rPr lang="tr-TR" dirty="0"/>
              <a:t> </a:t>
            </a:r>
            <a:r>
              <a:rPr lang="tr-TR" dirty="0" err="1"/>
              <a:t>pattern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orders</a:t>
            </a:r>
            <a:r>
              <a:rPr lang="tr-TR" dirty="0"/>
              <a:t> </a:t>
            </a:r>
            <a:r>
              <a:rPr lang="tr-TR" dirty="0" err="1"/>
              <a:t>fluctuates</a:t>
            </a:r>
            <a:r>
              <a:rPr lang="tr-TR" dirty="0"/>
              <a:t> in a </a:t>
            </a:r>
            <a:r>
              <a:rPr lang="tr-TR" dirty="0" err="1"/>
              <a:t>period</a:t>
            </a:r>
            <a:r>
              <a:rPr lang="tr-TR" dirty="0"/>
              <a:t> of 7 </a:t>
            </a:r>
            <a:r>
              <a:rPr lang="tr-TR" dirty="0" err="1"/>
              <a:t>days</a:t>
            </a:r>
            <a:r>
              <a:rPr lang="tr-TR" dirty="0"/>
              <a:t>.</a:t>
            </a:r>
          </a:p>
          <a:p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3751C3E-5CA9-4303-8AC1-C9F404F54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50" y="1512764"/>
            <a:ext cx="5362686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4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PORTUGAL</a:t>
            </a:r>
            <a:r>
              <a:rPr lang="tr-TR" sz="1400" b="0" i="1" dirty="0"/>
              <a:t> - </a:t>
            </a:r>
            <a:r>
              <a:rPr lang="tr-TR" sz="1400" b="0" dirty="0"/>
              <a:t>SEASONALITY</a:t>
            </a:r>
            <a:r>
              <a:rPr lang="tr-TR" sz="1400" dirty="0"/>
              <a:t> </a:t>
            </a:r>
            <a:r>
              <a:rPr lang="tr-TR" sz="1400" b="0" dirty="0"/>
              <a:t>-</a:t>
            </a:r>
            <a:r>
              <a:rPr lang="tr-TR" sz="1400" dirty="0"/>
              <a:t> </a:t>
            </a:r>
            <a:r>
              <a:rPr lang="tr-TR" sz="1400" b="0" i="1" dirty="0" err="1"/>
              <a:t>Autocorrelation</a:t>
            </a:r>
            <a:r>
              <a:rPr lang="tr-TR" sz="1400" b="0" i="1" dirty="0"/>
              <a:t> </a:t>
            </a:r>
            <a:r>
              <a:rPr lang="tr-TR" sz="1400" b="0" i="1" dirty="0" err="1"/>
              <a:t>Function</a:t>
            </a:r>
            <a:r>
              <a:rPr lang="tr-TR" sz="1400" b="0" i="1" dirty="0"/>
              <a:t> (ACF)</a:t>
            </a:r>
            <a:endParaRPr lang="en-US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EE4C5E7-F538-4D56-9A20-A1C8AB06C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363" y="1592034"/>
            <a:ext cx="3764415" cy="222542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tr-TR" dirty="0" err="1"/>
              <a:t>Spikes</a:t>
            </a:r>
            <a:r>
              <a:rPr lang="tr-TR" dirty="0"/>
              <a:t> </a:t>
            </a:r>
            <a:r>
              <a:rPr lang="tr-TR" dirty="0" err="1"/>
              <a:t>peak</a:t>
            </a:r>
            <a:r>
              <a:rPr lang="tr-TR" dirty="0"/>
              <a:t> at </a:t>
            </a:r>
            <a:r>
              <a:rPr lang="tr-TR" dirty="0" err="1"/>
              <a:t>lags</a:t>
            </a:r>
            <a:r>
              <a:rPr lang="tr-TR" dirty="0"/>
              <a:t> 7 </a:t>
            </a:r>
            <a:r>
              <a:rPr lang="tr-TR" dirty="0" err="1"/>
              <a:t>and</a:t>
            </a:r>
            <a:r>
              <a:rPr lang="tr-TR" dirty="0"/>
              <a:t> 14, </a:t>
            </a:r>
            <a:r>
              <a:rPr lang="tr-TR" dirty="0" err="1"/>
              <a:t>meaning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is a </a:t>
            </a:r>
            <a:r>
              <a:rPr lang="tr-TR" dirty="0" err="1"/>
              <a:t>correlation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data </a:t>
            </a:r>
            <a:r>
              <a:rPr lang="tr-TR" dirty="0" err="1"/>
              <a:t>points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7-time-periods apart.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words</a:t>
            </a:r>
            <a:r>
              <a:rPr lang="tr-TR" dirty="0"/>
              <a:t>: </a:t>
            </a:r>
            <a:r>
              <a:rPr lang="tr-TR" dirty="0" err="1"/>
              <a:t>seasonality</a:t>
            </a:r>
            <a:r>
              <a:rPr lang="tr-TR" dirty="0"/>
              <a:t>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EC451FC-2C42-44E2-A421-84CD6A29C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29" y="1621771"/>
            <a:ext cx="3689008" cy="266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76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PORTUGAL</a:t>
            </a:r>
            <a:r>
              <a:rPr lang="tr-TR" sz="1400" b="0" i="1" dirty="0"/>
              <a:t> - </a:t>
            </a:r>
            <a:r>
              <a:rPr lang="tr-TR" sz="1400" b="0" dirty="0"/>
              <a:t>SEASONALITY</a:t>
            </a:r>
            <a:r>
              <a:rPr lang="tr-TR" sz="1400" dirty="0"/>
              <a:t> </a:t>
            </a:r>
            <a:r>
              <a:rPr lang="tr-TR" sz="1400" b="0" dirty="0"/>
              <a:t>-</a:t>
            </a:r>
            <a:r>
              <a:rPr lang="tr-TR" sz="1400" dirty="0"/>
              <a:t> </a:t>
            </a:r>
            <a:r>
              <a:rPr lang="tr-TR" sz="1400" b="0" i="1" dirty="0"/>
              <a:t>WO-test</a:t>
            </a:r>
            <a:endParaRPr lang="en-US" dirty="0"/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4216FBC5-39A8-406B-A1AD-5E471C66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5850" y="1489153"/>
            <a:ext cx="7688700" cy="22611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another</a:t>
            </a:r>
            <a:r>
              <a:rPr lang="tr-TR" dirty="0"/>
              <a:t> </a:t>
            </a:r>
            <a:r>
              <a:rPr lang="tr-TR" dirty="0" err="1"/>
              <a:t>statistical</a:t>
            </a:r>
            <a:r>
              <a:rPr lang="tr-TR" dirty="0"/>
              <a:t> </a:t>
            </a:r>
            <a:r>
              <a:rPr lang="tr-TR" dirty="0" err="1"/>
              <a:t>proof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apply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WO-test </a:t>
            </a:r>
            <a:r>
              <a:rPr lang="tr-TR" dirty="0" err="1"/>
              <a:t>presented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i="1" dirty="0" err="1"/>
              <a:t>isSeasonal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i="1" dirty="0" err="1"/>
              <a:t>seastests</a:t>
            </a:r>
            <a:r>
              <a:rPr lang="tr-TR" dirty="0"/>
              <a:t> </a:t>
            </a:r>
            <a:r>
              <a:rPr lang="tr-TR" dirty="0" err="1"/>
              <a:t>package</a:t>
            </a:r>
            <a:r>
              <a:rPr lang="tr-TR" dirty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endParaRPr lang="tr-TR" dirty="0"/>
          </a:p>
          <a:p>
            <a:pPr>
              <a:buFont typeface="Wingdings" panose="05000000000000000000" pitchFamily="2" charset="2"/>
              <a:buChar char="§"/>
            </a:pPr>
            <a:endParaRPr lang="tr-TR" dirty="0"/>
          </a:p>
          <a:p>
            <a:pPr>
              <a:buFont typeface="Wingdings" panose="05000000000000000000" pitchFamily="2" charset="2"/>
              <a:buChar char="§"/>
            </a:pPr>
            <a:endParaRPr lang="tr-TR" dirty="0"/>
          </a:p>
          <a:p>
            <a:pPr>
              <a:buFont typeface="Wingdings" panose="05000000000000000000" pitchFamily="2" charset="2"/>
              <a:buChar char="§"/>
            </a:pPr>
            <a:endParaRPr lang="tr-TR" dirty="0"/>
          </a:p>
          <a:p>
            <a:pPr>
              <a:buFont typeface="Wingdings" panose="05000000000000000000" pitchFamily="2" charset="2"/>
              <a:buChar char="§"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returns</a:t>
            </a:r>
            <a:r>
              <a:rPr lang="tr-TR" dirty="0"/>
              <a:t> ‘TRUE’, </a:t>
            </a:r>
            <a:r>
              <a:rPr lang="tr-TR" dirty="0" err="1"/>
              <a:t>indicating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time </a:t>
            </a:r>
            <a:r>
              <a:rPr lang="tr-TR" dirty="0" err="1"/>
              <a:t>series</a:t>
            </a:r>
            <a:r>
              <a:rPr lang="tr-TR" dirty="0"/>
              <a:t> data </a:t>
            </a:r>
            <a:r>
              <a:rPr lang="tr-TR" dirty="0" err="1"/>
              <a:t>includes</a:t>
            </a:r>
            <a:r>
              <a:rPr lang="tr-TR" dirty="0"/>
              <a:t> </a:t>
            </a:r>
            <a:r>
              <a:rPr lang="tr-TR" dirty="0" err="1"/>
              <a:t>seasonality</a:t>
            </a:r>
            <a:r>
              <a:rPr lang="tr-TR" dirty="0"/>
              <a:t>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4D31D7F-3C2C-4AFB-AE37-8E8941B8A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718" y="2271132"/>
            <a:ext cx="5273880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seasonality_test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 &lt;-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seastests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::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isSeasonal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Order_p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, test = "wo",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freq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 = 7) </a:t>
            </a:r>
            <a:endParaRPr kumimoji="0" lang="tr-TR" altLang="en-US" sz="900" b="0" i="0" u="none" strike="noStrike" cap="none" normalizeH="0" baseline="0" dirty="0">
              <a:ln>
                <a:noFill/>
              </a:ln>
              <a:solidFill>
                <a:srgbClr val="930F80"/>
              </a:solidFill>
              <a:effectLst/>
              <a:latin typeface="Lucida Console" panose="020B06090405040202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&gt; print(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seasonality_test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) </a:t>
            </a:r>
            <a:endParaRPr kumimoji="0" lang="tr-TR" altLang="en-US" sz="900" b="0" i="0" u="none" strike="noStrike" cap="none" normalizeH="0" baseline="0" dirty="0">
              <a:ln>
                <a:noFill/>
              </a:ln>
              <a:solidFill>
                <a:srgbClr val="930F80"/>
              </a:solidFill>
              <a:effectLst/>
              <a:latin typeface="Lucida Console" panose="020B06090405040202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TRUE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566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PORTUGAL</a:t>
            </a:r>
            <a:r>
              <a:rPr lang="tr-TR" sz="1400" b="0" i="1" dirty="0"/>
              <a:t> - </a:t>
            </a:r>
            <a:r>
              <a:rPr lang="tr-TR" sz="1400" b="0" dirty="0"/>
              <a:t>SEASONALITY</a:t>
            </a:r>
            <a:r>
              <a:rPr lang="tr-TR" sz="1400" dirty="0"/>
              <a:t> </a:t>
            </a:r>
            <a:r>
              <a:rPr lang="tr-TR" sz="1400" b="0" dirty="0"/>
              <a:t>-</a:t>
            </a:r>
            <a:r>
              <a:rPr lang="tr-TR" sz="1400" dirty="0"/>
              <a:t> </a:t>
            </a:r>
            <a:r>
              <a:rPr lang="tr-TR" sz="1400" b="0" i="1" dirty="0"/>
              <a:t>Time-</a:t>
            </a:r>
            <a:r>
              <a:rPr lang="tr-TR" sz="1400" b="0" i="1" dirty="0" err="1"/>
              <a:t>series</a:t>
            </a:r>
            <a:r>
              <a:rPr lang="tr-TR" sz="1400" b="0" i="1" dirty="0"/>
              <a:t> </a:t>
            </a:r>
            <a:r>
              <a:rPr lang="tr-TR" sz="1400" b="0" i="1" dirty="0" err="1"/>
              <a:t>plot</a:t>
            </a:r>
            <a:r>
              <a:rPr lang="tr-TR" sz="1400" b="0" i="1" dirty="0"/>
              <a:t>: </a:t>
            </a:r>
            <a:r>
              <a:rPr lang="tr-TR" sz="1400" b="0" i="1" dirty="0" err="1"/>
              <a:t>average</a:t>
            </a:r>
            <a:r>
              <a:rPr lang="tr-TR" sz="1400" b="0" i="1" dirty="0"/>
              <a:t> </a:t>
            </a:r>
            <a:r>
              <a:rPr lang="tr-TR" sz="1400" b="0" i="1" dirty="0" err="1"/>
              <a:t>values</a:t>
            </a:r>
            <a:endParaRPr lang="en-US" dirty="0"/>
          </a:p>
        </p:txBody>
      </p:sp>
      <p:sp>
        <p:nvSpPr>
          <p:cNvPr id="7" name="Google Shape;93;p14">
            <a:extLst>
              <a:ext uri="{FF2B5EF4-FFF2-40B4-BE49-F238E27FC236}">
                <a16:creationId xmlns:a16="http://schemas.microsoft.com/office/drawing/2014/main" id="{DAD99DD0-9E2E-4D4C-A3F0-02684A651D77}"/>
              </a:ext>
            </a:extLst>
          </p:cNvPr>
          <p:cNvSpPr txBox="1">
            <a:spLocks/>
          </p:cNvSpPr>
          <p:nvPr/>
        </p:nvSpPr>
        <p:spPr>
          <a:xfrm>
            <a:off x="5866380" y="1550454"/>
            <a:ext cx="2844664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another</a:t>
            </a:r>
            <a:r>
              <a:rPr lang="tr-TR" dirty="0"/>
              <a:t> </a:t>
            </a:r>
            <a:r>
              <a:rPr lang="tr-TR" dirty="0" err="1"/>
              <a:t>perspective</a:t>
            </a:r>
            <a:r>
              <a:rPr lang="tr-TR" dirty="0"/>
              <a:t>: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tr-TR" dirty="0" err="1"/>
              <a:t>Average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orders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day</a:t>
            </a:r>
            <a:r>
              <a:rPr lang="tr-TR" dirty="0"/>
              <a:t> </a:t>
            </a:r>
            <a:r>
              <a:rPr lang="tr-TR" dirty="0" err="1"/>
              <a:t>seems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another</a:t>
            </a:r>
            <a:r>
              <a:rPr lang="tr-TR" dirty="0"/>
              <a:t>. 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look</a:t>
            </a:r>
            <a:r>
              <a:rPr lang="tr-TR" dirty="0"/>
              <a:t> </a:t>
            </a:r>
            <a:r>
              <a:rPr lang="tr-TR" dirty="0" err="1"/>
              <a:t>further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via</a:t>
            </a:r>
            <a:r>
              <a:rPr lang="tr-TR" dirty="0"/>
              <a:t> </a:t>
            </a:r>
            <a:r>
              <a:rPr lang="tr-TR" dirty="0" err="1"/>
              <a:t>applying</a:t>
            </a:r>
            <a:r>
              <a:rPr lang="tr-TR" dirty="0"/>
              <a:t> ANOM.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38B001F6-21DE-4EBA-8C03-1318E7066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56" y="1550454"/>
            <a:ext cx="5384025" cy="238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5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PORTUGAL</a:t>
            </a:r>
            <a:r>
              <a:rPr lang="tr-TR" sz="1400" b="0" i="1" dirty="0"/>
              <a:t> - </a:t>
            </a:r>
            <a:r>
              <a:rPr lang="tr-TR" sz="1400" b="0" dirty="0"/>
              <a:t>SEASONALITY</a:t>
            </a:r>
            <a:r>
              <a:rPr lang="tr-TR" sz="1400" dirty="0"/>
              <a:t> </a:t>
            </a:r>
            <a:r>
              <a:rPr lang="tr-TR" sz="1400" b="0" dirty="0"/>
              <a:t>- </a:t>
            </a:r>
            <a:r>
              <a:rPr lang="tr-TR" sz="1400" b="0" i="1" dirty="0"/>
              <a:t>ANOM</a:t>
            </a:r>
            <a:endParaRPr lang="en-US" dirty="0"/>
          </a:p>
        </p:txBody>
      </p:sp>
      <p:sp>
        <p:nvSpPr>
          <p:cNvPr id="7" name="Google Shape;93;p14">
            <a:extLst>
              <a:ext uri="{FF2B5EF4-FFF2-40B4-BE49-F238E27FC236}">
                <a16:creationId xmlns:a16="http://schemas.microsoft.com/office/drawing/2014/main" id="{DAD99DD0-9E2E-4D4C-A3F0-02684A651D77}"/>
              </a:ext>
            </a:extLst>
          </p:cNvPr>
          <p:cNvSpPr txBox="1">
            <a:spLocks/>
          </p:cNvSpPr>
          <p:nvPr/>
        </p:nvSpPr>
        <p:spPr>
          <a:xfrm>
            <a:off x="5493544" y="1550454"/>
            <a:ext cx="32175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tr-TR" dirty="0"/>
              <a:t>ANOM </a:t>
            </a:r>
            <a:r>
              <a:rPr lang="tr-TR" dirty="0" err="1"/>
              <a:t>shows</a:t>
            </a:r>
            <a:r>
              <a:rPr lang="tr-TR" dirty="0"/>
              <a:t> </a:t>
            </a:r>
            <a:r>
              <a:rPr lang="tr-TR" dirty="0" err="1"/>
              <a:t>whether</a:t>
            </a:r>
            <a:r>
              <a:rPr lang="tr-TR" dirty="0"/>
              <a:t> a </a:t>
            </a:r>
            <a:r>
              <a:rPr lang="tr-TR" dirty="0" err="1"/>
              <a:t>group</a:t>
            </a:r>
            <a:r>
              <a:rPr lang="tr-TR" dirty="0"/>
              <a:t> has a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mean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overall</a:t>
            </a:r>
            <a:r>
              <a:rPr lang="tr-TR" dirty="0"/>
              <a:t> </a:t>
            </a:r>
            <a:r>
              <a:rPr lang="tr-TR" dirty="0" err="1"/>
              <a:t>mean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whole</a:t>
            </a:r>
            <a:r>
              <a:rPr lang="tr-TR" dirty="0"/>
              <a:t> data.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Saturday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Thursday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significantly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mean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 can be </a:t>
            </a:r>
            <a:r>
              <a:rPr lang="tr-TR" dirty="0" err="1"/>
              <a:t>interpreted</a:t>
            </a:r>
            <a:r>
              <a:rPr lang="tr-TR" dirty="0"/>
              <a:t> as </a:t>
            </a:r>
            <a:r>
              <a:rPr lang="tr-TR" dirty="0" err="1"/>
              <a:t>seasonality</a:t>
            </a:r>
            <a:r>
              <a:rPr lang="tr-TR" dirty="0"/>
              <a:t>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0F5213E-DFD5-463D-B13C-93B48E490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50" y="1457586"/>
            <a:ext cx="4669429" cy="309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6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PORTUGAL</a:t>
            </a:r>
            <a:r>
              <a:rPr lang="tr-TR" sz="1400" b="0" i="1" dirty="0"/>
              <a:t> - </a:t>
            </a:r>
            <a:r>
              <a:rPr lang="tr-TR" sz="1400" b="0" dirty="0"/>
              <a:t>SEASONALITY</a:t>
            </a:r>
            <a:r>
              <a:rPr lang="tr-TR" sz="1400" dirty="0"/>
              <a:t> </a:t>
            </a:r>
            <a:r>
              <a:rPr lang="tr-TR" sz="1400" b="0" dirty="0"/>
              <a:t>- </a:t>
            </a:r>
            <a:r>
              <a:rPr lang="tr-TR" sz="1400" b="0" i="1" dirty="0" err="1"/>
              <a:t>Conclusion</a:t>
            </a:r>
            <a:endParaRPr lang="en-US" i="1" dirty="0"/>
          </a:p>
        </p:txBody>
      </p:sp>
      <p:sp>
        <p:nvSpPr>
          <p:cNvPr id="7" name="Google Shape;93;p14">
            <a:extLst>
              <a:ext uri="{FF2B5EF4-FFF2-40B4-BE49-F238E27FC236}">
                <a16:creationId xmlns:a16="http://schemas.microsoft.com/office/drawing/2014/main" id="{DAD99DD0-9E2E-4D4C-A3F0-02684A651D77}"/>
              </a:ext>
            </a:extLst>
          </p:cNvPr>
          <p:cNvSpPr txBox="1">
            <a:spLocks/>
          </p:cNvSpPr>
          <p:nvPr/>
        </p:nvSpPr>
        <p:spPr>
          <a:xfrm>
            <a:off x="778669" y="1550454"/>
            <a:ext cx="7932375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tr-TR"/>
              <a:t>Based on 3 different statistical analyses, we can say that the Portugal data has seasonality.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0936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E68F3-3678-45C6-9939-BB6CAA6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858048"/>
            <a:ext cx="7688700" cy="535200"/>
          </a:xfrm>
        </p:spPr>
        <p:txBody>
          <a:bodyPr>
            <a:normAutofit/>
          </a:bodyPr>
          <a:lstStyle/>
          <a:p>
            <a:r>
              <a:rPr lang="tr-TR" sz="1400" b="0" dirty="0"/>
              <a:t>GHANA</a:t>
            </a:r>
            <a:r>
              <a:rPr lang="tr-TR" sz="1400" b="0" i="1" dirty="0"/>
              <a:t> - </a:t>
            </a:r>
            <a:r>
              <a:rPr lang="tr-TR" sz="1400" b="0" dirty="0"/>
              <a:t>SEASONALITY</a:t>
            </a:r>
            <a:r>
              <a:rPr lang="tr-TR" sz="1400" dirty="0"/>
              <a:t> </a:t>
            </a:r>
            <a:r>
              <a:rPr lang="tr-TR" sz="1400" b="0" dirty="0"/>
              <a:t>-</a:t>
            </a:r>
            <a:r>
              <a:rPr lang="tr-TR" sz="1400" dirty="0"/>
              <a:t> </a:t>
            </a:r>
            <a:r>
              <a:rPr lang="tr-TR" sz="1400" b="0" i="1" dirty="0"/>
              <a:t>Time-</a:t>
            </a:r>
            <a:r>
              <a:rPr lang="tr-TR" sz="1400" b="0" i="1" dirty="0" err="1"/>
              <a:t>series</a:t>
            </a:r>
            <a:r>
              <a:rPr lang="tr-TR" sz="1400" b="0" i="1" dirty="0"/>
              <a:t> </a:t>
            </a:r>
            <a:r>
              <a:rPr lang="tr-TR" sz="1400" b="0" i="1" dirty="0" err="1"/>
              <a:t>plot</a:t>
            </a:r>
            <a:endParaRPr lang="en-US" b="0" i="1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EE4C5E7-F538-4D56-9A20-A1C8AB06C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9301" y="1592034"/>
            <a:ext cx="3121478" cy="22254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 err="1"/>
              <a:t>Again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see</a:t>
            </a:r>
            <a:r>
              <a:rPr lang="tr-TR" dirty="0"/>
              <a:t> a </a:t>
            </a:r>
            <a:r>
              <a:rPr lang="tr-TR" dirty="0" err="1"/>
              <a:t>weekly</a:t>
            </a:r>
            <a:r>
              <a:rPr lang="tr-TR" dirty="0"/>
              <a:t> </a:t>
            </a:r>
            <a:r>
              <a:rPr lang="tr-TR" dirty="0" err="1"/>
              <a:t>pattern</a:t>
            </a:r>
            <a:r>
              <a:rPr lang="tr-TR" dirty="0"/>
              <a:t>.</a:t>
            </a:r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5AE4382-9FDC-4804-899C-617103717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92" y="1393248"/>
            <a:ext cx="4665234" cy="327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8916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1138</TotalTime>
  <Words>1421</Words>
  <Application>Microsoft Office PowerPoint</Application>
  <PresentationFormat>Ekran Gösterisi (16:9)</PresentationFormat>
  <Paragraphs>152</Paragraphs>
  <Slides>29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6" baseType="lpstr">
      <vt:lpstr>Raleway</vt:lpstr>
      <vt:lpstr>Courier New</vt:lpstr>
      <vt:lpstr>Wingdings</vt:lpstr>
      <vt:lpstr>Arial</vt:lpstr>
      <vt:lpstr>Lato</vt:lpstr>
      <vt:lpstr>Lucida Console</vt:lpstr>
      <vt:lpstr>Streamline</vt:lpstr>
      <vt:lpstr>OUTLINE</vt:lpstr>
      <vt:lpstr>1- Is there any seasonality in the data?</vt:lpstr>
      <vt:lpstr>PORTUGAL - SEASONALITY - Time-series plot</vt:lpstr>
      <vt:lpstr>PORTUGAL - SEASONALITY - Autocorrelation Function (ACF)</vt:lpstr>
      <vt:lpstr>PORTUGAL - SEASONALITY - WO-test</vt:lpstr>
      <vt:lpstr>PORTUGAL - SEASONALITY - Time-series plot: average values</vt:lpstr>
      <vt:lpstr>PORTUGAL - SEASONALITY - ANOM</vt:lpstr>
      <vt:lpstr>PORTUGAL - SEASONALITY - Conclusion</vt:lpstr>
      <vt:lpstr>GHANA - SEASONALITY - Time-series plot</vt:lpstr>
      <vt:lpstr>GHANA - SEASONALITY - ACF</vt:lpstr>
      <vt:lpstr>GHANA - SEASONALITY - WO-test</vt:lpstr>
      <vt:lpstr>GHANA - SEASONALITY - Time-series plot: average values</vt:lpstr>
      <vt:lpstr>GHANA - SEASONALITY - ANOM</vt:lpstr>
      <vt:lpstr>GHANA - SEASONALITY - Conclusion</vt:lpstr>
      <vt:lpstr>2- How can we forecast the number of orders in the next month?</vt:lpstr>
      <vt:lpstr>PORTUGAL - FORECASTING - Regression Analysis</vt:lpstr>
      <vt:lpstr>PORTUGAL - FORECASTING - Regression Model</vt:lpstr>
      <vt:lpstr>PORTUGAL - FORECASTING - Evaluating the Model and Predictors</vt:lpstr>
      <vt:lpstr>PORTUGAL - FORECASTING - Forecast Plot of the Regression Model</vt:lpstr>
      <vt:lpstr>PORTUGAL - FORECASTING - ARIMA</vt:lpstr>
      <vt:lpstr>PORTUGAL - FORECASTING - Making the Data Statitionary</vt:lpstr>
      <vt:lpstr>PORTUGAL - FORECASTING - ACF and PACF Plots</vt:lpstr>
      <vt:lpstr>PORTUGAL - FORECASTING - ARIMA Model</vt:lpstr>
      <vt:lpstr>PORTUGAL - FORECASTING - ARIMA Forecasts</vt:lpstr>
      <vt:lpstr>GHANA - FORECASTING - Regression Model and Significance</vt:lpstr>
      <vt:lpstr>GHANA - FORECASTING - Regression Forecast</vt:lpstr>
      <vt:lpstr>GHANA - FORECASTING - ACF and PACF After Differencing</vt:lpstr>
      <vt:lpstr>GHANA - FORECASTING  - ARIMA Model</vt:lpstr>
      <vt:lpstr>GHANA - FORECASTING - ARIMA Forecast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OPERATIONS SPECIALIST - HOME TASK</dc:title>
  <cp:lastModifiedBy>umut yılmaz</cp:lastModifiedBy>
  <cp:revision>22</cp:revision>
  <dcterms:modified xsi:type="dcterms:W3CDTF">2021-08-06T18:45:26Z</dcterms:modified>
</cp:coreProperties>
</file>