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85" r:id="rId2"/>
    <p:sldId id="257" r:id="rId3"/>
    <p:sldId id="258" r:id="rId4"/>
    <p:sldId id="277" r:id="rId5"/>
    <p:sldId id="266" r:id="rId6"/>
    <p:sldId id="267" r:id="rId7"/>
    <p:sldId id="270" r:id="rId8"/>
    <p:sldId id="280" r:id="rId9"/>
    <p:sldId id="272" r:id="rId10"/>
    <p:sldId id="273" r:id="rId11"/>
    <p:sldId id="274" r:id="rId12"/>
    <p:sldId id="275" r:id="rId13"/>
    <p:sldId id="276" r:id="rId14"/>
    <p:sldId id="281" r:id="rId15"/>
    <p:sldId id="283" r:id="rId16"/>
    <p:sldId id="291" r:id="rId17"/>
    <p:sldId id="286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302" r:id="rId26"/>
    <p:sldId id="304" r:id="rId27"/>
    <p:sldId id="295" r:id="rId28"/>
    <p:sldId id="297" r:id="rId29"/>
    <p:sldId id="298" r:id="rId30"/>
  </p:sldIdLst>
  <p:sldSz cx="9144000" cy="5143500" type="screen16x9"/>
  <p:notesSz cx="6858000" cy="9144000"/>
  <p:embeddedFontLst>
    <p:embeddedFont>
      <p:font typeface="Lato" panose="020B0604020202020204" charset="-94"/>
      <p:regular r:id="rId32"/>
      <p:bold r:id="rId33"/>
      <p:italic r:id="rId34"/>
      <p:boldItalic r:id="rId35"/>
    </p:embeddedFont>
    <p:embeddedFont>
      <p:font typeface="Lucida Console" panose="020B0609040504020204" pitchFamily="49" charset="0"/>
      <p:regular r:id="rId36"/>
    </p:embeddedFont>
    <p:embeddedFont>
      <p:font typeface="Raleway" panose="020B0604020202020204" charset="-94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a893840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a893840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a893840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a893840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41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OUTLINE</a:t>
            </a:r>
            <a:endParaRPr lang="en-US" dirty="0"/>
          </a:p>
        </p:txBody>
      </p:sp>
      <p:sp>
        <p:nvSpPr>
          <p:cNvPr id="5" name="Metin Yer Tutucusu 5">
            <a:extLst>
              <a:ext uri="{FF2B5EF4-FFF2-40B4-BE49-F238E27FC236}">
                <a16:creationId xmlns:a16="http://schemas.microsoft.com/office/drawing/2014/main" id="{E5C31F65-DBA2-4852-BB80-CAE6C0EA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287780"/>
            <a:ext cx="7688700" cy="2997671"/>
          </a:xfrm>
        </p:spPr>
        <p:txBody>
          <a:bodyPr>
            <a:normAutofit/>
          </a:bodyPr>
          <a:lstStyle/>
          <a:p>
            <a:pPr marL="488950" indent="-342900">
              <a:buAutoNum type="arabicPeriod"/>
            </a:pPr>
            <a:r>
              <a:rPr lang="tr-TR" dirty="0" err="1"/>
              <a:t>Seasonality</a:t>
            </a:r>
            <a:endParaRPr lang="tr-TR" dirty="0"/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/>
              <a:t>Time </a:t>
            </a:r>
            <a:r>
              <a:rPr lang="tr-TR" sz="1200" dirty="0" err="1"/>
              <a:t>series</a:t>
            </a:r>
            <a:r>
              <a:rPr lang="tr-TR" sz="1200" dirty="0"/>
              <a:t> </a:t>
            </a:r>
            <a:r>
              <a:rPr lang="tr-TR" sz="1200" dirty="0" err="1"/>
              <a:t>plot</a:t>
            </a:r>
            <a:endParaRPr lang="tr-TR" sz="1200" dirty="0"/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 err="1"/>
              <a:t>Autocorrelation</a:t>
            </a:r>
            <a:r>
              <a:rPr lang="tr-TR" sz="1200" dirty="0"/>
              <a:t> </a:t>
            </a:r>
            <a:r>
              <a:rPr lang="tr-TR" sz="1200" dirty="0" err="1"/>
              <a:t>Function</a:t>
            </a:r>
            <a:endParaRPr lang="tr-TR" sz="1200" dirty="0"/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 err="1"/>
              <a:t>Seasonality</a:t>
            </a:r>
            <a:r>
              <a:rPr lang="tr-TR" sz="1200" dirty="0"/>
              <a:t> Test</a:t>
            </a:r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/>
              <a:t>Analysis of </a:t>
            </a:r>
            <a:r>
              <a:rPr lang="tr-TR" sz="1200" dirty="0" err="1"/>
              <a:t>Means</a:t>
            </a:r>
            <a:endParaRPr lang="tr-TR" sz="1200" dirty="0"/>
          </a:p>
          <a:p>
            <a:pPr marL="488950" indent="-342900">
              <a:buFont typeface="+mj-lt"/>
              <a:buAutoNum type="arabicPeriod"/>
            </a:pPr>
            <a:r>
              <a:rPr lang="tr-TR" dirty="0" err="1"/>
              <a:t>Forecasting</a:t>
            </a:r>
            <a:r>
              <a:rPr lang="tr-TR" dirty="0"/>
              <a:t> </a:t>
            </a:r>
          </a:p>
          <a:p>
            <a:pPr marL="946150" lvl="1" indent="-342900">
              <a:buFont typeface="Wingdings" panose="05000000000000000000" pitchFamily="2" charset="2"/>
              <a:buChar char="§"/>
            </a:pPr>
            <a:r>
              <a:rPr lang="tr-TR" sz="1200" dirty="0" err="1"/>
              <a:t>Regression</a:t>
            </a:r>
            <a:r>
              <a:rPr lang="tr-TR" sz="1200" dirty="0"/>
              <a:t> </a:t>
            </a:r>
            <a:r>
              <a:rPr lang="tr-TR" sz="1200" dirty="0" err="1"/>
              <a:t>analysis</a:t>
            </a:r>
            <a:endParaRPr lang="tr-TR" sz="1200" dirty="0"/>
          </a:p>
          <a:p>
            <a:pPr marL="946150" lvl="1" indent="-342900">
              <a:buFont typeface="Wingdings" panose="05000000000000000000" pitchFamily="2" charset="2"/>
              <a:buChar char="§"/>
            </a:pPr>
            <a:r>
              <a:rPr lang="tr-TR" sz="1200" dirty="0"/>
              <a:t>ARIMA</a:t>
            </a:r>
          </a:p>
          <a:p>
            <a:pPr marL="146050" indent="0">
              <a:buNone/>
            </a:pPr>
            <a:r>
              <a:rPr lang="tr-TR" dirty="0"/>
              <a:t>3. </a:t>
            </a: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</a:t>
            </a:r>
          </a:p>
          <a:p>
            <a:pPr marL="146050" indent="0">
              <a:buNone/>
            </a:pPr>
            <a:endParaRPr lang="tr-TR" dirty="0"/>
          </a:p>
          <a:p>
            <a:pPr marL="146050" indent="0">
              <a:buNone/>
            </a:pPr>
            <a:r>
              <a:rPr lang="tr-TR" dirty="0"/>
              <a:t>TASK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dirty="0"/>
              <a:t>Data Migration </a:t>
            </a:r>
            <a:r>
              <a:rPr lang="tr-TR" sz="1200" dirty="0" err="1"/>
              <a:t>Procedure</a:t>
            </a:r>
            <a:endParaRPr lang="tr-TR" sz="1200" dirty="0"/>
          </a:p>
          <a:p>
            <a:pPr marL="146050" indent="0">
              <a:buNone/>
            </a:pPr>
            <a:endParaRPr lang="tr-TR" dirty="0"/>
          </a:p>
          <a:p>
            <a:pPr marL="146050" indent="0">
              <a:buNone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530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ACF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363" y="1592034"/>
            <a:ext cx="3764415" cy="2225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Spikes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at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multiples</a:t>
            </a:r>
            <a:r>
              <a:rPr lang="tr-TR" dirty="0"/>
              <a:t> of 7, </a:t>
            </a:r>
            <a:r>
              <a:rPr lang="tr-TR" dirty="0" err="1"/>
              <a:t>showing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period</a:t>
            </a:r>
            <a:r>
              <a:rPr lang="tr-TR" dirty="0"/>
              <a:t> of 7.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C01006C-8669-455F-9CAE-C74AA909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0" y="1592034"/>
            <a:ext cx="4337138" cy="31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WO-test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489153"/>
            <a:ext cx="768870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WO-Test </a:t>
            </a:r>
            <a:r>
              <a:rPr lang="tr-TR" dirty="0" err="1"/>
              <a:t>returns</a:t>
            </a:r>
            <a:r>
              <a:rPr lang="tr-TR" dirty="0"/>
              <a:t> ‘TRUE’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Ghana</a:t>
            </a:r>
            <a:r>
              <a:rPr lang="tr-TR" dirty="0"/>
              <a:t> data as </a:t>
            </a:r>
            <a:r>
              <a:rPr lang="tr-TR" dirty="0" err="1"/>
              <a:t>well</a:t>
            </a:r>
            <a:r>
              <a:rPr lang="tr-TR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DB047E-0252-4D14-95DA-70DC82B8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43" y="2183354"/>
            <a:ext cx="516968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seastests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isSeasonal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Order_g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, test = "wo",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freq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= 7) 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8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r>
              <a:rPr lang="tr-TR" sz="1400" b="0" i="1" dirty="0"/>
              <a:t>: </a:t>
            </a:r>
            <a:r>
              <a:rPr lang="tr-TR" sz="1400" b="0" i="1" dirty="0" err="1"/>
              <a:t>average</a:t>
            </a:r>
            <a:r>
              <a:rPr lang="tr-TR" sz="1400" b="0" i="1" dirty="0"/>
              <a:t> </a:t>
            </a:r>
            <a:r>
              <a:rPr lang="tr-TR" sz="1400" b="0" i="1" dirty="0" err="1"/>
              <a:t>values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866380" y="1550454"/>
            <a:ext cx="284466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implies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533772E-7D83-475C-BD7A-7041A054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1" y="1452548"/>
            <a:ext cx="5503079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ANOM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493544" y="1550454"/>
            <a:ext cx="3217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</a:t>
            </a:r>
            <a:r>
              <a:rPr lang="tr-TR" dirty="0" err="1"/>
              <a:t>Friday</a:t>
            </a:r>
            <a:r>
              <a:rPr lang="tr-TR" dirty="0"/>
              <a:t> is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DC7393-E75F-4C73-9BF3-85514EFB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41" y="1393248"/>
            <a:ext cx="4669429" cy="30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 err="1"/>
              <a:t>Conclusion</a:t>
            </a:r>
            <a:endParaRPr lang="en-US" i="1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778669" y="1550454"/>
            <a:ext cx="793237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Portugal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Ghana</a:t>
            </a:r>
            <a:r>
              <a:rPr lang="tr-TR" dirty="0"/>
              <a:t> data is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analyses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20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2- How can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83AD4378-4B90-4927-B842-D356B160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Analysis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6456" y="1646315"/>
            <a:ext cx="300673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  </a:t>
            </a:r>
            <a:r>
              <a:rPr lang="tr-TR" dirty="0" err="1"/>
              <a:t>besides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: </a:t>
            </a:r>
            <a:r>
              <a:rPr lang="tr-TR" dirty="0" err="1"/>
              <a:t>upward</a:t>
            </a:r>
            <a:r>
              <a:rPr lang="tr-TR" dirty="0"/>
              <a:t> trend.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 </a:t>
            </a:r>
            <a:r>
              <a:rPr lang="tr-TR" dirty="0" err="1"/>
              <a:t>regression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‘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’ </a:t>
            </a:r>
            <a:r>
              <a:rPr lang="tr-TR" dirty="0" err="1"/>
              <a:t>with</a:t>
            </a:r>
            <a:r>
              <a:rPr lang="tr-TR" dirty="0"/>
              <a:t> ‘</a:t>
            </a:r>
            <a:r>
              <a:rPr lang="tr-TR" dirty="0" err="1"/>
              <a:t>seasonality</a:t>
            </a:r>
            <a:r>
              <a:rPr lang="tr-TR" dirty="0"/>
              <a:t>’ </a:t>
            </a:r>
            <a:r>
              <a:rPr lang="tr-TR" dirty="0" err="1"/>
              <a:t>and</a:t>
            </a:r>
            <a:r>
              <a:rPr lang="tr-TR" dirty="0"/>
              <a:t> ‘trend’: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Seasonality</a:t>
            </a:r>
            <a:r>
              <a:rPr lang="tr-TR" dirty="0"/>
              <a:t>: 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Trend: No.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(1,2,…34,35,…)</a:t>
            </a:r>
          </a:p>
          <a:p>
            <a:pPr marL="615950" lvl="1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066398-63F6-4C3A-843E-1D9BDD8C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3" y="1489153"/>
            <a:ext cx="536268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Model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75DA33-F253-4722-B064-25735387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2460" y="1602105"/>
            <a:ext cx="3975690" cy="27378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‘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’ </a:t>
            </a:r>
            <a:r>
              <a:rPr lang="tr-TR" dirty="0" err="1"/>
              <a:t>and</a:t>
            </a:r>
            <a:r>
              <a:rPr lang="tr-TR" dirty="0"/>
              <a:t> ‘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’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predictors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Coefficient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‘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’ </a:t>
            </a:r>
            <a:r>
              <a:rPr lang="tr-TR" dirty="0" err="1"/>
              <a:t>corresponds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upward</a:t>
            </a:r>
            <a:r>
              <a:rPr lang="tr-TR" dirty="0"/>
              <a:t> trend,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.</a:t>
            </a:r>
            <a:endParaRPr lang="en-US" dirty="0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D8B5701A-A751-40A0-AC26-47D826272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31343"/>
              </p:ext>
            </p:extLst>
          </p:nvPr>
        </p:nvGraphicFramePr>
        <p:xfrm>
          <a:off x="532130" y="1602105"/>
          <a:ext cx="3048000" cy="28962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25853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45848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91840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9960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6679867"/>
                    </a:ext>
                  </a:extLst>
                </a:gridCol>
              </a:tblGrid>
              <a:tr h="26733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Equation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113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8740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13933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Fri.   Order_P = 1177,7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57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698175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Mon. 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799,5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73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56681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Sat.   Order_P = 706,2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303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8643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Sun.   Order_P = 761,9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179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13666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Thrs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1266,4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975504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Tue.   Order_P = 943,7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253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046467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Wed. 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1178,2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5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59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Evaluating</a:t>
            </a:r>
            <a:r>
              <a:rPr lang="tr-TR" sz="1400" b="0" i="1" dirty="0"/>
              <a:t> </a:t>
            </a:r>
            <a:r>
              <a:rPr lang="tr-TR" sz="1400" b="0" i="1" dirty="0" err="1"/>
              <a:t>the</a:t>
            </a:r>
            <a:r>
              <a:rPr lang="tr-TR" sz="1400" b="0" i="1" dirty="0"/>
              <a:t> Model </a:t>
            </a:r>
            <a:r>
              <a:rPr lang="tr-TR" sz="1400" b="0" i="1" dirty="0" err="1"/>
              <a:t>and</a:t>
            </a:r>
            <a:r>
              <a:rPr lang="tr-TR" sz="1400" b="0" i="1" dirty="0"/>
              <a:t> </a:t>
            </a:r>
            <a:r>
              <a:rPr lang="tr-TR" sz="1400" b="0" i="1" dirty="0" err="1"/>
              <a:t>Predictors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068D92-AF14-4917-8C58-F1A6EBDD9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0550" y="1821180"/>
            <a:ext cx="4276770" cy="25187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P-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0,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predictors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(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R-</a:t>
            </a:r>
            <a:r>
              <a:rPr lang="tr-TR" dirty="0" err="1"/>
              <a:t>sq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quite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can </a:t>
            </a:r>
            <a:r>
              <a:rPr lang="tr-TR" dirty="0" err="1"/>
              <a:t>explain</a:t>
            </a:r>
            <a:r>
              <a:rPr lang="tr-TR" dirty="0"/>
              <a:t> a </a:t>
            </a:r>
            <a:r>
              <a:rPr lang="tr-TR" dirty="0" err="1"/>
              <a:t>great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model is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.</a:t>
            </a:r>
            <a:endParaRPr lang="en-US" dirty="0"/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56A7909D-2F97-4663-AB2D-261BCA06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9856"/>
              </p:ext>
            </p:extLst>
          </p:nvPr>
        </p:nvGraphicFramePr>
        <p:xfrm>
          <a:off x="982980" y="2078875"/>
          <a:ext cx="3657600" cy="21031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020997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9562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8357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27018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97952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5243"/>
                    </a:ext>
                  </a:extLst>
                </a:gridCol>
              </a:tblGrid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Source        DF   Adj SS   Adj MS  F-Value  P-Value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0289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    7  6822157   974594    55,99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249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number   1  4025231  4025231   231,24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47034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         6  2690684   448447    25,76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01549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         51   887781    17407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00392"/>
                  </a:ext>
                </a:extLst>
              </a:tr>
              <a:tr h="1752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Total         58  7709939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017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8941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57698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 Summary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117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4312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S    R-sq  R-sq(adj)  R-sq(pred)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5145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131,937  88,49%     86,90%      84,44%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1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Forecast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r>
              <a:rPr lang="tr-TR" sz="1400" b="0" i="1" dirty="0"/>
              <a:t> of </a:t>
            </a:r>
            <a:r>
              <a:rPr lang="tr-TR" sz="1400" b="0" i="1" dirty="0" err="1"/>
              <a:t>the</a:t>
            </a:r>
            <a:r>
              <a:rPr lang="tr-TR" sz="1400" b="0" i="1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Model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342979-CAC0-426E-B333-208905DB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7320" y="1447800"/>
            <a:ext cx="3190830" cy="2892175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generating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model,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fits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forecasts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plotted</a:t>
            </a: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50B90039-1EFB-42C2-B20E-3CA419F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8" y="1393248"/>
            <a:ext cx="4679132" cy="33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1- </a:t>
            </a:r>
            <a:r>
              <a:rPr lang="en-US" dirty="0"/>
              <a:t>Is there any seasonality </a:t>
            </a:r>
            <a:r>
              <a:rPr lang="tr-TR" dirty="0"/>
              <a:t>in </a:t>
            </a:r>
            <a:r>
              <a:rPr lang="tr-TR" dirty="0" err="1"/>
              <a:t>the</a:t>
            </a:r>
            <a:r>
              <a:rPr lang="tr-TR" dirty="0"/>
              <a:t> data?</a:t>
            </a:r>
            <a:endParaRPr lang="en-US" dirty="0"/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83AD4378-4B90-4927-B842-D356B160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724400" y="1352625"/>
            <a:ext cx="4114799" cy="3025500"/>
          </a:xfr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?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Sale</a:t>
            </a:r>
            <a:r>
              <a:rPr lang="tr-TR" dirty="0"/>
              <a:t>/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figures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weekly</a:t>
            </a:r>
            <a:r>
              <a:rPr lang="tr-TR" dirty="0"/>
              <a:t>, </a:t>
            </a:r>
            <a:r>
              <a:rPr lang="tr-TR" dirty="0" err="1"/>
              <a:t>monthly</a:t>
            </a:r>
            <a:r>
              <a:rPr lang="tr-TR" dirty="0"/>
              <a:t>, </a:t>
            </a:r>
            <a:r>
              <a:rPr lang="tr-TR" dirty="0" err="1"/>
              <a:t>yearly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sales</a:t>
            </a:r>
            <a:r>
              <a:rPr lang="tr-TR" dirty="0"/>
              <a:t>/ </a:t>
            </a:r>
            <a:r>
              <a:rPr lang="tr-TR" dirty="0" err="1"/>
              <a:t>orders</a:t>
            </a:r>
            <a:r>
              <a:rPr lang="tr-TR" dirty="0"/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start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a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looking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seasonality</a:t>
            </a:r>
            <a:r>
              <a:rPr lang="tr-TR" dirty="0"/>
              <a:t> test,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means</a:t>
            </a:r>
            <a:r>
              <a:rPr lang="tr-TR" dirty="0"/>
              <a:t> (ANOM), </a:t>
            </a:r>
            <a:r>
              <a:rPr lang="tr-TR" dirty="0" err="1"/>
              <a:t>Autocorrelation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(ACF), </a:t>
            </a:r>
            <a:endParaRPr lang="tr-TR" sz="13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D4ADBF-D1B4-434F-B609-80692C24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525868"/>
            <a:ext cx="768870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data is </a:t>
            </a:r>
            <a:r>
              <a:rPr lang="tr-TR" dirty="0" err="1"/>
              <a:t>fitting</a:t>
            </a:r>
            <a:r>
              <a:rPr lang="tr-TR" dirty="0"/>
              <a:t> an ARIMA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It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consists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of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non-seasonal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seasonal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parts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each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having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Autoregressive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(p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P),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Moving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Average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dirty="0">
                <a:solidFill>
                  <a:srgbClr val="333333"/>
                </a:solidFill>
                <a:latin typeface="Lato" panose="020B0604020202020204" charset="-94"/>
              </a:rPr>
              <a:t>(q </a:t>
            </a:r>
            <a:r>
              <a:rPr lang="tr-TR" dirty="0" err="1">
                <a:solidFill>
                  <a:srgbClr val="333333"/>
                </a:solidFill>
                <a:latin typeface="Lato" panose="020B0604020202020204" charset="-94"/>
              </a:rPr>
              <a:t>and</a:t>
            </a:r>
            <a:r>
              <a:rPr lang="tr-TR" dirty="0">
                <a:solidFill>
                  <a:srgbClr val="333333"/>
                </a:solidFill>
                <a:latin typeface="Lato" panose="020B0604020202020204" charset="-94"/>
              </a:rPr>
              <a:t> Q)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Difference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(d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D)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terms</a:t>
            </a:r>
            <a:r>
              <a:rPr lang="tr-TR" dirty="0">
                <a:solidFill>
                  <a:srgbClr val="333333"/>
                </a:solidFill>
                <a:latin typeface="Lato" panose="020B0604020202020204" charset="-94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i="1" dirty="0">
                <a:solidFill>
                  <a:srgbClr val="333333"/>
                </a:solidFill>
                <a:latin typeface="Lato" panose="020B0604020202020204" charset="-94"/>
              </a:rPr>
              <a:t>ARIMA(</a:t>
            </a:r>
            <a:r>
              <a:rPr lang="tr-TR" sz="1200" i="1" dirty="0" err="1">
                <a:solidFill>
                  <a:srgbClr val="333333"/>
                </a:solidFill>
                <a:latin typeface="Lato" panose="020B0604020202020204" charset="-94"/>
              </a:rPr>
              <a:t>p,d,q</a:t>
            </a:r>
            <a:r>
              <a:rPr lang="tr-TR" sz="1200" i="1" dirty="0">
                <a:solidFill>
                  <a:srgbClr val="333333"/>
                </a:solidFill>
                <a:latin typeface="Lato" panose="020B0604020202020204" charset="-94"/>
              </a:rPr>
              <a:t>)[P,D,Q]</a:t>
            </a:r>
            <a:r>
              <a:rPr lang="tr-TR" sz="700" i="1" dirty="0">
                <a:solidFill>
                  <a:srgbClr val="333333"/>
                </a:solidFill>
                <a:latin typeface="Lato" panose="020B0604020202020204" charset="-9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759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Making</a:t>
            </a:r>
            <a:r>
              <a:rPr lang="tr-TR" sz="1400" b="0" i="1" dirty="0"/>
              <a:t> </a:t>
            </a:r>
            <a:r>
              <a:rPr lang="tr-TR" sz="1400" b="0" i="1" dirty="0" err="1"/>
              <a:t>the</a:t>
            </a:r>
            <a:r>
              <a:rPr lang="tr-TR" sz="1400" b="0" i="1" dirty="0"/>
              <a:t> Data </a:t>
            </a:r>
            <a:r>
              <a:rPr lang="tr-TR" sz="1400" b="0" i="1" dirty="0" err="1"/>
              <a:t>Statitionary</a:t>
            </a:r>
            <a:endParaRPr lang="en-US" b="0" i="1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66780B3-C88F-4199-918B-A039AD24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780" y="3668177"/>
            <a:ext cx="5577840" cy="1414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First,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stationary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.,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trend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)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differencing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Quantity</a:t>
            </a:r>
            <a:r>
              <a:rPr lang="tr-TR" dirty="0"/>
              <a:t> of </a:t>
            </a:r>
            <a:r>
              <a:rPr lang="tr-TR" dirty="0" err="1"/>
              <a:t>differencing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it </a:t>
            </a:r>
            <a:r>
              <a:rPr lang="tr-TR" dirty="0" err="1"/>
              <a:t>stationary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(d </a:t>
            </a:r>
            <a:r>
              <a:rPr lang="tr-TR" dirty="0" err="1"/>
              <a:t>and</a:t>
            </a:r>
            <a:r>
              <a:rPr lang="tr-TR" dirty="0"/>
              <a:t> D) in </a:t>
            </a:r>
            <a:r>
              <a:rPr lang="tr-TR" dirty="0" err="1"/>
              <a:t>the</a:t>
            </a:r>
            <a:r>
              <a:rPr lang="tr-TR" dirty="0"/>
              <a:t> model.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2D6F36C-B6D3-4B19-AA9B-A2270E2C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6" y="1393248"/>
            <a:ext cx="3150614" cy="227492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46C5084-2A4E-4F39-AEB6-5438EA59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00" y="1393247"/>
            <a:ext cx="3150616" cy="22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ACF </a:t>
            </a:r>
            <a:r>
              <a:rPr lang="tr-TR" sz="1400" b="0" i="1" dirty="0" err="1"/>
              <a:t>and</a:t>
            </a:r>
            <a:r>
              <a:rPr lang="tr-TR" sz="1400" b="0" i="1" dirty="0"/>
              <a:t> PACF </a:t>
            </a:r>
            <a:r>
              <a:rPr lang="tr-TR" sz="1400" b="0" i="1" dirty="0" err="1"/>
              <a:t>Plots</a:t>
            </a:r>
            <a:endParaRPr lang="en-US" b="0" dirty="0">
              <a:latin typeface="Lato" panose="020B0604020202020204" charset="-94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A3AC41-9C5C-4A85-A47E-E9C7B50D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0" y="1233227"/>
            <a:ext cx="4088541" cy="295216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5CA19DB-D162-4BC7-8EFC-77F930D5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0" y="1303528"/>
            <a:ext cx="3893820" cy="2811567"/>
          </a:xfrm>
          <a:prstGeom prst="rect">
            <a:avLst/>
          </a:prstGeom>
        </p:spPr>
      </p:pic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D5468C1D-3FAC-4678-8D83-FADB5E7B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730" y="4115095"/>
            <a:ext cx="5577840" cy="914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spike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1 </a:t>
            </a:r>
            <a:r>
              <a:rPr lang="tr-TR" dirty="0" err="1"/>
              <a:t>shows</a:t>
            </a:r>
            <a:r>
              <a:rPr lang="tr-TR" dirty="0"/>
              <a:t> MA(1).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spike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7 </a:t>
            </a:r>
            <a:r>
              <a:rPr lang="tr-TR" dirty="0" err="1"/>
              <a:t>shows</a:t>
            </a:r>
            <a:r>
              <a:rPr lang="tr-TR" dirty="0"/>
              <a:t> SMA(1)</a:t>
            </a:r>
          </a:p>
        </p:txBody>
      </p:sp>
    </p:spTree>
    <p:extLst>
      <p:ext uri="{BB962C8B-B14F-4D97-AF65-F5344CB8AC3E}">
        <p14:creationId xmlns:p14="http://schemas.microsoft.com/office/powerpoint/2010/main" val="160169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Model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5956" y="1775855"/>
            <a:ext cx="300673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P-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improve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model:</a:t>
            </a:r>
          </a:p>
          <a:p>
            <a:pPr marL="146050" indent="0">
              <a:buNone/>
            </a:pPr>
            <a:r>
              <a:rPr lang="tr-TR" dirty="0"/>
              <a:t>ARIMA(0,1,1)[0,1,1]</a:t>
            </a:r>
            <a:r>
              <a:rPr lang="tr-TR" sz="700" dirty="0"/>
              <a:t>7</a:t>
            </a:r>
          </a:p>
          <a:p>
            <a:pPr marL="615950" lvl="1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7C56999-DEBE-423C-B44B-2865EE90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2128"/>
              </p:ext>
            </p:extLst>
          </p:nvPr>
        </p:nvGraphicFramePr>
        <p:xfrm>
          <a:off x="725850" y="1775855"/>
          <a:ext cx="5638796" cy="1927860"/>
        </p:xfrm>
        <a:graphic>
          <a:graphicData uri="http://schemas.openxmlformats.org/drawingml/2006/table">
            <a:tbl>
              <a:tblPr/>
              <a:tblGrid>
                <a:gridCol w="626533">
                  <a:extLst>
                    <a:ext uri="{9D8B030D-6E8A-4147-A177-3AD203B41FA5}">
                      <a16:colId xmlns:a16="http://schemas.microsoft.com/office/drawing/2014/main" val="155522686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392085036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3090597499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1198133675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1032165302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1479906256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2015459144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1226194475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 Estimates of Parameters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409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5182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      Coef  SE Coef     T      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608394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   1  0,4833   0,1265  3,82  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556475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SMA  7  0,7246   0,1365  5,31  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492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796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46881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Differencing: 1 regular, 1 seasonal of order 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684242"/>
                  </a:ext>
                </a:extLst>
              </a:tr>
              <a:tr h="17526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Number of observations:  Original series 59, after differencing 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87762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Residuals:    SS =  797856 (backforecasts excluded)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733061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MS =  16283  DF = 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07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5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</a:t>
            </a:r>
            <a:r>
              <a:rPr lang="tr-TR" sz="1400" b="0" i="1" dirty="0" err="1"/>
              <a:t>Forecasts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09BD2F-2535-460B-ADE6-FAA71FAE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393248"/>
            <a:ext cx="4023359" cy="2524511"/>
          </a:xfrm>
          <a:prstGeom prst="rect">
            <a:avLst/>
          </a:prstGeom>
        </p:spPr>
      </p:pic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1093DE79-462F-4113-A236-F5D62A33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4285452"/>
            <a:ext cx="7688700" cy="5897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confidence</a:t>
            </a:r>
            <a:r>
              <a:rPr lang="tr-TR" dirty="0"/>
              <a:t> </a:t>
            </a:r>
            <a:r>
              <a:rPr lang="tr-TR" dirty="0" err="1"/>
              <a:t>limits</a:t>
            </a:r>
            <a:r>
              <a:rPr lang="tr-TR" dirty="0"/>
              <a:t> can be </a:t>
            </a:r>
            <a:r>
              <a:rPr lang="tr-TR" dirty="0" err="1"/>
              <a:t>seen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, </a:t>
            </a:r>
            <a:r>
              <a:rPr lang="tr-TR" dirty="0" err="1"/>
              <a:t>green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ARIMA </a:t>
            </a:r>
            <a:r>
              <a:rPr lang="tr-TR" dirty="0" err="1"/>
              <a:t>forecast</a:t>
            </a:r>
            <a:r>
              <a:rPr lang="tr-TR" dirty="0"/>
              <a:t>,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red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.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9B92AFD8-F4B4-4EAE-A273-29D135DC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49" y="1167740"/>
            <a:ext cx="4128091" cy="29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Model </a:t>
            </a:r>
            <a:r>
              <a:rPr lang="tr-TR" sz="1400" b="0" i="1" dirty="0" err="1"/>
              <a:t>and</a:t>
            </a:r>
            <a:r>
              <a:rPr lang="tr-TR" sz="1400" b="0" i="1" dirty="0"/>
              <a:t> </a:t>
            </a:r>
            <a:r>
              <a:rPr lang="tr-TR" sz="1400" b="0" i="1" dirty="0" err="1"/>
              <a:t>Significance</a:t>
            </a:r>
            <a:endParaRPr lang="en-US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9E9614A3-9CAA-47AF-83F5-738B3BC1D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20908"/>
              </p:ext>
            </p:extLst>
          </p:nvPr>
        </p:nvGraphicFramePr>
        <p:xfrm>
          <a:off x="955040" y="1481292"/>
          <a:ext cx="2997199" cy="2804160"/>
        </p:xfrm>
        <a:graphic>
          <a:graphicData uri="http://schemas.openxmlformats.org/drawingml/2006/table">
            <a:tbl>
              <a:tblPr/>
              <a:tblGrid>
                <a:gridCol w="554395">
                  <a:extLst>
                    <a:ext uri="{9D8B030D-6E8A-4147-A177-3AD203B41FA5}">
                      <a16:colId xmlns:a16="http://schemas.microsoft.com/office/drawing/2014/main" val="2435166841"/>
                    </a:ext>
                  </a:extLst>
                </a:gridCol>
                <a:gridCol w="554395">
                  <a:extLst>
                    <a:ext uri="{9D8B030D-6E8A-4147-A177-3AD203B41FA5}">
                      <a16:colId xmlns:a16="http://schemas.microsoft.com/office/drawing/2014/main" val="1960850025"/>
                    </a:ext>
                  </a:extLst>
                </a:gridCol>
                <a:gridCol w="502421">
                  <a:extLst>
                    <a:ext uri="{9D8B030D-6E8A-4147-A177-3AD203B41FA5}">
                      <a16:colId xmlns:a16="http://schemas.microsoft.com/office/drawing/2014/main" val="4283998471"/>
                    </a:ext>
                  </a:extLst>
                </a:gridCol>
                <a:gridCol w="692994">
                  <a:extLst>
                    <a:ext uri="{9D8B030D-6E8A-4147-A177-3AD203B41FA5}">
                      <a16:colId xmlns:a16="http://schemas.microsoft.com/office/drawing/2014/main" val="4009303705"/>
                    </a:ext>
                  </a:extLst>
                </a:gridCol>
                <a:gridCol w="692994">
                  <a:extLst>
                    <a:ext uri="{9D8B030D-6E8A-4147-A177-3AD203B41FA5}">
                      <a16:colId xmlns:a16="http://schemas.microsoft.com/office/drawing/2014/main" val="3393893675"/>
                    </a:ext>
                  </a:extLst>
                </a:gridCol>
              </a:tblGrid>
              <a:tr h="1752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Equation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31303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05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6895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Fri.   Order_G = 85,43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468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34511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Mon.   Order_G = 156,0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974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51636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Sat.   Order_G = 142,82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066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89102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Sun.   Order_G = 162,7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8234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3252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Thrs.  Order_G = 138,77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150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239984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Tue.   Order_G = 161,9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57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28426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Wed. 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156,67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89669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71BA4458-C635-4BB3-8ABC-8DC6DABF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0494"/>
              </p:ext>
            </p:extLst>
          </p:nvPr>
        </p:nvGraphicFramePr>
        <p:xfrm>
          <a:off x="5036820" y="1717675"/>
          <a:ext cx="3657600" cy="21031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306869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1281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9808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2125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98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15630720"/>
                    </a:ext>
                  </a:extLst>
                </a:gridCol>
              </a:tblGrid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Source        DF  Adj SS  Adj MS  F-Value  P-Value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8055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    7  214633   30662    53,41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64307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number   1  177889  177889   309,87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75088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         6   38965    6494    11,31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5100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         51   29278     574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187295"/>
                  </a:ext>
                </a:extLst>
              </a:tr>
              <a:tr h="1752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Total         58  243911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175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577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27181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 Summary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03158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25481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S    R-sq  R-sq(adj)  R-sq(pred)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7135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23,9599  88,00%     86,35%      83,79%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48905"/>
                  </a:ext>
                </a:extLst>
              </a:tr>
            </a:tbl>
          </a:graphicData>
        </a:graphic>
      </p:graphicFrame>
      <p:sp>
        <p:nvSpPr>
          <p:cNvPr id="11" name="Metin Yer Tutucusu 11">
            <a:extLst>
              <a:ext uri="{FF2B5EF4-FFF2-40B4-BE49-F238E27FC236}">
                <a16:creationId xmlns:a16="http://schemas.microsoft.com/office/drawing/2014/main" id="{21B55227-2C1B-4D56-BD53-63D7187A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4384128"/>
            <a:ext cx="7688700" cy="589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R-</a:t>
            </a:r>
            <a:r>
              <a:rPr lang="tr-TR" dirty="0" err="1"/>
              <a:t>sq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fit.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5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</a:t>
            </a:r>
            <a:r>
              <a:rPr lang="tr-TR" sz="1400" b="0" i="1" dirty="0" err="1"/>
              <a:t>Forecast</a:t>
            </a:r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CC6B736-BCF5-4A7B-9B92-DDB6804A0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9"/>
          <a:stretch/>
        </p:blipFill>
        <p:spPr>
          <a:xfrm>
            <a:off x="2242025" y="1360088"/>
            <a:ext cx="4781666" cy="30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7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ACF </a:t>
            </a:r>
            <a:r>
              <a:rPr lang="tr-TR" sz="1400" b="0" i="1" dirty="0" err="1"/>
              <a:t>and</a:t>
            </a:r>
            <a:r>
              <a:rPr lang="tr-TR" sz="1400" b="0" i="1" dirty="0"/>
              <a:t> PACF </a:t>
            </a:r>
            <a:r>
              <a:rPr lang="tr-TR" sz="1400" b="0" i="1" dirty="0" err="1"/>
              <a:t>After</a:t>
            </a:r>
            <a:r>
              <a:rPr lang="tr-TR" sz="1400" b="0" i="1" dirty="0"/>
              <a:t> </a:t>
            </a:r>
            <a:r>
              <a:rPr lang="tr-TR" sz="1400" b="0" i="1" dirty="0" err="1"/>
              <a:t>Differencing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4406760"/>
            <a:ext cx="6024698" cy="535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ACF </a:t>
            </a:r>
            <a:r>
              <a:rPr lang="tr-TR" dirty="0" err="1"/>
              <a:t>shows</a:t>
            </a:r>
            <a:r>
              <a:rPr lang="tr-TR" dirty="0"/>
              <a:t> MA(1), PACF </a:t>
            </a:r>
            <a:r>
              <a:rPr lang="tr-TR" dirty="0" err="1"/>
              <a:t>shows</a:t>
            </a:r>
            <a:r>
              <a:rPr lang="tr-TR" dirty="0"/>
              <a:t> MA(2). Yet, MA(2)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yield</a:t>
            </a:r>
            <a:r>
              <a:rPr lang="tr-TR" dirty="0"/>
              <a:t> a </a:t>
            </a:r>
            <a:r>
              <a:rPr lang="tr-TR" dirty="0" err="1"/>
              <a:t>significant</a:t>
            </a:r>
            <a:r>
              <a:rPr lang="tr-TR" dirty="0"/>
              <a:t> p-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MA(1)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accepted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383B54-5FBA-42FD-829D-291BA39D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6" y="1236840"/>
            <a:ext cx="4390113" cy="31699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712B976-8F34-4E17-94EB-BEA5289D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639" y="1315044"/>
            <a:ext cx="4390113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 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Model</a:t>
            </a:r>
            <a:endParaRPr lang="en-US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89708DB2-E2D8-4341-A1E0-3DBD075E8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5109"/>
              </p:ext>
            </p:extLst>
          </p:nvPr>
        </p:nvGraphicFramePr>
        <p:xfrm>
          <a:off x="929640" y="1972945"/>
          <a:ext cx="4876800" cy="1851660"/>
        </p:xfrm>
        <a:graphic>
          <a:graphicData uri="http://schemas.openxmlformats.org/drawingml/2006/table">
            <a:tbl>
              <a:tblPr/>
              <a:tblGrid>
                <a:gridCol w="541867">
                  <a:extLst>
                    <a:ext uri="{9D8B030D-6E8A-4147-A177-3AD203B41FA5}">
                      <a16:colId xmlns:a16="http://schemas.microsoft.com/office/drawing/2014/main" val="97766477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317086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6559809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769824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10362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28101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85892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9788041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 Estimates of Parameters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2612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9936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      Coef  SE Coef      T      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28353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   1  0,9494   0,0699  13,58  0,000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9831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3212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6960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Differencing: 1 regular, 1 seasonal of order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22535"/>
                  </a:ext>
                </a:extLst>
              </a:tr>
              <a:tr h="17526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Number of observations:  Original series 59, after differencing 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46886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Residuals:    SS =  50819,0 (backforecasts excluded)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0667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MS =  1016,4  DF = 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98902"/>
                  </a:ext>
                </a:extLst>
              </a:tr>
            </a:tbl>
          </a:graphicData>
        </a:graphic>
      </p:graphicFrame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6FDAEC16-E492-4B9D-B7BE-4181B245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719" y="1725029"/>
            <a:ext cx="3441519" cy="1851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ARIMA (0,1,1)[0,1,0] is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15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</a:t>
            </a:r>
            <a:r>
              <a:rPr lang="tr-TR" sz="1400" b="0" i="1" dirty="0" err="1"/>
              <a:t>Forecast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728312-534E-4FEC-9E6E-B137D9876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0"/>
          <a:stretch/>
        </p:blipFill>
        <p:spPr>
          <a:xfrm>
            <a:off x="1516472" y="1393248"/>
            <a:ext cx="5418179" cy="337704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FC9699D-E6D3-472F-9E1F-4C6165C6880D}"/>
              </a:ext>
            </a:extLst>
          </p:cNvPr>
          <p:cNvSpPr txBox="1"/>
          <p:nvPr/>
        </p:nvSpPr>
        <p:spPr>
          <a:xfrm>
            <a:off x="6857908" y="1595882"/>
            <a:ext cx="2072732" cy="530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Wingdings" panose="05000000000000000000" pitchFamily="2" charset="2"/>
              <a:buChar char="§"/>
              <a:tabLst/>
              <a:defRPr/>
            </a:pPr>
            <a:r>
              <a:rPr kumimoji="0" lang="tr-TR" sz="1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sym typeface="Lato"/>
              </a:rPr>
              <a:t>Green</a:t>
            </a:r>
            <a:r>
              <a:rPr lang="tr-TR" sz="1300" dirty="0">
                <a:solidFill>
                  <a:srgbClr val="595959"/>
                </a:solidFill>
                <a:latin typeface="Lato"/>
                <a:sym typeface="Lato"/>
              </a:rPr>
              <a:t>:</a:t>
            </a:r>
            <a:r>
              <a:rPr kumimoji="0" lang="tr-TR" sz="1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sym typeface="Lato"/>
              </a:rPr>
              <a:t> ARIMA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Wingdings" panose="05000000000000000000" pitchFamily="2" charset="2"/>
              <a:buChar char="§"/>
              <a:tabLst/>
              <a:defRPr/>
            </a:pPr>
            <a:r>
              <a:rPr lang="tr-TR" sz="1300" dirty="0" err="1">
                <a:solidFill>
                  <a:srgbClr val="595959"/>
                </a:solidFill>
                <a:latin typeface="Lato"/>
                <a:sym typeface="Lato"/>
              </a:rPr>
              <a:t>Red</a:t>
            </a:r>
            <a:r>
              <a:rPr lang="tr-TR" sz="1300" dirty="0">
                <a:solidFill>
                  <a:srgbClr val="595959"/>
                </a:solidFill>
                <a:latin typeface="Lato"/>
                <a:sym typeface="Lato"/>
              </a:rPr>
              <a:t>: </a:t>
            </a:r>
            <a:r>
              <a:rPr lang="tr-TR" sz="1300" dirty="0" err="1">
                <a:solidFill>
                  <a:srgbClr val="595959"/>
                </a:solidFill>
                <a:latin typeface="Lato"/>
                <a:sym typeface="Lato"/>
              </a:rPr>
              <a:t>Regression</a:t>
            </a:r>
            <a:endParaRPr kumimoji="0" lang="tr-TR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622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endParaRPr lang="en-US" b="0" i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1871" y="1592034"/>
            <a:ext cx="2678907" cy="222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a </a:t>
            </a:r>
            <a:r>
              <a:rPr lang="tr-TR" dirty="0" err="1"/>
              <a:t>weekly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fluctuates</a:t>
            </a:r>
            <a:r>
              <a:rPr lang="tr-TR" dirty="0"/>
              <a:t> in a </a:t>
            </a:r>
            <a:r>
              <a:rPr lang="tr-TR" dirty="0" err="1"/>
              <a:t>period</a:t>
            </a:r>
            <a:r>
              <a:rPr lang="tr-TR" dirty="0"/>
              <a:t> of 7 </a:t>
            </a:r>
            <a:r>
              <a:rPr lang="tr-TR" dirty="0" err="1"/>
              <a:t>days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751C3E-5CA9-4303-8AC1-C9F404F5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512764"/>
            <a:ext cx="536268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Autocorrelation</a:t>
            </a:r>
            <a:r>
              <a:rPr lang="tr-TR" sz="1400" b="0" i="1" dirty="0"/>
              <a:t> </a:t>
            </a:r>
            <a:r>
              <a:rPr lang="tr-TR" sz="1400" b="0" i="1" dirty="0" err="1"/>
              <a:t>Function</a:t>
            </a:r>
            <a:r>
              <a:rPr lang="tr-TR" sz="1400" b="0" i="1" dirty="0"/>
              <a:t> (ACF)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363" y="1592034"/>
            <a:ext cx="3764415" cy="22254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Spikes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at </a:t>
            </a:r>
            <a:r>
              <a:rPr lang="tr-TR" dirty="0" err="1"/>
              <a:t>lags</a:t>
            </a:r>
            <a:r>
              <a:rPr lang="tr-TR" dirty="0"/>
              <a:t> 7 </a:t>
            </a:r>
            <a:r>
              <a:rPr lang="tr-TR" dirty="0" err="1"/>
              <a:t>and</a:t>
            </a:r>
            <a:r>
              <a:rPr lang="tr-TR" dirty="0"/>
              <a:t> 14,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7-time-periods apart.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: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C451FC-2C42-44E2-A421-84CD6A29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29" y="1621771"/>
            <a:ext cx="3689008" cy="2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7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WO-test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489153"/>
            <a:ext cx="768870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proof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WO-test </a:t>
            </a:r>
            <a:r>
              <a:rPr lang="tr-TR" dirty="0" err="1"/>
              <a:t>presented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isSeasonal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seastests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‘TRUE’, </a:t>
            </a:r>
            <a:r>
              <a:rPr lang="tr-TR" dirty="0" err="1"/>
              <a:t>indicating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data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D31D7F-3C2C-4AFB-AE37-8E8941B8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18" y="2271132"/>
            <a:ext cx="527388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seastests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isSeasonal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Order_p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, test = "wo",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freq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= 7) 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6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r>
              <a:rPr lang="tr-TR" sz="1400" b="0" i="1" dirty="0"/>
              <a:t>: </a:t>
            </a:r>
            <a:r>
              <a:rPr lang="tr-TR" sz="1400" b="0" i="1" dirty="0" err="1"/>
              <a:t>average</a:t>
            </a:r>
            <a:r>
              <a:rPr lang="tr-TR" sz="1400" b="0" i="1" dirty="0"/>
              <a:t> </a:t>
            </a:r>
            <a:r>
              <a:rPr lang="tr-TR" sz="1400" b="0" i="1" dirty="0" err="1"/>
              <a:t>values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866380" y="1550454"/>
            <a:ext cx="284466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perspective</a:t>
            </a:r>
            <a:r>
              <a:rPr lang="tr-TR" dirty="0"/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.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ANOM.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8B001F6-21DE-4EBA-8C03-1318E706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" y="1550454"/>
            <a:ext cx="5384025" cy="23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/>
              <a:t>ANOM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493544" y="1550454"/>
            <a:ext cx="3217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/>
              <a:t>ANOM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a </a:t>
            </a:r>
            <a:r>
              <a:rPr lang="tr-TR" dirty="0" err="1"/>
              <a:t>group</a:t>
            </a:r>
            <a:r>
              <a:rPr lang="tr-TR" dirty="0"/>
              <a:t> has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Saturday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Thursday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 can be </a:t>
            </a:r>
            <a:r>
              <a:rPr lang="tr-TR" dirty="0" err="1"/>
              <a:t>interpreted</a:t>
            </a:r>
            <a:r>
              <a:rPr lang="tr-TR" dirty="0"/>
              <a:t> as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F5213E-DFD5-463D-B13C-93B48E49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457586"/>
            <a:ext cx="4669429" cy="30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 err="1"/>
              <a:t>Conclusion</a:t>
            </a:r>
            <a:endParaRPr lang="en-US" i="1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778669" y="1550454"/>
            <a:ext cx="793237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/>
              <a:t>Based on 3 different statistical analyses, we can say that the Portugal data has seasonality.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3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endParaRPr lang="en-US" b="0" i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9301" y="1592034"/>
            <a:ext cx="3121478" cy="222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a </a:t>
            </a:r>
            <a:r>
              <a:rPr lang="tr-TR" dirty="0" err="1"/>
              <a:t>weekly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AE4382-9FDC-4804-899C-61710371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" y="1393248"/>
            <a:ext cx="4665234" cy="32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89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1138</TotalTime>
  <Words>1435</Words>
  <Application>Microsoft Office PowerPoint</Application>
  <PresentationFormat>Ekran Gösterisi (16:9)</PresentationFormat>
  <Paragraphs>159</Paragraphs>
  <Slides>29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6" baseType="lpstr">
      <vt:lpstr>Lato</vt:lpstr>
      <vt:lpstr>Lucida Console</vt:lpstr>
      <vt:lpstr>Courier New</vt:lpstr>
      <vt:lpstr>Wingdings</vt:lpstr>
      <vt:lpstr>Arial</vt:lpstr>
      <vt:lpstr>Raleway</vt:lpstr>
      <vt:lpstr>Streamline</vt:lpstr>
      <vt:lpstr>OUTLINE</vt:lpstr>
      <vt:lpstr>1- Is there any seasonality in the data?</vt:lpstr>
      <vt:lpstr>PORTUGAL - SEASONALITY - Time-series plot</vt:lpstr>
      <vt:lpstr>PORTUGAL - SEASONALITY - Autocorrelation Function (ACF)</vt:lpstr>
      <vt:lpstr>PORTUGAL - SEASONALITY - WO-test</vt:lpstr>
      <vt:lpstr>PORTUGAL - SEASONALITY - Time-series plot: average values</vt:lpstr>
      <vt:lpstr>PORTUGAL - SEASONALITY - ANOM</vt:lpstr>
      <vt:lpstr>PORTUGAL - SEASONALITY - Conclusion</vt:lpstr>
      <vt:lpstr>GHANA - SEASONALITY - Time-series plot</vt:lpstr>
      <vt:lpstr>GHANA - SEASONALITY - ACF</vt:lpstr>
      <vt:lpstr>GHANA - SEASONALITY - WO-test</vt:lpstr>
      <vt:lpstr>GHANA - SEASONALITY - Time-series plot: average values</vt:lpstr>
      <vt:lpstr>GHANA - SEASONALITY - ANOM</vt:lpstr>
      <vt:lpstr>GHANA - SEASONALITY - Conclusion</vt:lpstr>
      <vt:lpstr>2- How can we forecast the number of orders in the next month?</vt:lpstr>
      <vt:lpstr>PORTUGAL - FORECASTING - Regression Analysis</vt:lpstr>
      <vt:lpstr>PORTUGAL - FORECASTING - Regression Model</vt:lpstr>
      <vt:lpstr>PORTUGAL - FORECASTING - Evaluating the Model and Predictors</vt:lpstr>
      <vt:lpstr>PORTUGAL - FORECASTING - Forecast Plot of the Regression Model</vt:lpstr>
      <vt:lpstr>PORTUGAL - FORECASTING - ARIMA</vt:lpstr>
      <vt:lpstr>PORTUGAL - FORECASTING - Making the Data Statitionary</vt:lpstr>
      <vt:lpstr>PORTUGAL - FORECASTING - ACF and PACF Plots</vt:lpstr>
      <vt:lpstr>PORTUGAL - FORECASTING - ARIMA Model</vt:lpstr>
      <vt:lpstr>PORTUGAL - FORECASTING - ARIMA Forecasts</vt:lpstr>
      <vt:lpstr>GHANA - FORECASTING - Regression Model and Significance</vt:lpstr>
      <vt:lpstr>GHANA - FORECASTING - Regression Forecast</vt:lpstr>
      <vt:lpstr>GHANA - FORECASTING - ACF and PACF After Differencing</vt:lpstr>
      <vt:lpstr>GHANA - FORECASTING  - ARIMA Model</vt:lpstr>
      <vt:lpstr>GHANA - FORECASTING - ARIMA 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OPERATIONS SPECIALIST - HOME TASK</dc:title>
  <cp:lastModifiedBy>umut yılmaz</cp:lastModifiedBy>
  <cp:revision>21</cp:revision>
  <dcterms:modified xsi:type="dcterms:W3CDTF">2021-08-06T18:34:24Z</dcterms:modified>
</cp:coreProperties>
</file>