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30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6" r:id="rId21"/>
    <p:sldId id="297" r:id="rId22"/>
    <p:sldId id="298" r:id="rId23"/>
    <p:sldId id="299" r:id="rId24"/>
    <p:sldId id="301" r:id="rId25"/>
    <p:sldId id="302" r:id="rId26"/>
    <p:sldId id="303" r:id="rId27"/>
    <p:sldId id="304" r:id="rId28"/>
    <p:sldId id="305" r:id="rId29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00"/>
    <a:srgbClr val="0066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 varScale="1">
        <p:scale>
          <a:sx n="93" d="100"/>
          <a:sy n="93" d="100"/>
        </p:scale>
        <p:origin x="-1158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bangry313@naver.com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0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40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368152"/>
          </a:xfrm>
        </p:spPr>
        <p:txBody>
          <a:bodyPr/>
          <a:lstStyle/>
          <a:p>
            <a:r>
              <a:rPr lang="en-US" altLang="ko-KR" sz="4400" b="1" dirty="0" err="1" smtClean="0"/>
              <a:t>Servlet</a:t>
            </a:r>
            <a:r>
              <a:rPr lang="ko-KR" altLang="en-US" sz="4400" b="1" dirty="0" smtClean="0"/>
              <a:t> </a:t>
            </a:r>
            <a:r>
              <a:rPr lang="en-US" altLang="ko-KR" sz="4400" b="1" dirty="0" smtClean="0"/>
              <a:t>Programming</a:t>
            </a:r>
            <a:endParaRPr lang="ko-KR" altLang="en-US" sz="4400" b="1" dirty="0">
              <a:solidFill>
                <a:srgbClr val="CFDB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다목적 인터넷 메일 확장 규약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인터넷 메일을 통해 문자코드로 구성된 텍스트 파일 뿐만 아니라 멀티미디어 파일도 주고 받을 수 있도록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인터넷 메일 표준 규약을 확장한 규약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현재는 인터넷 메일 뿐만 아니라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통신에서 파일 시스템 내에 존재하는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파일에 대한 형식을 구분</a:t>
            </a:r>
            <a:r>
              <a:rPr lang="ko-KR" altLang="en-US" dirty="0" smtClean="0">
                <a:latin typeface="+mn-ea"/>
              </a:rPr>
              <a:t>하기 위해 유용하게 사용되고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웹 서버가 웹 클라이언트에 전송하는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형식을 구분하기 위해 응답 헤더에  </a:t>
            </a:r>
            <a:r>
              <a:rPr lang="en-US" altLang="ko-KR" dirty="0" smtClean="0">
                <a:latin typeface="+mn-ea"/>
              </a:rPr>
              <a:t>MIME </a:t>
            </a:r>
            <a:r>
              <a:rPr lang="ko-KR" altLang="en-US" dirty="0" smtClean="0">
                <a:latin typeface="+mn-ea"/>
              </a:rPr>
              <a:t>타입 및 문자 </a:t>
            </a:r>
            <a:r>
              <a:rPr lang="ko-KR" altLang="en-US" dirty="0" err="1" smtClean="0">
                <a:latin typeface="+mn-ea"/>
              </a:rPr>
              <a:t>인코딩</a:t>
            </a:r>
            <a:r>
              <a:rPr lang="ko-KR" altLang="en-US" dirty="0" smtClean="0">
                <a:latin typeface="+mn-ea"/>
              </a:rPr>
              <a:t>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응답 헤더 설정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: Content-type: text/html;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charset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=utf-8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MIME</a:t>
            </a:r>
            <a:r>
              <a:rPr lang="ko-KR" altLang="en-US" dirty="0" smtClean="0">
                <a:latin typeface="+mn-ea"/>
              </a:rPr>
              <a:t> 타입에는 </a:t>
            </a:r>
            <a:r>
              <a:rPr lang="en-US" altLang="ko-KR" dirty="0" smtClean="0">
                <a:latin typeface="+mn-ea"/>
              </a:rPr>
              <a:t>8</a:t>
            </a:r>
            <a:r>
              <a:rPr lang="ko-KR" altLang="en-US" dirty="0" smtClean="0">
                <a:latin typeface="+mn-ea"/>
              </a:rPr>
              <a:t>가지 형식이 존재한다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'application‘, 'audio‘, ‘image’, ‘message’, ‘model’, multipart', ‘text’, ‘video’</a:t>
            </a:r>
          </a:p>
          <a:p>
            <a:r>
              <a:rPr lang="ko-KR" altLang="en-US" dirty="0" smtClean="0">
                <a:latin typeface="+mn-ea"/>
              </a:rPr>
              <a:t>주요 </a:t>
            </a:r>
            <a:r>
              <a:rPr lang="en-US" altLang="ko-KR" dirty="0" smtClean="0">
                <a:latin typeface="+mn-ea"/>
              </a:rPr>
              <a:t>MIME </a:t>
            </a:r>
            <a:r>
              <a:rPr lang="ko-KR" altLang="en-US" dirty="0" smtClean="0">
                <a:latin typeface="+mn-ea"/>
              </a:rPr>
              <a:t>타</a:t>
            </a:r>
            <a:r>
              <a:rPr lang="ko-KR" altLang="en-US" dirty="0">
                <a:latin typeface="+mn-ea"/>
              </a:rPr>
              <a:t>입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MIME(Multipurpose Internet Mail Extension)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타입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4754" y="3534724"/>
          <a:ext cx="7680421" cy="3024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44030"/>
                <a:gridCol w="1286855"/>
                <a:gridCol w="2562681"/>
                <a:gridCol w="1286855"/>
              </a:tblGrid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MIM TYPE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File Extension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MIM TYPE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File Extension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msword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doc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audio/mpeg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mp3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application/vnd.ms-excel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xls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image/gif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latin typeface="+mn-ea"/>
                          <a:ea typeface="+mn-ea"/>
                          <a:cs typeface="Times New Roman"/>
                        </a:rPr>
                        <a:t>gif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application/vnd.ms-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powerpoint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ppt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image/jpeg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latin typeface="+mn-ea"/>
                          <a:ea typeface="+mn-ea"/>
                          <a:cs typeface="Times New Roman"/>
                        </a:rPr>
                        <a:t>jpeg</a:t>
                      </a: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, jpg 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application/octet-stream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bin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text/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css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 smtClean="0">
                          <a:latin typeface="+mn-ea"/>
                          <a:ea typeface="+mn-ea"/>
                          <a:cs typeface="Times New Roman"/>
                        </a:rPr>
                        <a:t>css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application/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pdf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pdf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text/html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html, 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htm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>
                          <a:latin typeface="+mn-ea"/>
                          <a:ea typeface="+mn-ea"/>
                          <a:cs typeface="Times New Roman"/>
                        </a:rPr>
                        <a:t>application/x-zip</a:t>
                      </a:r>
                      <a:endParaRPr lang="ko-KR" sz="1200" b="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zip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text/plain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txt 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>
                          <a:latin typeface="+mn-ea"/>
                          <a:ea typeface="+mn-ea"/>
                          <a:cs typeface="Times New Roman"/>
                        </a:rPr>
                        <a:t>application/jar</a:t>
                      </a:r>
                      <a:endParaRPr lang="ko-KR" sz="1200" b="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jar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text/xml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smtClean="0"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>
                          <a:latin typeface="+mn-ea"/>
                          <a:ea typeface="+mn-ea"/>
                          <a:cs typeface="Times New Roman"/>
                        </a:rPr>
                        <a:t>application/java</a:t>
                      </a:r>
                      <a:endParaRPr lang="ko-KR" sz="1200" b="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java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video/mpeg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mpeg, mpg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audio/x-wav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wav 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>
                          <a:latin typeface="+mn-ea"/>
                          <a:ea typeface="+mn-ea"/>
                          <a:cs typeface="Times New Roman"/>
                        </a:rPr>
                        <a:t>video/x-</a:t>
                      </a:r>
                      <a:r>
                        <a:rPr lang="en-US" sz="1200" b="0" kern="0" dirty="0" err="1">
                          <a:latin typeface="+mn-ea"/>
                          <a:ea typeface="+mn-ea"/>
                          <a:cs typeface="Times New Roman"/>
                        </a:rPr>
                        <a:t>msvideo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kern="0" dirty="0" err="1" smtClean="0">
                          <a:latin typeface="+mn-ea"/>
                          <a:ea typeface="+mn-ea"/>
                          <a:cs typeface="Times New Roman"/>
                        </a:rPr>
                        <a:t>avi</a:t>
                      </a:r>
                      <a:endParaRPr lang="ko-KR" sz="12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MME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타입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설정을 활용한 멀티미디어 데이터 전송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0" y="883471"/>
            <a:ext cx="9289032" cy="5318718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/>
              <a:t>private String </a:t>
            </a:r>
            <a:r>
              <a:rPr lang="en-US" altLang="ko-KR" sz="1400" dirty="0" err="1" smtClean="0"/>
              <a:t>fileRepository</a:t>
            </a:r>
            <a:r>
              <a:rPr lang="en-US" altLang="ko-KR" sz="1400" dirty="0" smtClean="0"/>
              <a:t> = "d:/FileRepository/";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(request,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 String </a:t>
            </a:r>
            <a:r>
              <a:rPr lang="en-US" altLang="ko-KR" sz="1400" dirty="0" err="1" smtClean="0"/>
              <a:t>requestFile</a:t>
            </a:r>
            <a:r>
              <a:rPr lang="en-US" altLang="ko-KR" sz="1400" dirty="0" smtClean="0"/>
              <a:t> = "some.mp3";</a:t>
            </a:r>
          </a:p>
          <a:p>
            <a:r>
              <a:rPr lang="en-US" altLang="ko-KR" sz="1400" dirty="0" smtClean="0"/>
              <a:t>     </a:t>
            </a:r>
            <a:endParaRPr lang="ko-KR" altLang="en-US" sz="1400" dirty="0" smtClean="0"/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     // </a:t>
            </a:r>
            <a:r>
              <a:rPr lang="ko-KR" altLang="en-US" sz="1400" dirty="0" smtClean="0">
                <a:solidFill>
                  <a:srgbClr val="006600"/>
                </a:solidFill>
              </a:rPr>
              <a:t>응답헤더에 </a:t>
            </a:r>
            <a:r>
              <a:rPr lang="en-US" altLang="ko-KR" sz="1400" dirty="0" smtClean="0">
                <a:solidFill>
                  <a:srgbClr val="006600"/>
                </a:solidFill>
              </a:rPr>
              <a:t>Content-Type </a:t>
            </a:r>
            <a:r>
              <a:rPr lang="ko-KR" altLang="en-US" sz="1400" dirty="0" smtClean="0">
                <a:solidFill>
                  <a:srgbClr val="006600"/>
                </a:solidFill>
              </a:rPr>
              <a:t>설정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response.setContentType</a:t>
            </a:r>
            <a:r>
              <a:rPr lang="en-US" altLang="ko-KR" sz="1400" dirty="0" smtClean="0">
                <a:solidFill>
                  <a:srgbClr val="C00000"/>
                </a:solidFill>
              </a:rPr>
              <a:t>("audio/mpeg");</a:t>
            </a:r>
          </a:p>
          <a:p>
            <a:r>
              <a:rPr lang="en-US" altLang="ko-KR" sz="1400" dirty="0" smtClean="0"/>
              <a:t>     </a:t>
            </a:r>
            <a:endParaRPr lang="ko-KR" altLang="en-US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6600"/>
                </a:solidFill>
              </a:rPr>
              <a:t>// </a:t>
            </a:r>
            <a:r>
              <a:rPr lang="ko-KR" altLang="en-US" sz="1400" dirty="0" err="1" smtClean="0">
                <a:solidFill>
                  <a:srgbClr val="006600"/>
                </a:solidFill>
              </a:rPr>
              <a:t>바이트입력스트림</a:t>
            </a:r>
            <a:r>
              <a:rPr lang="ko-KR" altLang="en-US" sz="1400" dirty="0" smtClean="0">
                <a:solidFill>
                  <a:srgbClr val="006600"/>
                </a:solidFill>
              </a:rPr>
              <a:t> 생성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InputStream</a:t>
            </a:r>
            <a:r>
              <a:rPr lang="en-US" altLang="ko-KR" sz="1400" dirty="0" smtClean="0"/>
              <a:t> in = new </a:t>
            </a:r>
            <a:r>
              <a:rPr lang="en-US" altLang="ko-KR" sz="1400" dirty="0" err="1" smtClean="0"/>
              <a:t>FileInputStream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fileRepository</a:t>
            </a:r>
            <a:r>
              <a:rPr lang="en-US" altLang="ko-KR" sz="1400" dirty="0" smtClean="0"/>
              <a:t> + </a:t>
            </a:r>
            <a:r>
              <a:rPr lang="en-US" altLang="ko-KR" sz="1400" dirty="0" err="1" smtClean="0"/>
              <a:t>requestFile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// response</a:t>
            </a:r>
            <a:r>
              <a:rPr lang="ko-KR" altLang="en-US" sz="1400" dirty="0" smtClean="0"/>
              <a:t>가 제공하는 바이트입력스트림 취득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OutputStream</a:t>
            </a:r>
            <a:r>
              <a:rPr lang="en-US" altLang="ko-KR" sz="1400" dirty="0" smtClean="0"/>
              <a:t> out = </a:t>
            </a:r>
            <a:r>
              <a:rPr lang="en-US" altLang="ko-KR" sz="1400" dirty="0" err="1" smtClean="0"/>
              <a:t>response.getOutputStream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byte[] buffer = new byte[1024];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count = 0;</a:t>
            </a:r>
          </a:p>
          <a:p>
            <a:r>
              <a:rPr lang="en-US" altLang="ko-KR" sz="1400" dirty="0" smtClean="0"/>
              <a:t>     try{</a:t>
            </a:r>
          </a:p>
          <a:p>
            <a:r>
              <a:rPr lang="en-US" altLang="ko-KR" sz="1400" dirty="0" smtClean="0"/>
              <a:t>          while( (count = </a:t>
            </a:r>
            <a:r>
              <a:rPr lang="en-US" altLang="ko-KR" sz="1400" dirty="0" err="1" smtClean="0"/>
              <a:t>in.read</a:t>
            </a:r>
            <a:r>
              <a:rPr lang="en-US" altLang="ko-KR" sz="1400" dirty="0" smtClean="0"/>
              <a:t>(buffer)) != -1){</a:t>
            </a:r>
          </a:p>
          <a:p>
            <a:r>
              <a:rPr lang="en-US" altLang="ko-KR" sz="1400" dirty="0" smtClean="0"/>
              <a:t>               </a:t>
            </a:r>
            <a:r>
              <a:rPr lang="en-US" altLang="ko-KR" sz="1400" dirty="0" err="1" smtClean="0"/>
              <a:t>out.write</a:t>
            </a:r>
            <a:r>
              <a:rPr lang="en-US" altLang="ko-KR" sz="1400" dirty="0" smtClean="0"/>
              <a:t>(buffer, 0, count);</a:t>
            </a:r>
          </a:p>
          <a:p>
            <a:r>
              <a:rPr lang="en-US" altLang="ko-KR" sz="1400" dirty="0" smtClean="0"/>
              <a:t>          }</a:t>
            </a:r>
          </a:p>
          <a:p>
            <a:r>
              <a:rPr lang="en-US" altLang="ko-KR" sz="1400" dirty="0" smtClean="0"/>
              <a:t>     }finally{</a:t>
            </a:r>
          </a:p>
          <a:p>
            <a:r>
              <a:rPr lang="en-US" altLang="ko-KR" sz="1400" dirty="0" smtClean="0"/>
              <a:t>          if(out != null) </a:t>
            </a:r>
            <a:r>
              <a:rPr lang="en-US" altLang="ko-KR" sz="1400" dirty="0" err="1" smtClean="0"/>
              <a:t>out.close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if(in != null) </a:t>
            </a:r>
            <a:r>
              <a:rPr lang="en-US" altLang="ko-KR" sz="1400" dirty="0" err="1" smtClean="0"/>
              <a:t>in.close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라이프 사이클은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컨테이너</a:t>
            </a:r>
            <a:r>
              <a:rPr lang="ko-KR" altLang="en-US" dirty="0" smtClean="0">
                <a:latin typeface="+mn-ea"/>
              </a:rPr>
              <a:t>에 의해 일관되게 관리된다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라이프 사이클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488504" y="1386359"/>
            <a:ext cx="8496944" cy="4728778"/>
            <a:chOff x="416496" y="1386359"/>
            <a:chExt cx="8496944" cy="472877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836876" y="1386359"/>
              <a:ext cx="1728192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Servlet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 Loaded?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944888" y="2286459"/>
              <a:ext cx="1512168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Instance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728864" y="3234438"/>
              <a:ext cx="1944216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init(</a:t>
              </a:r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servletConfig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368824" y="4458195"/>
              <a:ext cx="2664296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service(request, response)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944888" y="5646706"/>
              <a:ext cx="1512168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destroy()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직선 화살표 연결선 11"/>
            <p:cNvCxnSpPr>
              <a:endCxn id="7" idx="0"/>
            </p:cNvCxnSpPr>
            <p:nvPr/>
          </p:nvCxnSpPr>
          <p:spPr>
            <a:xfrm>
              <a:off x="4700972" y="1818407"/>
              <a:ext cx="0" cy="46805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4700972" y="2718507"/>
              <a:ext cx="0" cy="5159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2"/>
              <a:endCxn id="9" idx="0"/>
            </p:cNvCxnSpPr>
            <p:nvPr/>
          </p:nvCxnSpPr>
          <p:spPr>
            <a:xfrm>
              <a:off x="4700972" y="3666486"/>
              <a:ext cx="0" cy="791709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6393160" y="4038780"/>
              <a:ext cx="2520280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doGet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(request, response)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393160" y="4842743"/>
              <a:ext cx="2520280" cy="43204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doPost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(request, response)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1" name="꺾인 연결선 40"/>
            <p:cNvCxnSpPr>
              <a:stCxn id="9" idx="3"/>
              <a:endCxn id="23" idx="1"/>
            </p:cNvCxnSpPr>
            <p:nvPr/>
          </p:nvCxnSpPr>
          <p:spPr>
            <a:xfrm flipV="1">
              <a:off x="6033120" y="4254804"/>
              <a:ext cx="360040" cy="41941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9" idx="3"/>
              <a:endCxn id="24" idx="1"/>
            </p:cNvCxnSpPr>
            <p:nvPr/>
          </p:nvCxnSpPr>
          <p:spPr>
            <a:xfrm>
              <a:off x="6033120" y="4674219"/>
              <a:ext cx="360040" cy="38454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9" idx="2"/>
              <a:endCxn id="10" idx="0"/>
            </p:cNvCxnSpPr>
            <p:nvPr/>
          </p:nvCxnSpPr>
          <p:spPr>
            <a:xfrm>
              <a:off x="4700972" y="4890243"/>
              <a:ext cx="0" cy="75646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961113" y="2178447"/>
              <a:ext cx="2592287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서블릿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컨테이너에 의해 단 하나의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객체만 생성된다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(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싱글톤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객체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)</a:t>
              </a:r>
            </a:p>
            <a:p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-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디폴트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생성자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61113" y="3198434"/>
              <a:ext cx="2592287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서블릿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초기화 작업을 위해 최초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한번만 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cxnSp>
          <p:nvCxnSpPr>
            <p:cNvPr id="73" name="직선 연결선 72"/>
            <p:cNvCxnSpPr>
              <a:stCxn id="7" idx="3"/>
              <a:endCxn id="65" idx="1"/>
            </p:cNvCxnSpPr>
            <p:nvPr/>
          </p:nvCxnSpPr>
          <p:spPr>
            <a:xfrm>
              <a:off x="5457056" y="2502483"/>
              <a:ext cx="504057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8" idx="3"/>
              <a:endCxn id="71" idx="1"/>
            </p:cNvCxnSpPr>
            <p:nvPr/>
          </p:nvCxnSpPr>
          <p:spPr>
            <a:xfrm>
              <a:off x="5673080" y="3450462"/>
              <a:ext cx="288033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16496" y="4242171"/>
              <a:ext cx="2592288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클라이언트 요청이 있을 때 마다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request, response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전달하면서 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-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내부적으로 요청방식에 따라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 </a:t>
              </a:r>
              <a:r>
                <a:rPr lang="en-US" altLang="ko-KR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doGet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(), </a:t>
              </a:r>
              <a:r>
                <a:rPr lang="en-US" altLang="ko-KR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doPost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()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61112" y="5611081"/>
              <a:ext cx="2664296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서블릿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컨테이너가 종료되어</a:t>
              </a: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/>
              </a:r>
              <a:b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</a:br>
              <a:r>
                <a:rPr lang="en-US" altLang="ko-KR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r>
                <a:rPr lang="ko-KR" altLang="en-US" sz="1200" dirty="0" err="1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서블릿이</a:t>
              </a:r>
              <a:r>
                <a:rPr lang="ko-KR" altLang="en-US" sz="1200" dirty="0" smtClean="0">
                  <a:solidFill>
                    <a:schemeClr val="accent2">
                      <a:lumMod val="7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 삭제되어질 때 한번만 호출</a:t>
              </a:r>
              <a:endPara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cxnSp>
          <p:nvCxnSpPr>
            <p:cNvPr id="95" name="직선 연결선 94"/>
            <p:cNvCxnSpPr>
              <a:stCxn id="79" idx="3"/>
              <a:endCxn id="9" idx="1"/>
            </p:cNvCxnSpPr>
            <p:nvPr/>
          </p:nvCxnSpPr>
          <p:spPr>
            <a:xfrm>
              <a:off x="3008784" y="4674219"/>
              <a:ext cx="360040" cy="0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10" idx="3"/>
              <a:endCxn id="88" idx="1"/>
            </p:cNvCxnSpPr>
            <p:nvPr/>
          </p:nvCxnSpPr>
          <p:spPr>
            <a:xfrm>
              <a:off x="5457056" y="5862730"/>
              <a:ext cx="504056" cy="379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컨테이너</a:t>
            </a:r>
            <a:r>
              <a:rPr lang="ko-KR" altLang="en-US" dirty="0" smtClean="0">
                <a:latin typeface="+mn-ea"/>
              </a:rPr>
              <a:t>에 관리되는 </a:t>
            </a:r>
            <a:r>
              <a:rPr lang="ko-KR" altLang="en-US" dirty="0" err="1" smtClean="0">
                <a:latin typeface="+mn-ea"/>
              </a:rPr>
              <a:t>서블릿의</a:t>
            </a:r>
            <a:r>
              <a:rPr lang="ko-KR" altLang="en-US" dirty="0" smtClean="0">
                <a:latin typeface="+mn-ea"/>
              </a:rPr>
              <a:t> 개발과 실행을 가능하게 하는 인터페이스와 클래스들의 집합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javax.servlet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javax.servlet.http</a:t>
            </a:r>
            <a:r>
              <a:rPr lang="ko-KR" altLang="en-US" dirty="0" smtClean="0">
                <a:latin typeface="+mn-ea"/>
              </a:rPr>
              <a:t>라는</a:t>
            </a:r>
            <a:r>
              <a:rPr lang="en-US" altLang="ko-KR" dirty="0" smtClean="0">
                <a:latin typeface="+mn-ea"/>
              </a:rPr>
              <a:t> 2</a:t>
            </a:r>
            <a:r>
              <a:rPr lang="ko-KR" altLang="en-US" dirty="0" smtClean="0">
                <a:latin typeface="+mn-ea"/>
              </a:rPr>
              <a:t>개의 패키지 안에 존재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javax.servlet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패키지는 모든 프로토콜에 사용 가능한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작성을 위한 인터페이스와 클래스로 구성되며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javax.servlet.http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패키지는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프로토콜에 특화된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작성을 위한 인터페이스와 클래스로 구성된다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모든 </a:t>
            </a:r>
            <a:r>
              <a:rPr lang="ko-KR" altLang="en-US" dirty="0" err="1" smtClean="0">
                <a:latin typeface="+mn-ea"/>
              </a:rPr>
              <a:t>서블릿은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javax.servlet.Servlet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인터페이스를 구현해야 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일반적으로 </a:t>
            </a:r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인터페이스를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구현한 </a:t>
            </a:r>
            <a:r>
              <a:rPr lang="en-US" altLang="ko-KR" dirty="0" err="1" smtClean="0">
                <a:latin typeface="+mn-ea"/>
              </a:rPr>
              <a:t>javax.servlet.GenericServlet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en-US" altLang="ko-KR" dirty="0" err="1" smtClean="0">
                <a:latin typeface="+mn-ea"/>
              </a:rPr>
              <a:t>GenericServlet</a:t>
            </a:r>
            <a:r>
              <a:rPr lang="ko-KR" altLang="en-US" dirty="0" smtClean="0">
                <a:latin typeface="+mn-ea"/>
              </a:rPr>
              <a:t>을 상속한 </a:t>
            </a:r>
            <a:r>
              <a:rPr lang="en-US" altLang="ko-KR" dirty="0" err="1" smtClean="0">
                <a:latin typeface="+mn-ea"/>
              </a:rPr>
              <a:t>javax.servlet.http.HttpServlet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사용한다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일반적으로 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생성을 위한 </a:t>
            </a:r>
            <a:r>
              <a:rPr lang="ko-KR" altLang="en-US" dirty="0" err="1" smtClean="0">
                <a:latin typeface="+mn-ea"/>
              </a:rPr>
              <a:t>서블릿은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HttpServlet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클래스를 상속받아 작성한다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HttpServlet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HTTP</a:t>
            </a:r>
            <a:r>
              <a:rPr lang="ko-KR" altLang="en-US" dirty="0" smtClean="0">
                <a:latin typeface="+mn-ea"/>
              </a:rPr>
              <a:t> 요청 방식에 따른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doGet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(),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doPost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()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요청 메시지 정보를 담은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HttpServletRequest</a:t>
            </a:r>
            <a:r>
              <a:rPr lang="ko-KR" altLang="en-US" dirty="0" smtClean="0">
                <a:latin typeface="+mn-ea"/>
              </a:rPr>
              <a:t> 객체와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응답 메시지 저장을 위한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전달받는다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기타 웹 관련 서비스 제공을 위해 다양한 인터페이스와 클래스를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ServletConfig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HttpSession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ServletContext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RequestDispatcher</a:t>
            </a:r>
            <a:r>
              <a:rPr lang="en-US" altLang="ko-KR" dirty="0" smtClean="0">
                <a:latin typeface="+mn-ea"/>
              </a:rPr>
              <a:t>, Cookie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API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API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79" y="1026319"/>
            <a:ext cx="9361041" cy="470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ServletRequest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HttpServletRequest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컨테이너는 </a:t>
            </a:r>
            <a:r>
              <a:rPr lang="ko-KR" altLang="en-US" dirty="0" err="1" smtClean="0">
                <a:latin typeface="+mn-ea"/>
              </a:rPr>
              <a:t>서블릿에</a:t>
            </a:r>
            <a:r>
              <a:rPr lang="ko-KR" altLang="en-US" dirty="0" smtClean="0">
                <a:latin typeface="+mn-ea"/>
              </a:rPr>
              <a:t> 클라이언트 요청 메시지 전달을 위해 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생성하여 전달한다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요청 정보들이 적절히 </a:t>
            </a:r>
            <a:r>
              <a:rPr lang="ko-KR" altLang="en-US" dirty="0" err="1" smtClean="0">
                <a:latin typeface="+mn-ea"/>
              </a:rPr>
              <a:t>파싱되어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객체에 저장되어 있으므로 개발자는 </a:t>
            </a:r>
            <a:r>
              <a:rPr lang="en-US" altLang="ko-KR" dirty="0" err="1" smtClean="0">
                <a:latin typeface="+mn-ea"/>
              </a:rPr>
              <a:t>getXXX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이용하여 원하는 요청 정보를 추출하면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HttpServletRequest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getServerName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getServerPort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getServletContext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ServletContext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getServletPath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getRemoteHost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getRemoteAddr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getMethod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getRequestURL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StringBuffer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getRequestURI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getProtocol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getQueryString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getHeader</a:t>
            </a:r>
            <a:r>
              <a:rPr lang="en-US" altLang="ko-KR" dirty="0" smtClean="0">
                <a:latin typeface="+mn-ea"/>
              </a:rPr>
              <a:t>(name: String)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getHeaderNames</a:t>
            </a:r>
            <a:r>
              <a:rPr lang="en-US" altLang="ko-KR" dirty="0" smtClean="0">
                <a:latin typeface="+mn-ea"/>
              </a:rPr>
              <a:t>() : Enumeration</a:t>
            </a:r>
          </a:p>
          <a:p>
            <a:pPr lvl="1"/>
            <a:r>
              <a:rPr lang="en-US" altLang="ko-KR" dirty="0" err="1" smtClean="0">
                <a:latin typeface="+mn-ea"/>
              </a:rPr>
              <a:t>getContentType</a:t>
            </a:r>
            <a:r>
              <a:rPr lang="en-US" altLang="ko-KR" dirty="0" smtClean="0">
                <a:latin typeface="+mn-ea"/>
              </a:rPr>
              <a:t>() : String </a:t>
            </a:r>
          </a:p>
          <a:p>
            <a:pPr lvl="1"/>
            <a:r>
              <a:rPr lang="en-US" altLang="ko-KR" dirty="0" err="1" smtClean="0">
                <a:latin typeface="+mn-ea"/>
              </a:rPr>
              <a:t>getContentLength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요청 메시지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클라이언트는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HTML FORM </a:t>
            </a:r>
            <a:r>
              <a:rPr lang="ko-KR" altLang="en-US" dirty="0" smtClean="0">
                <a:latin typeface="+mn-ea"/>
              </a:rPr>
              <a:t>태그를 이용하여 사용자 입력 정보를 </a:t>
            </a:r>
            <a:r>
              <a:rPr lang="ko-KR" altLang="en-US" dirty="0" err="1" smtClean="0">
                <a:latin typeface="+mn-ea"/>
              </a:rPr>
              <a:t>서블릿에</a:t>
            </a:r>
            <a:r>
              <a:rPr lang="ko-KR" altLang="en-US" dirty="0" smtClean="0">
                <a:latin typeface="+mn-ea"/>
              </a:rPr>
              <a:t> 전달한다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smtClean="0">
                <a:latin typeface="+mn-ea"/>
              </a:rPr>
              <a:t>태그의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속성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METHOD</a:t>
            </a:r>
          </a:p>
          <a:p>
            <a:pPr lvl="2"/>
            <a:r>
              <a:rPr lang="en-US" altLang="ko-KR" dirty="0" smtClean="0">
                <a:latin typeface="+mn-ea"/>
              </a:rPr>
              <a:t>GET : </a:t>
            </a:r>
            <a:r>
              <a:rPr lang="ko-KR" altLang="en-US" dirty="0" smtClean="0">
                <a:latin typeface="+mn-ea"/>
              </a:rPr>
              <a:t>디폴트 요청방식으로 </a:t>
            </a:r>
            <a:r>
              <a:rPr lang="en-US" altLang="ko-KR" dirty="0" smtClean="0">
                <a:latin typeface="+mn-ea"/>
              </a:rPr>
              <a:t>200</a:t>
            </a:r>
            <a:r>
              <a:rPr lang="ko-KR" altLang="en-US" dirty="0" smtClean="0">
                <a:latin typeface="+mn-ea"/>
              </a:rPr>
              <a:t>바이트 이하 데이터를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쿼리스트링을</a:t>
            </a:r>
            <a:r>
              <a:rPr lang="ko-KR" altLang="en-US" dirty="0" smtClean="0">
                <a:latin typeface="+mn-ea"/>
              </a:rPr>
              <a:t> 통해 정보 전달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 /</a:t>
            </a:r>
            <a:r>
              <a:rPr lang="en-US" altLang="ko-KR" dirty="0" err="1" smtClean="0">
                <a:latin typeface="+mn-ea"/>
              </a:rPr>
              <a:t>someServlet?id</a:t>
            </a:r>
            <a:r>
              <a:rPr lang="en-US" altLang="ko-KR" dirty="0" smtClean="0">
                <a:latin typeface="+mn-ea"/>
              </a:rPr>
              <a:t>=</a:t>
            </a:r>
            <a:r>
              <a:rPr lang="en-US" altLang="ko-KR" dirty="0" err="1" smtClean="0">
                <a:latin typeface="+mn-ea"/>
              </a:rPr>
              <a:t>bangry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</a:rPr>
              <a:t>POST : </a:t>
            </a:r>
            <a:r>
              <a:rPr lang="ko-KR" altLang="en-US" dirty="0" smtClean="0">
                <a:latin typeface="+mn-ea"/>
              </a:rPr>
              <a:t>응답메시지의 바디에 </a:t>
            </a:r>
            <a:r>
              <a:rPr lang="en-US" altLang="ko-KR" dirty="0" smtClean="0">
                <a:latin typeface="+mn-ea"/>
              </a:rPr>
              <a:t>Data Stream </a:t>
            </a:r>
            <a:r>
              <a:rPr lang="ko-KR" altLang="en-US" dirty="0" smtClean="0">
                <a:latin typeface="+mn-ea"/>
              </a:rPr>
              <a:t>형태로 보내진다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보안 처리 및 많은 양의 데이터 전송 시 사용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HEAD, PUT, DELET, TRACE, OPTIONS : HTML</a:t>
            </a:r>
            <a:r>
              <a:rPr lang="ko-KR" altLang="en-US" dirty="0" smtClean="0">
                <a:latin typeface="+mn-ea"/>
              </a:rPr>
              <a:t>에 지원하지 않음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/>
            <a:r>
              <a:rPr lang="en-US" altLang="ko-KR" dirty="0" smtClean="0">
                <a:latin typeface="+mn-ea"/>
              </a:rPr>
              <a:t>ACTION</a:t>
            </a:r>
          </a:p>
          <a:p>
            <a:pPr lvl="2"/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smtClean="0">
                <a:latin typeface="+mn-ea"/>
              </a:rPr>
              <a:t>절대경로와 상대경로를 이용하여 </a:t>
            </a:r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smtClean="0">
                <a:latin typeface="+mn-ea"/>
              </a:rPr>
              <a:t>태그의 정보를 전달받을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설정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생략 시 현재 웹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페이지 </a:t>
            </a:r>
            <a:r>
              <a:rPr lang="en-US" altLang="ko-KR" dirty="0" smtClean="0">
                <a:latin typeface="+mn-ea"/>
              </a:rPr>
              <a:t>URL</a:t>
            </a:r>
          </a:p>
          <a:p>
            <a:pPr lvl="1"/>
            <a:r>
              <a:rPr lang="en-US" altLang="ko-KR" dirty="0" smtClean="0">
                <a:latin typeface="+mn-ea"/>
              </a:rPr>
              <a:t>ENCTYPE</a:t>
            </a:r>
          </a:p>
          <a:p>
            <a:pPr lvl="2"/>
            <a:r>
              <a:rPr lang="ko-KR" altLang="en-US" dirty="0" smtClean="0">
                <a:latin typeface="+mn-ea"/>
              </a:rPr>
              <a:t>데이터의 </a:t>
            </a:r>
            <a:r>
              <a:rPr lang="ko-KR" altLang="en-US" dirty="0" err="1" smtClean="0">
                <a:latin typeface="+mn-ea"/>
              </a:rPr>
              <a:t>인코딩</a:t>
            </a:r>
            <a:r>
              <a:rPr lang="ko-KR" altLang="en-US" dirty="0" smtClean="0">
                <a:latin typeface="+mn-ea"/>
              </a:rPr>
              <a:t> 방식을 설정하며 요청방식이 </a:t>
            </a:r>
            <a:r>
              <a:rPr lang="en-US" altLang="ko-KR" dirty="0" smtClean="0">
                <a:latin typeface="+mn-ea"/>
              </a:rPr>
              <a:t>POST </a:t>
            </a:r>
            <a:r>
              <a:rPr lang="ko-KR" altLang="en-US" dirty="0" smtClean="0">
                <a:latin typeface="+mn-ea"/>
              </a:rPr>
              <a:t>방식일 경우만 사용 가능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생략 시 </a:t>
            </a:r>
            <a:r>
              <a:rPr lang="en-US" altLang="ko-KR" dirty="0" smtClean="0"/>
              <a:t>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id=</a:t>
            </a:r>
            <a:r>
              <a:rPr lang="en-US" altLang="ko-KR" dirty="0" err="1" smtClean="0"/>
              <a:t>bangry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파일 업로드 처리시 </a:t>
            </a:r>
            <a:r>
              <a:rPr lang="en-US" altLang="ko-KR" dirty="0" smtClean="0"/>
              <a:t>multipart/form-data</a:t>
            </a:r>
          </a:p>
          <a:p>
            <a:r>
              <a:rPr lang="ko-KR" altLang="en-US" dirty="0" smtClean="0"/>
              <a:t>사용자가 입력한 정보 전달을 위한 서브 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INPUT, SELECT, TEXTAREA</a:t>
            </a:r>
          </a:p>
          <a:p>
            <a:endParaRPr lang="en-US" altLang="ko-KR" dirty="0" smtClean="0"/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FORM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55" y="4554711"/>
            <a:ext cx="9205149" cy="144073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/>
              <a:t>&lt;form action=“/</a:t>
            </a:r>
            <a:r>
              <a:rPr lang="en-US" altLang="ko-KR" sz="1400" dirty="0" err="1" smtClean="0"/>
              <a:t>webAppName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someServlet</a:t>
            </a:r>
            <a:r>
              <a:rPr lang="en-US" altLang="ko-KR" sz="1400" dirty="0" smtClean="0"/>
              <a:t>“ method="post"&gt;</a:t>
            </a:r>
          </a:p>
          <a:p>
            <a:r>
              <a:rPr lang="en-US" altLang="ko-KR" sz="1400" dirty="0" smtClean="0"/>
              <a:t>     &lt;input type=“text” name=“id”/&gt;</a:t>
            </a:r>
          </a:p>
          <a:p>
            <a:r>
              <a:rPr lang="en-US" altLang="ko-KR" sz="1400" dirty="0" smtClean="0"/>
              <a:t>     &lt;select name=“job”/&gt;</a:t>
            </a:r>
          </a:p>
          <a:p>
            <a:r>
              <a:rPr lang="en-US" altLang="ko-KR" sz="1400" dirty="0" smtClean="0"/>
              <a:t>     &lt;</a:t>
            </a:r>
            <a:r>
              <a:rPr lang="en-US" altLang="ko-KR" sz="1400" dirty="0" err="1" smtClean="0"/>
              <a:t>textarea</a:t>
            </a:r>
            <a:r>
              <a:rPr lang="en-US" altLang="ko-KR" sz="1400" dirty="0" smtClean="0"/>
              <a:t> name=“message”/&gt;</a:t>
            </a:r>
          </a:p>
          <a:p>
            <a:r>
              <a:rPr lang="en-US" altLang="ko-KR" sz="1400" dirty="0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HttpServletRequest</a:t>
            </a:r>
            <a:r>
              <a:rPr lang="ko-KR" altLang="en-US" dirty="0" smtClean="0">
                <a:latin typeface="+mn-ea"/>
              </a:rPr>
              <a:t>의 메소드를 이용한 </a:t>
            </a:r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err="1" smtClean="0">
                <a:latin typeface="+mn-ea"/>
              </a:rPr>
              <a:t>파라메터</a:t>
            </a:r>
            <a:r>
              <a:rPr lang="ko-KR" altLang="en-US" dirty="0" smtClean="0">
                <a:latin typeface="+mn-ea"/>
              </a:rPr>
              <a:t> 수신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String </a:t>
            </a:r>
            <a:r>
              <a:rPr lang="en-US" altLang="ko-KR" dirty="0" err="1" smtClean="0">
                <a:latin typeface="+mn-ea"/>
              </a:rPr>
              <a:t>parameterValue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request.getParameter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en-US" altLang="ko-KR" dirty="0" err="1" smtClean="0">
                <a:latin typeface="+mn-ea"/>
              </a:rPr>
              <a:t>parameterName</a:t>
            </a:r>
            <a:r>
              <a:rPr lang="en-US" altLang="ko-KR" dirty="0" smtClean="0">
                <a:latin typeface="+mn-ea"/>
              </a:rPr>
              <a:t>”);</a:t>
            </a:r>
          </a:p>
          <a:p>
            <a:pPr lvl="1"/>
            <a:r>
              <a:rPr lang="en-US" altLang="ko-KR" dirty="0" smtClean="0">
                <a:latin typeface="+mn-ea"/>
              </a:rPr>
              <a:t>String[] </a:t>
            </a:r>
            <a:r>
              <a:rPr lang="en-US" altLang="ko-KR" dirty="0" err="1" smtClean="0">
                <a:latin typeface="+mn-ea"/>
              </a:rPr>
              <a:t>parameterValues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request.getParameterValues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en-US" altLang="ko-KR" dirty="0" err="1" smtClean="0">
                <a:latin typeface="+mn-ea"/>
              </a:rPr>
              <a:t>parameterName</a:t>
            </a:r>
            <a:r>
              <a:rPr lang="en-US" altLang="ko-KR" dirty="0" smtClean="0">
                <a:latin typeface="+mn-ea"/>
              </a:rPr>
              <a:t>”);</a:t>
            </a:r>
          </a:p>
          <a:p>
            <a:pPr lvl="1"/>
            <a:r>
              <a:rPr lang="en-US" altLang="ko-KR" dirty="0" smtClean="0">
                <a:latin typeface="+mn-ea"/>
              </a:rPr>
              <a:t>Enumeration </a:t>
            </a:r>
            <a:r>
              <a:rPr lang="en-US" altLang="ko-KR" dirty="0" err="1" smtClean="0">
                <a:latin typeface="+mn-ea"/>
              </a:rPr>
              <a:t>parameterNames</a:t>
            </a:r>
            <a:r>
              <a:rPr lang="en-US" altLang="ko-KR" dirty="0" smtClean="0">
                <a:latin typeface="+mn-ea"/>
              </a:rPr>
              <a:t> = </a:t>
            </a:r>
            <a:r>
              <a:rPr lang="en-US" altLang="ko-KR" dirty="0" err="1" smtClean="0">
                <a:latin typeface="+mn-ea"/>
              </a:rPr>
              <a:t>request.getParameterNames</a:t>
            </a:r>
            <a:r>
              <a:rPr lang="en-US" altLang="ko-KR" dirty="0" smtClean="0">
                <a:latin typeface="+mn-ea"/>
              </a:rPr>
              <a:t>();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FORM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105" y="2021798"/>
            <a:ext cx="9205149" cy="316428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doPost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 // </a:t>
            </a:r>
            <a:r>
              <a:rPr lang="ko-KR" altLang="en-US" sz="1400" dirty="0" smtClean="0"/>
              <a:t>한글 </a:t>
            </a:r>
            <a:r>
              <a:rPr lang="ko-KR" altLang="en-US" sz="1400" dirty="0" err="1" smtClean="0"/>
              <a:t>인코딩</a:t>
            </a:r>
            <a:r>
              <a:rPr lang="ko-KR" altLang="en-US" sz="1400" dirty="0" smtClean="0"/>
              <a:t> 처리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request.setCharacterEncoding</a:t>
            </a:r>
            <a:r>
              <a:rPr lang="en-US" altLang="ko-KR" sz="1400" dirty="0" smtClean="0"/>
              <a:t>(“utf-8”);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String id = 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(“id”);</a:t>
            </a:r>
          </a:p>
          <a:p>
            <a:r>
              <a:rPr lang="en-US" altLang="ko-KR" sz="1400" dirty="0" smtClean="0"/>
              <a:t>     String[] </a:t>
            </a:r>
            <a:r>
              <a:rPr lang="en-US" altLang="ko-KR" sz="1400" dirty="0" err="1" smtClean="0"/>
              <a:t>hobbys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request.getParameterValues</a:t>
            </a:r>
            <a:r>
              <a:rPr lang="en-US" altLang="ko-KR" sz="1400" dirty="0" smtClean="0"/>
              <a:t>(“hobby”);</a:t>
            </a:r>
          </a:p>
          <a:p>
            <a:r>
              <a:rPr lang="en-US" altLang="ko-KR" sz="1400" dirty="0" smtClean="0"/>
              <a:t>     Enumeration&lt;String&gt; </a:t>
            </a:r>
            <a:r>
              <a:rPr lang="en-US" altLang="ko-KR" sz="1400" dirty="0" err="1" smtClean="0"/>
              <a:t>paramNames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request.getParameterNames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while(</a:t>
            </a:r>
            <a:r>
              <a:rPr lang="en-US" altLang="ko-KR" sz="1400" dirty="0" err="1" smtClean="0"/>
              <a:t>paramNames.hasMoreElements</a:t>
            </a:r>
            <a:r>
              <a:rPr lang="en-US" altLang="ko-KR" sz="1400" dirty="0" smtClean="0"/>
              <a:t>()){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paramName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paramNames.nextElement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paramValue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paramName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ServletResponse</a:t>
            </a:r>
            <a:r>
              <a:rPr lang="en-US" altLang="ko-KR" dirty="0" smtClean="0">
                <a:latin typeface="+mn-ea"/>
              </a:rPr>
              <a:t>/</a:t>
            </a:r>
            <a:r>
              <a:rPr lang="en-US" altLang="ko-KR" dirty="0" err="1" smtClean="0">
                <a:latin typeface="+mn-ea"/>
              </a:rPr>
              <a:t>HttpServletResponse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컨테이너는 응답 메시지 처리를 위해 </a:t>
            </a:r>
            <a:r>
              <a:rPr lang="en-US" altLang="ko-KR" dirty="0" err="1" smtClean="0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생성하여 전달한다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개발자는 </a:t>
            </a:r>
            <a:r>
              <a:rPr lang="en-US" altLang="ko-KR" dirty="0" err="1" smtClean="0">
                <a:latin typeface="+mn-ea"/>
              </a:rPr>
              <a:t>setXXX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err="1" smtClean="0">
                <a:latin typeface="+mn-ea"/>
              </a:rPr>
              <a:t>메소드를</a:t>
            </a:r>
            <a:r>
              <a:rPr lang="ko-KR" altLang="en-US" dirty="0" smtClean="0">
                <a:latin typeface="+mn-ea"/>
              </a:rPr>
              <a:t> 이용하여 클라이언트에 전송할 응답 메시지를 가공하면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HttpServletResponse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getWriter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PrintWriter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getOutputStream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ServletOutputStream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setStatus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statusCode:int</a:t>
            </a:r>
            <a:r>
              <a:rPr lang="en-US" altLang="ko-KR" dirty="0" smtClean="0">
                <a:latin typeface="+mn-ea"/>
              </a:rPr>
              <a:t>) : void</a:t>
            </a:r>
          </a:p>
          <a:p>
            <a:pPr lvl="2"/>
            <a:r>
              <a:rPr lang="ko-KR" altLang="en-US" dirty="0" smtClean="0">
                <a:latin typeface="+mn-ea"/>
              </a:rPr>
              <a:t>상태코드 상수 </a:t>
            </a:r>
            <a:r>
              <a:rPr lang="en-US" altLang="ko-KR" dirty="0" smtClean="0">
                <a:latin typeface="+mn-ea"/>
              </a:rPr>
              <a:t>: SC_OK(200), </a:t>
            </a:r>
            <a:r>
              <a:rPr lang="en-US" altLang="ko-KR" dirty="0" smtClean="0"/>
              <a:t>SC_MOVED_PERMANENTLY(301), SC_BAD_REQUEST(400), SC_FORBIDDEN(403),</a:t>
            </a:r>
            <a:br>
              <a:rPr lang="en-US" altLang="ko-KR" dirty="0" smtClean="0"/>
            </a:br>
            <a:r>
              <a:rPr lang="en-US" altLang="ko-KR" dirty="0" smtClean="0"/>
              <a:t>                         </a:t>
            </a:r>
            <a:r>
              <a:rPr lang="en-US" altLang="ko-KR" dirty="0" smtClean="0">
                <a:latin typeface="+mn-ea"/>
              </a:rPr>
              <a:t>SC_NOT_FOUND(404), </a:t>
            </a:r>
            <a:r>
              <a:rPr lang="en-US" altLang="ko-KR" dirty="0" smtClean="0"/>
              <a:t>INTERNAL_SERVER_ERROR(500), SC_SERVICE_UNAVAILABLE(503)</a:t>
            </a:r>
          </a:p>
          <a:p>
            <a:pPr lvl="1"/>
            <a:r>
              <a:rPr lang="en-US" altLang="ko-KR" u="sng" dirty="0" smtClean="0"/>
              <a:t> </a:t>
            </a:r>
            <a:r>
              <a:rPr lang="en-US" altLang="ko-KR" dirty="0" err="1" smtClean="0">
                <a:latin typeface="+mn-ea"/>
              </a:rPr>
              <a:t>setHeader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headerName</a:t>
            </a:r>
            <a:r>
              <a:rPr lang="en-US" altLang="ko-KR" dirty="0" smtClean="0">
                <a:latin typeface="+mn-ea"/>
              </a:rPr>
              <a:t>: String, </a:t>
            </a:r>
            <a:r>
              <a:rPr lang="en-US" altLang="ko-KR" dirty="0" err="1" smtClean="0">
                <a:latin typeface="+mn-ea"/>
              </a:rPr>
              <a:t>headerValue</a:t>
            </a:r>
            <a:r>
              <a:rPr lang="en-US" altLang="ko-KR" dirty="0" smtClean="0">
                <a:latin typeface="+mn-ea"/>
              </a:rPr>
              <a:t>: String) : void</a:t>
            </a:r>
          </a:p>
          <a:p>
            <a:pPr lvl="1"/>
            <a:r>
              <a:rPr lang="en-US" altLang="ko-KR" dirty="0" err="1" smtClean="0">
                <a:latin typeface="+mn-ea"/>
              </a:rPr>
              <a:t>sendRedirect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en-US" altLang="ko-KR" dirty="0" smtClean="0">
                <a:latin typeface="+mn-ea"/>
              </a:rPr>
              <a:t>: String) : void</a:t>
            </a:r>
          </a:p>
          <a:p>
            <a:pPr lvl="2"/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브라우저 자동 요청 처리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응답 메시지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294" y="4085884"/>
            <a:ext cx="7992130" cy="212501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72000" tIns="72000" rIns="72000" bIns="72000">
            <a:no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response.setStatus</a:t>
            </a:r>
            <a:r>
              <a:rPr lang="en-US" altLang="ko-KR" sz="1400" dirty="0" smtClean="0">
                <a:solidFill>
                  <a:srgbClr val="C0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HttpServletResponse.SC_MOVED_PERMANENTLY</a:t>
            </a:r>
            <a:r>
              <a:rPr lang="en-US" altLang="ko-KR" sz="14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response.setHeader</a:t>
            </a:r>
            <a:r>
              <a:rPr lang="en-US" altLang="ko-KR" sz="1400" dirty="0" smtClean="0">
                <a:solidFill>
                  <a:srgbClr val="C00000"/>
                </a:solidFill>
              </a:rPr>
              <a:t>(“Location”, “/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someURL</a:t>
            </a:r>
            <a:r>
              <a:rPr lang="en-US" altLang="ko-KR" sz="1400" dirty="0" smtClean="0">
                <a:solidFill>
                  <a:srgbClr val="C00000"/>
                </a:solidFill>
              </a:rPr>
              <a:t>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response.sendRedirect</a:t>
            </a:r>
            <a:r>
              <a:rPr lang="en-US" altLang="ko-KR" sz="1400" dirty="0" smtClean="0">
                <a:solidFill>
                  <a:srgbClr val="003300"/>
                </a:solidFill>
              </a:rPr>
              <a:t>(“/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someURL</a:t>
            </a:r>
            <a:r>
              <a:rPr lang="en-US" altLang="ko-KR" sz="1400" dirty="0" smtClean="0">
                <a:solidFill>
                  <a:srgbClr val="003300"/>
                </a:solidFill>
              </a:rPr>
              <a:t>”);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HTML META </a:t>
            </a:r>
            <a:r>
              <a:rPr lang="ko-KR" altLang="en-US" sz="1400" dirty="0" smtClean="0">
                <a:solidFill>
                  <a:srgbClr val="003300"/>
                </a:solidFill>
              </a:rPr>
              <a:t>태그와 동일 기능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&lt;meta http-equiv="refresh" content="0; URL=/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someURL</a:t>
            </a:r>
            <a:r>
              <a:rPr lang="en-US" altLang="ko-KR" sz="1400" dirty="0" smtClean="0">
                <a:solidFill>
                  <a:srgbClr val="003300"/>
                </a:solidFill>
              </a:rPr>
              <a:t>"&gt;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ServletConfig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 초기 설정 파일</a:t>
            </a:r>
            <a:r>
              <a:rPr lang="en-US" altLang="ko-KR" dirty="0" smtClean="0">
                <a:latin typeface="+mn-ea"/>
              </a:rPr>
              <a:t>(/WEB-INF/web.xml)</a:t>
            </a:r>
            <a:r>
              <a:rPr lang="ko-KR" altLang="en-US" dirty="0" smtClean="0">
                <a:latin typeface="+mn-ea"/>
              </a:rPr>
              <a:t>에 등록한 서블릿 초기 설정 정보 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err="1" smtClean="0">
                <a:latin typeface="+mn-ea"/>
              </a:rPr>
              <a:t>ServletConfig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getInitParameter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parameterName</a:t>
            </a:r>
            <a:r>
              <a:rPr lang="en-US" altLang="ko-KR" dirty="0" smtClean="0">
                <a:latin typeface="+mn-ea"/>
              </a:rPr>
              <a:t>: String): String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getInitParameterNames</a:t>
            </a:r>
            <a:r>
              <a:rPr lang="en-US" altLang="ko-KR" dirty="0" smtClean="0">
                <a:latin typeface="+mn-ea"/>
              </a:rPr>
              <a:t>(): Enumeration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초기 설정 정보 읽기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9620" y="3906639"/>
            <a:ext cx="9107876" cy="257950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200" dirty="0" smtClean="0"/>
              <a:t>public void init(</a:t>
            </a:r>
            <a:r>
              <a:rPr lang="en-US" altLang="ko-KR" sz="1200" dirty="0" err="1" smtClean="0"/>
              <a:t>ServletConfig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) throws </a:t>
            </a:r>
            <a:r>
              <a:rPr lang="en-US" altLang="ko-KR" sz="1200" dirty="0" err="1" smtClean="0"/>
              <a:t>ServletException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ko-KR" altLang="en-US" sz="1200" dirty="0" err="1" smtClean="0">
                <a:solidFill>
                  <a:srgbClr val="003300"/>
                </a:solidFill>
              </a:rPr>
              <a:t>서블릿</a:t>
            </a:r>
            <a:r>
              <a:rPr lang="ko-KR" altLang="en-US" sz="1200" dirty="0" smtClean="0">
                <a:solidFill>
                  <a:srgbClr val="003300"/>
                </a:solidFill>
              </a:rPr>
              <a:t> 초기화 시 한번만</a:t>
            </a:r>
            <a:endParaRPr lang="en-US" altLang="ko-KR" sz="1200" dirty="0" smtClean="0">
              <a:solidFill>
                <a:srgbClr val="003300"/>
              </a:solidFill>
            </a:endParaRPr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config.getInitParameter</a:t>
            </a:r>
            <a:r>
              <a:rPr lang="en-US" altLang="ko-KR" sz="1200" dirty="0" smtClean="0">
                <a:solidFill>
                  <a:srgbClr val="C00000"/>
                </a:solidFill>
              </a:rPr>
              <a:t>(“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paramName</a:t>
            </a:r>
            <a:r>
              <a:rPr lang="en-US" altLang="ko-KR" sz="1200" dirty="0" smtClean="0">
                <a:solidFill>
                  <a:srgbClr val="C00000"/>
                </a:solidFill>
              </a:rPr>
              <a:t>”);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doGet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HttpServletRequest</a:t>
            </a:r>
            <a:r>
              <a:rPr lang="en-US" altLang="ko-KR" sz="1200" dirty="0" smtClean="0"/>
              <a:t> request, </a:t>
            </a:r>
            <a:r>
              <a:rPr lang="en-US" altLang="ko-KR" sz="1200" dirty="0" err="1" smtClean="0"/>
              <a:t>HttpServletResponse</a:t>
            </a:r>
            <a:r>
              <a:rPr lang="en-US" altLang="ko-KR" sz="1200" dirty="0" smtClean="0"/>
              <a:t> response) throws </a:t>
            </a:r>
            <a:r>
              <a:rPr lang="en-US" altLang="ko-KR" sz="1200" dirty="0" err="1" smtClean="0"/>
              <a:t>ServletException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IOException</a:t>
            </a:r>
            <a:r>
              <a:rPr lang="en-US" altLang="ko-KR" sz="1200" dirty="0" smtClean="0"/>
              <a:t> {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ko-KR" altLang="en-US" sz="1200" dirty="0" smtClean="0">
                <a:solidFill>
                  <a:srgbClr val="003300"/>
                </a:solidFill>
              </a:rPr>
              <a:t>클라이언트 요청 시 마다</a:t>
            </a:r>
            <a:endParaRPr lang="en-US" altLang="ko-KR" sz="1200" dirty="0" smtClean="0">
              <a:solidFill>
                <a:srgbClr val="003300"/>
              </a:solidFill>
            </a:endParaRP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ServletConfig</a:t>
            </a:r>
            <a:r>
              <a:rPr lang="en-US" altLang="ko-KR" sz="1200" dirty="0" smtClean="0">
                <a:solidFill>
                  <a:srgbClr val="0033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config</a:t>
            </a:r>
            <a:r>
              <a:rPr lang="en-US" altLang="ko-KR" sz="1200" dirty="0" smtClean="0">
                <a:solidFill>
                  <a:srgbClr val="003300"/>
                </a:solidFill>
              </a:rPr>
              <a:t> =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getServletConfig</a:t>
            </a:r>
            <a:r>
              <a:rPr lang="en-US" altLang="ko-KR" sz="1200" dirty="0" smtClean="0">
                <a:solidFill>
                  <a:srgbClr val="003300"/>
                </a:solidFill>
              </a:rPr>
              <a:t>();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config.getInitParameter</a:t>
            </a:r>
            <a:r>
              <a:rPr lang="en-US" altLang="ko-KR" sz="1200" dirty="0" smtClean="0">
                <a:solidFill>
                  <a:srgbClr val="003300"/>
                </a:solidFill>
              </a:rPr>
              <a:t>(“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paramName</a:t>
            </a:r>
            <a:r>
              <a:rPr lang="en-US" altLang="ko-KR" sz="1200" dirty="0" smtClean="0">
                <a:solidFill>
                  <a:srgbClr val="003300"/>
                </a:solidFill>
              </a:rPr>
              <a:t>”);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getInitParameter</a:t>
            </a:r>
            <a:r>
              <a:rPr lang="en-US" altLang="ko-KR" sz="1200" dirty="0" smtClean="0">
                <a:solidFill>
                  <a:srgbClr val="003300"/>
                </a:solidFill>
              </a:rPr>
              <a:t>(“</a:t>
            </a:r>
            <a:r>
              <a:rPr lang="en-US" altLang="ko-KR" sz="1200" dirty="0" err="1" smtClean="0">
                <a:solidFill>
                  <a:srgbClr val="003300"/>
                </a:solidFill>
              </a:rPr>
              <a:t>paramName</a:t>
            </a:r>
            <a:r>
              <a:rPr lang="en-US" altLang="ko-KR" sz="1200" dirty="0" smtClean="0">
                <a:solidFill>
                  <a:srgbClr val="003300"/>
                </a:solidFill>
              </a:rPr>
              <a:t>”);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620" y="2227873"/>
            <a:ext cx="9107876" cy="162273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72000" tIns="72000" rIns="72000" bIns="7200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-name&gt;</a:t>
            </a:r>
            <a:r>
              <a:rPr lang="en-US" altLang="ko-KR" sz="1200" dirty="0" err="1" smtClean="0"/>
              <a:t>SomeServlet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-name&gt;</a:t>
            </a:r>
          </a:p>
          <a:p>
            <a:r>
              <a:rPr lang="en-US" altLang="ko-KR" sz="1200" dirty="0" smtClean="0"/>
              <a:t>     &lt;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-class&gt;</a:t>
            </a:r>
            <a:r>
              <a:rPr lang="en-US" altLang="ko-KR" sz="1200" dirty="0" err="1" smtClean="0"/>
              <a:t>xxx.yyy.SomeServlet</a:t>
            </a:r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-class&gt;</a:t>
            </a:r>
          </a:p>
          <a:p>
            <a:r>
              <a:rPr lang="en-US" altLang="ko-KR" sz="1200" dirty="0" smtClean="0"/>
              <a:t>     </a:t>
            </a:r>
            <a:r>
              <a:rPr lang="en-US" altLang="ko-KR" sz="1200" dirty="0" smtClean="0">
                <a:solidFill>
                  <a:srgbClr val="C00000"/>
                </a:solidFill>
              </a:rPr>
              <a:t>&lt;init-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     &lt;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-name&gt;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paramName</a:t>
            </a:r>
            <a:r>
              <a:rPr lang="en-US" altLang="ko-KR" sz="1200" dirty="0" smtClean="0">
                <a:solidFill>
                  <a:srgbClr val="C00000"/>
                </a:solidFill>
              </a:rPr>
              <a:t>&lt;/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-name&gt;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     &lt;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-value&gt;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paramValue</a:t>
            </a:r>
            <a:r>
              <a:rPr lang="en-US" altLang="ko-KR" sz="1200" dirty="0" smtClean="0">
                <a:solidFill>
                  <a:srgbClr val="C00000"/>
                </a:solidFill>
              </a:rPr>
              <a:t>&lt;/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-value&gt;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 &lt;/init-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sz="12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 smtClean="0"/>
              <a:t>servlet</a:t>
            </a:r>
            <a:r>
              <a:rPr lang="en-US" altLang="ko-KR" sz="120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err="1" smtClean="0">
                <a:latin typeface="+mn-ea"/>
              </a:rPr>
              <a:t>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  <a:latin typeface="+mn-ea"/>
              </a:rPr>
              <a:t>WAS(Web Application Server)</a:t>
            </a:r>
            <a:r>
              <a:rPr lang="ko-KR" altLang="en-US" dirty="0" smtClean="0">
                <a:latin typeface="+mn-ea"/>
              </a:rPr>
              <a:t>에 배치되</a:t>
            </a:r>
            <a:r>
              <a:rPr lang="ko-KR" altLang="en-US" dirty="0">
                <a:latin typeface="+mn-ea"/>
              </a:rPr>
              <a:t>며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웹 브라우저의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요청에 대해 응답메시지</a:t>
            </a:r>
            <a:r>
              <a:rPr lang="en-US" altLang="ko-KR" dirty="0" smtClean="0">
                <a:latin typeface="+mn-ea"/>
              </a:rPr>
              <a:t>(HTML, CSS, JavaScript, XML, XHTML, Image, Audio…)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동적으로 생성하여 서비스</a:t>
            </a:r>
            <a:r>
              <a:rPr lang="ko-KR" altLang="en-US" dirty="0" smtClean="0">
                <a:latin typeface="+mn-ea"/>
              </a:rPr>
              <a:t>를 수행하는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작은 웹 프로그램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컴포넌트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말한다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WAS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내의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엔진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컨테이너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의해 배치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관리되며 대표적인 </a:t>
            </a:r>
            <a:r>
              <a:rPr lang="en-US" altLang="ko-KR" dirty="0" err="1" smtClean="0">
                <a:latin typeface="+mn-ea"/>
              </a:rPr>
              <a:t>JavaEE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기반 자바 웹 표준 기술이다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err="1" smtClean="0">
                <a:latin typeface="+mn-ea"/>
              </a:rPr>
              <a:t>서블릿에</a:t>
            </a:r>
            <a:r>
              <a:rPr lang="ko-KR" altLang="en-US" dirty="0" smtClean="0">
                <a:latin typeface="+mn-ea"/>
              </a:rPr>
              <a:t> 대한 규격</a:t>
            </a:r>
            <a:r>
              <a:rPr lang="en-US" altLang="ko-KR" dirty="0" smtClean="0">
                <a:latin typeface="+mn-ea"/>
              </a:rPr>
              <a:t>(Specification)</a:t>
            </a:r>
            <a:r>
              <a:rPr lang="ko-KR" altLang="en-US" dirty="0" smtClean="0">
                <a:latin typeface="+mn-ea"/>
              </a:rPr>
              <a:t>은 버전 별로 관리되며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현재 최신 버전은 </a:t>
            </a:r>
            <a:r>
              <a:rPr lang="en-US" altLang="ko-KR" dirty="0" smtClean="0">
                <a:latin typeface="+mn-ea"/>
              </a:rPr>
              <a:t>3.1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컨테이너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서블릿의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라이프사이클을 관리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생성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실행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삭제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해 주며 웹 클라이언트 요청이 있을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경우 </a:t>
            </a:r>
            <a:r>
              <a:rPr lang="ko-KR" altLang="en-US" dirty="0" err="1" smtClean="0">
                <a:latin typeface="+mn-ea"/>
              </a:rPr>
              <a:t>서블릿을</a:t>
            </a:r>
            <a:r>
              <a:rPr lang="ko-KR" altLang="en-US" dirty="0" smtClean="0">
                <a:latin typeface="+mn-ea"/>
              </a:rPr>
              <a:t> 실행시켜 요청에 대한 응답을 처리하는 서버 모듈로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웹 애플리케이션 서버의 일부분이다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Servlet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소개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00" y="2931898"/>
            <a:ext cx="7128792" cy="295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ServletContext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 환경 정보를 제공하며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컨테이너에 의해 관리되는 </a:t>
            </a:r>
            <a:r>
              <a:rPr lang="ko-KR" altLang="en-US" dirty="0" err="1" smtClean="0">
                <a:latin typeface="+mn-ea"/>
              </a:rPr>
              <a:t>서블릿들의</a:t>
            </a:r>
            <a:r>
              <a:rPr lang="ko-KR" altLang="en-US" dirty="0" smtClean="0">
                <a:latin typeface="+mn-ea"/>
              </a:rPr>
              <a:t> 데이터 공유를 위해 제공된다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ServletContext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getServletName</a:t>
            </a:r>
            <a:r>
              <a:rPr lang="en-US" altLang="ko-KR" dirty="0" smtClean="0">
                <a:latin typeface="+mn-ea"/>
              </a:rPr>
              <a:t>():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getMajorVersion</a:t>
            </a:r>
            <a:r>
              <a:rPr lang="en-US" altLang="ko-KR" dirty="0" smtClean="0">
                <a:latin typeface="+mn-ea"/>
              </a:rPr>
              <a:t>(): </a:t>
            </a:r>
            <a:r>
              <a:rPr lang="en-US" altLang="ko-KR" dirty="0" err="1" smtClean="0">
                <a:latin typeface="+mn-ea"/>
              </a:rPr>
              <a:t>int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getContextPath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getServletContextName</a:t>
            </a:r>
            <a:r>
              <a:rPr lang="en-US" altLang="ko-KR" dirty="0" smtClean="0">
                <a:latin typeface="+mn-ea"/>
              </a:rPr>
              <a:t>() 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getServletNames</a:t>
            </a:r>
            <a:r>
              <a:rPr lang="en-US" altLang="ko-KR" dirty="0" smtClean="0">
                <a:latin typeface="+mn-ea"/>
              </a:rPr>
              <a:t>(): Enumeration</a:t>
            </a:r>
          </a:p>
          <a:p>
            <a:pPr lvl="1"/>
            <a:r>
              <a:rPr lang="en-US" altLang="ko-KR" dirty="0" err="1" smtClean="0">
                <a:latin typeface="+mn-ea"/>
              </a:rPr>
              <a:t>getServlet</a:t>
            </a:r>
            <a:r>
              <a:rPr lang="en-US" altLang="ko-KR" dirty="0" smtClean="0">
                <a:latin typeface="+mn-ea"/>
              </a:rPr>
              <a:t>(name: String):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getInitParameter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paramName</a:t>
            </a:r>
            <a:r>
              <a:rPr lang="en-US" altLang="ko-KR" dirty="0" smtClean="0">
                <a:latin typeface="+mn-ea"/>
              </a:rPr>
              <a:t>: String):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getInitParameterName</a:t>
            </a:r>
            <a:r>
              <a:rPr lang="en-US" altLang="ko-KR" dirty="0" smtClean="0">
                <a:latin typeface="+mn-ea"/>
              </a:rPr>
              <a:t>(): Enumeration</a:t>
            </a:r>
          </a:p>
          <a:p>
            <a:pPr lvl="1"/>
            <a:r>
              <a:rPr lang="en-US" altLang="ko-KR" dirty="0" err="1" smtClean="0">
                <a:latin typeface="+mn-ea"/>
              </a:rPr>
              <a:t>getRequestDispatcher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en-US" altLang="ko-KR" dirty="0" smtClean="0">
                <a:latin typeface="+mn-ea"/>
              </a:rPr>
              <a:t>: String): </a:t>
            </a:r>
            <a:r>
              <a:rPr lang="en-US" altLang="ko-KR" dirty="0" err="1" smtClean="0">
                <a:latin typeface="+mn-ea"/>
              </a:rPr>
              <a:t>RequestDispatcher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getAttribute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String): String</a:t>
            </a:r>
          </a:p>
          <a:p>
            <a:pPr lvl="1"/>
            <a:r>
              <a:rPr lang="en-US" altLang="ko-KR" dirty="0" err="1" smtClean="0">
                <a:latin typeface="+mn-ea"/>
              </a:rPr>
              <a:t>setAttribute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String, </a:t>
            </a:r>
            <a:r>
              <a:rPr lang="en-US" altLang="ko-KR" dirty="0" err="1" smtClean="0">
                <a:latin typeface="+mn-ea"/>
              </a:rPr>
              <a:t>attValue</a:t>
            </a:r>
            <a:r>
              <a:rPr lang="en-US" altLang="ko-KR" dirty="0" smtClean="0">
                <a:latin typeface="+mn-ea"/>
              </a:rPr>
              <a:t>: String): void</a:t>
            </a:r>
          </a:p>
          <a:p>
            <a:pPr lvl="1"/>
            <a:r>
              <a:rPr lang="en-US" altLang="ko-KR" dirty="0" err="1" smtClean="0">
                <a:latin typeface="+mn-ea"/>
              </a:rPr>
              <a:t>removeAttribute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String): void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 환경 정보 및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 공유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246" y="5082121"/>
            <a:ext cx="9072250" cy="115328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ServletContext</a:t>
            </a:r>
            <a:r>
              <a:rPr lang="en-US" altLang="ko-KR" sz="1400" dirty="0" smtClean="0">
                <a:solidFill>
                  <a:srgbClr val="C00000"/>
                </a:solidFill>
              </a:rPr>
              <a:t> context =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getServletContext</a:t>
            </a:r>
            <a:r>
              <a:rPr lang="en-US" altLang="ko-KR" sz="14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n-ea"/>
              </a:rPr>
              <a:t>RequestDispatcher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클라이언트 요청을 컨테이너에 의해 관리되는 다른 자원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en-US" altLang="ko-KR" dirty="0" smtClean="0">
                <a:latin typeface="+mn-ea"/>
              </a:rPr>
              <a:t>, JSP, HTML…)</a:t>
            </a:r>
            <a:r>
              <a:rPr lang="ko-KR" altLang="en-US" dirty="0" smtClean="0">
                <a:latin typeface="+mn-ea"/>
              </a:rPr>
              <a:t>으로 포워드 시키거나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자원의 실행 결과를 현재 </a:t>
            </a:r>
            <a:r>
              <a:rPr lang="ko-KR" altLang="en-US" dirty="0" err="1" smtClean="0">
                <a:latin typeface="+mn-ea"/>
              </a:rPr>
              <a:t>서블릿으로</a:t>
            </a:r>
            <a:r>
              <a:rPr lang="ko-KR" altLang="en-US" dirty="0" smtClean="0">
                <a:latin typeface="+mn-ea"/>
              </a:rPr>
              <a:t> 포함시키고자 할 때 사용된다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RequestDispatcher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forward(request: 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, response: </a:t>
            </a:r>
            <a:r>
              <a:rPr lang="en-US" altLang="ko-KR" dirty="0" err="1" smtClean="0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): void</a:t>
            </a:r>
          </a:p>
          <a:p>
            <a:pPr lvl="1"/>
            <a:r>
              <a:rPr lang="en-US" altLang="ko-KR" dirty="0" smtClean="0">
                <a:latin typeface="+mn-ea"/>
              </a:rPr>
              <a:t>include(request: </a:t>
            </a:r>
            <a:r>
              <a:rPr lang="en-US" altLang="ko-KR" dirty="0" err="1" smtClean="0">
                <a:latin typeface="+mn-ea"/>
              </a:rPr>
              <a:t>HttpServletRequest</a:t>
            </a:r>
            <a:r>
              <a:rPr lang="en-US" altLang="ko-KR" dirty="0" smtClean="0">
                <a:latin typeface="+mn-ea"/>
              </a:rPr>
              <a:t>, response: </a:t>
            </a:r>
            <a:r>
              <a:rPr lang="en-US" altLang="ko-KR" dirty="0" err="1" smtClean="0">
                <a:latin typeface="+mn-ea"/>
              </a:rPr>
              <a:t>HttpServletResponse</a:t>
            </a:r>
            <a:r>
              <a:rPr lang="en-US" altLang="ko-KR" dirty="0" smtClean="0">
                <a:latin typeface="+mn-ea"/>
              </a:rPr>
              <a:t>): void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요청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디스패치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371" y="2754511"/>
            <a:ext cx="9072250" cy="316428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HttpServletRequest</a:t>
            </a:r>
            <a:r>
              <a:rPr lang="en-US" altLang="ko-KR" sz="1400" dirty="0" smtClean="0"/>
              <a:t> request, </a:t>
            </a:r>
            <a:r>
              <a:rPr lang="en-US" altLang="ko-KR" sz="1400" dirty="0" err="1" smtClean="0"/>
              <a:t>HttpServletResponse</a:t>
            </a:r>
            <a:r>
              <a:rPr lang="en-US" altLang="ko-KR" sz="1400" dirty="0" smtClean="0"/>
              <a:t> response) throws </a:t>
            </a:r>
            <a:r>
              <a:rPr lang="en-US" altLang="ko-KR" sz="1400" dirty="0" err="1" smtClean="0"/>
              <a:t>ServletException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IOException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err="1" smtClean="0">
                <a:solidFill>
                  <a:srgbClr val="003300"/>
                </a:solidFill>
              </a:rPr>
              <a:t>디스패치</a:t>
            </a:r>
            <a:r>
              <a:rPr lang="ko-KR" altLang="en-US" sz="1400" dirty="0" smtClean="0">
                <a:solidFill>
                  <a:srgbClr val="003300"/>
                </a:solidFill>
              </a:rPr>
              <a:t> 대상에게 데이터 전달을 위해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request.setAttribute</a:t>
            </a:r>
            <a:r>
              <a:rPr lang="en-US" altLang="ko-KR" sz="1400" dirty="0" smtClean="0">
                <a:solidFill>
                  <a:srgbClr val="0033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attName</a:t>
            </a:r>
            <a:r>
              <a:rPr lang="en-US" altLang="ko-KR" sz="1400" dirty="0" smtClean="0">
                <a:solidFill>
                  <a:srgbClr val="003300"/>
                </a:solidFill>
              </a:rPr>
              <a:t>: String,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attValue</a:t>
            </a:r>
            <a:r>
              <a:rPr lang="en-US" altLang="ko-KR" sz="1400" dirty="0" smtClean="0">
                <a:solidFill>
                  <a:srgbClr val="003300"/>
                </a:solidFill>
              </a:rPr>
              <a:t>: Object);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request.getAttribute</a:t>
            </a:r>
            <a:r>
              <a:rPr lang="en-US" altLang="ko-KR" sz="1400" dirty="0" smtClean="0">
                <a:solidFill>
                  <a:srgbClr val="0033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attName</a:t>
            </a:r>
            <a:r>
              <a:rPr lang="en-US" altLang="ko-KR" sz="1400" dirty="0" smtClean="0">
                <a:solidFill>
                  <a:srgbClr val="003300"/>
                </a:solidFill>
              </a:rPr>
              <a:t>: String) : Object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request.removeAttribute</a:t>
            </a:r>
            <a:r>
              <a:rPr lang="en-US" altLang="ko-KR" sz="1400" dirty="0" smtClean="0">
                <a:solidFill>
                  <a:srgbClr val="0033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attName</a:t>
            </a:r>
            <a:r>
              <a:rPr lang="en-US" altLang="ko-KR" sz="1400" dirty="0" smtClean="0">
                <a:solidFill>
                  <a:srgbClr val="003300"/>
                </a:solidFill>
              </a:rPr>
              <a:t>: String): void</a:t>
            </a:r>
          </a:p>
          <a:p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getServletContext</a:t>
            </a:r>
            <a:r>
              <a:rPr lang="en-US" altLang="ko-KR" sz="1400" dirty="0" smtClean="0">
                <a:solidFill>
                  <a:srgbClr val="003300"/>
                </a:solidFill>
              </a:rPr>
              <a:t>().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getRequestDispatcher</a:t>
            </a:r>
            <a:r>
              <a:rPr lang="en-US" altLang="ko-KR" sz="1400" dirty="0" smtClean="0">
                <a:solidFill>
                  <a:srgbClr val="003300"/>
                </a:solidFill>
              </a:rPr>
              <a:t>("/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someServlet</a:t>
            </a:r>
            <a:r>
              <a:rPr lang="en-US" altLang="ko-KR" sz="1400" dirty="0" smtClean="0">
                <a:solidFill>
                  <a:srgbClr val="003300"/>
                </a:solidFill>
              </a:rPr>
              <a:t>").forward(request, response);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request.getRequestDispatcher</a:t>
            </a:r>
            <a:r>
              <a:rPr lang="en-US" altLang="ko-KR" sz="1400" dirty="0" smtClean="0">
                <a:solidFill>
                  <a:srgbClr val="C00000"/>
                </a:solidFill>
              </a:rPr>
              <a:t>("/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someServlet</a:t>
            </a:r>
            <a:r>
              <a:rPr lang="en-US" altLang="ko-KR" sz="1400" dirty="0" smtClean="0">
                <a:solidFill>
                  <a:srgbClr val="C00000"/>
                </a:solidFill>
              </a:rPr>
              <a:t>").forward(request, response);</a:t>
            </a:r>
          </a:p>
          <a:p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getServletContext</a:t>
            </a:r>
            <a:r>
              <a:rPr lang="en-US" altLang="ko-KR" sz="1400" dirty="0" smtClean="0">
                <a:solidFill>
                  <a:srgbClr val="003300"/>
                </a:solidFill>
              </a:rPr>
              <a:t>().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getRequestDispatcher</a:t>
            </a:r>
            <a:r>
              <a:rPr lang="en-US" altLang="ko-KR" sz="1400" dirty="0" smtClean="0">
                <a:solidFill>
                  <a:srgbClr val="003300"/>
                </a:solidFill>
              </a:rPr>
              <a:t>("/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someServlet</a:t>
            </a:r>
            <a:r>
              <a:rPr lang="en-US" altLang="ko-KR" sz="1400" dirty="0" smtClean="0">
                <a:solidFill>
                  <a:srgbClr val="003300"/>
                </a:solidFill>
              </a:rPr>
              <a:t>").include(request, response);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request.getRequestDispatcher</a:t>
            </a:r>
            <a:r>
              <a:rPr lang="en-US" altLang="ko-KR" sz="1400" dirty="0" smtClean="0">
                <a:solidFill>
                  <a:srgbClr val="C00000"/>
                </a:solidFill>
              </a:rPr>
              <a:t>("/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someServlet</a:t>
            </a:r>
            <a:r>
              <a:rPr lang="en-US" altLang="ko-KR" sz="1400" dirty="0" smtClean="0">
                <a:solidFill>
                  <a:srgbClr val="C00000"/>
                </a:solidFill>
              </a:rPr>
              <a:t>").include(request, response);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</a:rPr>
              <a:t>서블릿은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프로토콜을 사용하기 때문에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클라이언트와 서버와의 연결 관계가 지속적이지 않다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같은 사용자가 요청을 여러 번 하더라도 서버는 </a:t>
            </a:r>
            <a:r>
              <a:rPr lang="en-US" altLang="ko-KR" dirty="0" smtClean="0">
                <a:latin typeface="+mn-ea"/>
              </a:rPr>
              <a:t>request</a:t>
            </a:r>
            <a:r>
              <a:rPr lang="ko-KR" altLang="en-US" dirty="0" smtClean="0">
                <a:latin typeface="+mn-ea"/>
              </a:rPr>
              <a:t>가 같은 사용자가 보낸 것인지 알 수 없기 때문에 클라이언트 상태 정보를 유지해야 하는 웹 애플리케이션 개발 시 많은 어려움이 따른다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해결 방안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세션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HttpSession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쿠키</a:t>
            </a:r>
            <a:r>
              <a:rPr lang="en-US" altLang="ko-KR" dirty="0" smtClean="0">
                <a:latin typeface="+mn-ea"/>
              </a:rPr>
              <a:t>(Cookie)</a:t>
            </a: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HttpSession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컨테이너에 개별 클라이언트 상태 정보 저장을 위해 제공된다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HttpSession</a:t>
            </a:r>
            <a:r>
              <a:rPr lang="ko-KR" altLang="en-US" dirty="0" smtClean="0">
                <a:latin typeface="+mn-ea"/>
              </a:rPr>
              <a:t>의 주요 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setAttribute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String, </a:t>
            </a:r>
            <a:r>
              <a:rPr lang="en-US" altLang="ko-KR" dirty="0" err="1" smtClean="0">
                <a:latin typeface="+mn-ea"/>
              </a:rPr>
              <a:t>attValue</a:t>
            </a:r>
            <a:r>
              <a:rPr lang="en-US" altLang="ko-KR" dirty="0" smtClean="0">
                <a:latin typeface="+mn-ea"/>
              </a:rPr>
              <a:t>: Object): void</a:t>
            </a:r>
          </a:p>
          <a:p>
            <a:pPr lvl="1"/>
            <a:r>
              <a:rPr lang="en-US" altLang="ko-KR" dirty="0" err="1" smtClean="0">
                <a:latin typeface="+mn-ea"/>
              </a:rPr>
              <a:t>getAttribue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String) : Object</a:t>
            </a:r>
          </a:p>
          <a:p>
            <a:pPr lvl="1"/>
            <a:r>
              <a:rPr lang="en-US" altLang="ko-KR" dirty="0" err="1" smtClean="0">
                <a:latin typeface="+mn-ea"/>
              </a:rPr>
              <a:t>removeAttribute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attName</a:t>
            </a:r>
            <a:r>
              <a:rPr lang="en-US" altLang="ko-KR" dirty="0" smtClean="0">
                <a:latin typeface="+mn-ea"/>
              </a:rPr>
              <a:t>: String) : void</a:t>
            </a:r>
          </a:p>
          <a:p>
            <a:pPr lvl="1"/>
            <a:r>
              <a:rPr lang="en-US" altLang="ko-KR" dirty="0" err="1" smtClean="0">
                <a:latin typeface="+mn-ea"/>
              </a:rPr>
              <a:t>isNew</a:t>
            </a:r>
            <a:r>
              <a:rPr lang="en-US" altLang="ko-KR" dirty="0" smtClean="0">
                <a:latin typeface="+mn-ea"/>
              </a:rPr>
              <a:t>(): </a:t>
            </a:r>
            <a:r>
              <a:rPr lang="en-US" altLang="ko-KR" dirty="0" err="1" smtClean="0">
                <a:latin typeface="+mn-ea"/>
              </a:rPr>
              <a:t>boolean</a:t>
            </a:r>
            <a:r>
              <a:rPr lang="en-US" altLang="ko-KR" dirty="0" smtClean="0">
                <a:latin typeface="+mn-ea"/>
              </a:rPr>
              <a:t>,   invalidate(): void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상태 정보 유지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371" y="4386026"/>
            <a:ext cx="9072250" cy="210112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 void </a:t>
            </a:r>
            <a:r>
              <a:rPr lang="en-US" altLang="ko-KR" sz="1200" dirty="0" err="1" smtClean="0">
                <a:latin typeface="+mn-ea"/>
              </a:rPr>
              <a:t>doGet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HttpServletRequest</a:t>
            </a:r>
            <a:r>
              <a:rPr lang="en-US" altLang="ko-KR" sz="1200" dirty="0" smtClean="0">
                <a:latin typeface="+mn-ea"/>
              </a:rPr>
              <a:t> request, </a:t>
            </a:r>
            <a:r>
              <a:rPr lang="en-US" altLang="ko-KR" sz="1200" dirty="0" err="1" smtClean="0">
                <a:latin typeface="+mn-ea"/>
              </a:rPr>
              <a:t>HttpServletResponse</a:t>
            </a:r>
            <a:r>
              <a:rPr lang="en-US" altLang="ko-KR" sz="1200" dirty="0" smtClean="0">
                <a:latin typeface="+mn-ea"/>
              </a:rPr>
              <a:t> response) throws </a:t>
            </a:r>
            <a:r>
              <a:rPr lang="en-US" altLang="ko-KR" sz="1200" dirty="0" err="1" smtClean="0">
                <a:latin typeface="+mn-ea"/>
              </a:rPr>
              <a:t>ServletException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en-US" altLang="ko-KR" sz="1200" dirty="0" err="1" smtClean="0">
                <a:latin typeface="+mn-ea"/>
              </a:rPr>
              <a:t>IOException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    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//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클라이언트에 해당하는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객체 존재 시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객체 반환하고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,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존재하지 않을 경우 새로운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생성하여 반환</a:t>
            </a:r>
            <a:endParaRPr lang="en-US" altLang="ko-KR" sz="1200" dirty="0" smtClean="0">
              <a:solidFill>
                <a:srgbClr val="0033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session =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request.getSession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(true);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</a:t>
            </a:r>
            <a:r>
              <a:rPr lang="en-US" altLang="ko-KR" sz="1200" dirty="0" err="1" smtClean="0">
                <a:solidFill>
                  <a:srgbClr val="C000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 session = </a:t>
            </a:r>
            <a:r>
              <a:rPr lang="en-US" altLang="ko-KR" sz="1200" dirty="0" err="1" smtClean="0">
                <a:solidFill>
                  <a:srgbClr val="C00000"/>
                </a:solidFill>
                <a:latin typeface="+mn-ea"/>
              </a:rPr>
              <a:t>request.getSession</a:t>
            </a:r>
            <a:r>
              <a:rPr lang="en-US" altLang="ko-KR" sz="1200" dirty="0" smtClean="0">
                <a:solidFill>
                  <a:srgbClr val="C00000"/>
                </a:solidFill>
                <a:latin typeface="+mn-ea"/>
              </a:rPr>
              <a:t>();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클라이언트에 해당하는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객체 존재 시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객체 반환하고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,</a:t>
            </a: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존재하지 않을 경우 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null </a:t>
            </a:r>
            <a:r>
              <a:rPr lang="ko-KR" altLang="en-US" sz="1200" dirty="0" smtClean="0">
                <a:solidFill>
                  <a:srgbClr val="003300"/>
                </a:solidFill>
                <a:latin typeface="+mn-ea"/>
              </a:rPr>
              <a:t>반환</a:t>
            </a:r>
            <a:endParaRPr lang="en-US" altLang="ko-KR" sz="1200" dirty="0" smtClean="0">
              <a:solidFill>
                <a:srgbClr val="0033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    //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HttpSession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 session = </a:t>
            </a:r>
            <a:r>
              <a:rPr lang="en-US" altLang="ko-KR" sz="1200" dirty="0" err="1" smtClean="0">
                <a:solidFill>
                  <a:srgbClr val="003300"/>
                </a:solidFill>
                <a:latin typeface="+mn-ea"/>
              </a:rPr>
              <a:t>request.getSession</a:t>
            </a:r>
            <a:r>
              <a:rPr lang="en-US" altLang="ko-KR" sz="1200" dirty="0" smtClean="0">
                <a:solidFill>
                  <a:srgbClr val="003300"/>
                </a:solidFill>
                <a:latin typeface="+mn-ea"/>
              </a:rPr>
              <a:t>(false);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쿠키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(Cookie)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클라이언트의 상태 정보를 클라이언트의 메모리에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일정한 형식의 텍스트 데이터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쿠키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)”</a:t>
            </a:r>
            <a:r>
              <a:rPr lang="ko-KR" altLang="en-US" dirty="0" smtClean="0">
                <a:latin typeface="+mn-ea"/>
                <a:ea typeface="+mn-ea"/>
              </a:rPr>
              <a:t>로 저장하고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HTTP</a:t>
            </a:r>
            <a:r>
              <a:rPr lang="ko-KR" altLang="en-US" dirty="0" smtClean="0">
                <a:latin typeface="+mn-ea"/>
                <a:ea typeface="+mn-ea"/>
              </a:rPr>
              <a:t> 요청 시 요청 메시지 헤더에 쿠키를 포함시켜 전송한다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쿠키에는 쿠키 이름과 값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효력을 가지는 도메인과 패스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유효시간이 저장된다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클라이언트마다 </a:t>
            </a:r>
            <a:r>
              <a:rPr lang="en-US" altLang="ko-KR" dirty="0" smtClean="0">
                <a:latin typeface="+mn-ea"/>
                <a:ea typeface="+mn-ea"/>
              </a:rPr>
              <a:t>300</a:t>
            </a:r>
            <a:r>
              <a:rPr lang="ko-KR" altLang="en-US" dirty="0" smtClean="0">
                <a:latin typeface="+mn-ea"/>
                <a:ea typeface="+mn-ea"/>
              </a:rPr>
              <a:t>개의 쿠키를 만들 수 있으며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쿠키 별로 </a:t>
            </a:r>
            <a:r>
              <a:rPr lang="en-US" altLang="ko-KR" dirty="0" smtClean="0">
                <a:latin typeface="+mn-ea"/>
                <a:ea typeface="+mn-ea"/>
              </a:rPr>
              <a:t>4KB</a:t>
            </a:r>
            <a:r>
              <a:rPr lang="ko-KR" altLang="en-US" dirty="0" smtClean="0">
                <a:latin typeface="+mn-ea"/>
                <a:ea typeface="+mn-ea"/>
              </a:rPr>
              <a:t>까지 저장할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응답 메시지 헤더를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통해 웹 클라이언트로 보내는 쿠키 구조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Set-Cookie : name=value; expires=date; path=path; domain=domain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요청 메시지 헤더를 통해 웹 서버로 보내는 쿠키 구조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Cookie : name1=value1; name2=value2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상태 정보 유지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28278" y="2958660"/>
          <a:ext cx="8041146" cy="15841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32126"/>
                <a:gridCol w="5909020"/>
              </a:tblGrid>
              <a:tr h="30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Set-Cookie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  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44000" marR="144000" marT="0" anchor="ctr">
                    <a:solidFill>
                      <a:srgbClr val="93A73F"/>
                    </a:solidFill>
                  </a:tcPr>
                </a:tc>
              </a:tr>
              <a:tr h="30243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name=value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쿠키 이름과 값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1" u="none" kern="0" dirty="0" smtClean="0">
                          <a:latin typeface="+mn-ea"/>
                          <a:ea typeface="+mn-ea"/>
                          <a:cs typeface="Times New Roman"/>
                        </a:rPr>
                        <a:t>expires=date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쿠키가 삭제되는 날짜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생략 시 현재 브라우저의 세션</a:t>
                      </a:r>
                      <a:r>
                        <a:rPr lang="ko-KR" altLang="en-US" sz="1200" b="1" u="none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동안에만 유효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0243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1" u="none" kern="0" dirty="0" smtClean="0">
                          <a:latin typeface="+mn-ea"/>
                          <a:ea typeface="+mn-ea"/>
                          <a:cs typeface="Times New Roman"/>
                        </a:rPr>
                        <a:t>path=path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쿠키가 유효하게 사용될 수 있는 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URL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패스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생략 시 쿠키를 설정한 문서의 패스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  <a:tr h="37444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1" u="none" kern="0" dirty="0" smtClean="0">
                          <a:latin typeface="+mn-ea"/>
                          <a:ea typeface="+mn-ea"/>
                          <a:cs typeface="Times New Roman"/>
                        </a:rPr>
                        <a:t>domain=</a:t>
                      </a:r>
                      <a:r>
                        <a:rPr lang="en-US" sz="1200" b="1" u="none" kern="0" dirty="0" err="1" smtClean="0">
                          <a:latin typeface="+mn-ea"/>
                          <a:ea typeface="+mn-ea"/>
                          <a:cs typeface="Times New Roman"/>
                        </a:rPr>
                        <a:t>domain_name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쿠키가 유효하게 사용될 수 있는 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URL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도메인</a:t>
                      </a:r>
                      <a:r>
                        <a:rPr lang="en-US" altLang="ko-KR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b="1" u="none" kern="100" dirty="0" smtClean="0">
                          <a:latin typeface="+mn-ea"/>
                          <a:ea typeface="+mn-ea"/>
                          <a:cs typeface="Times New Roman"/>
                        </a:rPr>
                        <a:t>생략 시 쿠키를 설정한 도메인</a:t>
                      </a:r>
                      <a:endParaRPr lang="ko-KR" sz="1200" b="1" u="none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000" marR="14400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Cookie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쿠키 정보 저장을 위해 제공된다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쿠키 생성 및 응답 헤더에 쿠키 설정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</a:rPr>
              <a:t>요청 헤더의 쿠키 정보 읽기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상태 정보 유지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754" y="1674391"/>
            <a:ext cx="8640202" cy="251795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Cookie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idCookie</a:t>
            </a:r>
            <a:r>
              <a:rPr lang="en-US" altLang="ko-KR" sz="1400" dirty="0" smtClean="0">
                <a:solidFill>
                  <a:srgbClr val="C00000"/>
                </a:solidFill>
              </a:rPr>
              <a:t> = new Cookie(“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loginId</a:t>
            </a:r>
            <a:r>
              <a:rPr lang="en-US" altLang="ko-KR" sz="1400" dirty="0" smtClean="0">
                <a:solidFill>
                  <a:srgbClr val="C00000"/>
                </a:solidFill>
              </a:rPr>
              <a:t>”, “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bangry</a:t>
            </a:r>
            <a:r>
              <a:rPr lang="en-US" altLang="ko-KR" sz="1400" dirty="0" smtClean="0">
                <a:solidFill>
                  <a:srgbClr val="C00000"/>
                </a:solidFill>
              </a:rPr>
              <a:t>”);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유효기간 설정</a:t>
            </a:r>
            <a:r>
              <a:rPr lang="en-US" altLang="ko-KR" sz="1400" dirty="0" smtClean="0">
                <a:solidFill>
                  <a:srgbClr val="003300"/>
                </a:solidFill>
              </a:rPr>
              <a:t>(</a:t>
            </a:r>
            <a:r>
              <a:rPr lang="ko-KR" altLang="en-US" sz="1400" dirty="0" err="1" smtClean="0">
                <a:solidFill>
                  <a:srgbClr val="003300"/>
                </a:solidFill>
              </a:rPr>
              <a:t>초단위</a:t>
            </a:r>
            <a:r>
              <a:rPr lang="en-US" altLang="ko-KR" sz="1400" dirty="0" smtClean="0">
                <a:solidFill>
                  <a:srgbClr val="003300"/>
                </a:solidFill>
              </a:rPr>
              <a:t>)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idCookie.setMaxAge</a:t>
            </a:r>
            <a:r>
              <a:rPr lang="en-US" altLang="ko-KR" sz="1400" dirty="0" smtClean="0">
                <a:solidFill>
                  <a:srgbClr val="003300"/>
                </a:solidFill>
              </a:rPr>
              <a:t>(500);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유효 도메인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idCookie.setDomain</a:t>
            </a:r>
            <a:r>
              <a:rPr lang="en-US" altLang="ko-KR" sz="1400" dirty="0" smtClean="0">
                <a:solidFill>
                  <a:srgbClr val="003300"/>
                </a:solidFill>
              </a:rPr>
              <a:t>(“www.some.co.kr”);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유효 패스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en-US" altLang="ko-KR" sz="1400" dirty="0" err="1" smtClean="0">
                <a:solidFill>
                  <a:srgbClr val="003300"/>
                </a:solidFill>
              </a:rPr>
              <a:t>idCookie.setPath</a:t>
            </a:r>
            <a:r>
              <a:rPr lang="en-US" altLang="ko-KR" sz="1400" dirty="0" smtClean="0">
                <a:solidFill>
                  <a:srgbClr val="003300"/>
                </a:solidFill>
              </a:rPr>
              <a:t>(“/”);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응답 헤더에 쿠키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err="1" smtClean="0">
                <a:solidFill>
                  <a:srgbClr val="C00000"/>
                </a:solidFill>
              </a:rPr>
              <a:t>response.addCookie</a:t>
            </a:r>
            <a:r>
              <a:rPr lang="en-US" altLang="ko-KR" sz="1400" dirty="0" smtClean="0">
                <a:solidFill>
                  <a:srgbClr val="C00000"/>
                </a:solidFill>
              </a:rPr>
              <a:t>(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idCookie</a:t>
            </a:r>
            <a:r>
              <a:rPr lang="en-US" altLang="ko-KR" sz="1400" dirty="0" smtClean="0">
                <a:solidFill>
                  <a:srgbClr val="C00000"/>
                </a:solidFill>
              </a:rPr>
              <a:t>);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754" y="4588200"/>
            <a:ext cx="8640202" cy="1871621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Cookie[] cookies =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request.getCookies</a:t>
            </a:r>
            <a:r>
              <a:rPr lang="en-US" altLang="ko-KR" sz="14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ko-KR" sz="1400" dirty="0" smtClean="0"/>
              <a:t>if(cookies != null){</a:t>
            </a:r>
          </a:p>
          <a:p>
            <a:r>
              <a:rPr lang="en-US" altLang="ko-KR" sz="1400" dirty="0" smtClean="0"/>
              <a:t>     for(Cookie </a:t>
            </a:r>
            <a:r>
              <a:rPr lang="en-US" altLang="ko-KR" sz="1400" dirty="0" err="1" smtClean="0"/>
              <a:t>cookie</a:t>
            </a:r>
            <a:r>
              <a:rPr lang="en-US" altLang="ko-KR" sz="1400" dirty="0" smtClean="0"/>
              <a:t> : cookies){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cookieName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cookie.getName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cookieValue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cookie.getValue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쿠키 삭제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상태 정보 유지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754" y="1158460"/>
            <a:ext cx="8640202" cy="3164282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Cookie[] cookies =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request.getCookies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ko-KR" sz="1400" dirty="0" smtClean="0"/>
              <a:t>if(cookies != null){</a:t>
            </a:r>
          </a:p>
          <a:p>
            <a:r>
              <a:rPr lang="en-US" altLang="ko-KR" sz="1400" dirty="0" smtClean="0"/>
              <a:t>     for(Cookie </a:t>
            </a:r>
            <a:r>
              <a:rPr lang="en-US" altLang="ko-KR" sz="1400" dirty="0" err="1" smtClean="0"/>
              <a:t>cookie</a:t>
            </a:r>
            <a:r>
              <a:rPr lang="en-US" altLang="ko-KR" sz="1400" dirty="0" smtClean="0"/>
              <a:t> : cookies){</a:t>
            </a:r>
          </a:p>
          <a:p>
            <a:r>
              <a:rPr lang="en-US" altLang="ko-KR" sz="1400" dirty="0" smtClean="0"/>
              <a:t>          String </a:t>
            </a:r>
            <a:r>
              <a:rPr lang="en-US" altLang="ko-KR" sz="1400" dirty="0" err="1" smtClean="0"/>
              <a:t>cookieName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cookie.getName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if(</a:t>
            </a:r>
            <a:r>
              <a:rPr lang="en-US" altLang="ko-KR" sz="1400" dirty="0" err="1" smtClean="0"/>
              <a:t>cookieName.equals</a:t>
            </a:r>
            <a:r>
              <a:rPr lang="en-US" altLang="ko-KR" sz="1400" dirty="0" smtClean="0"/>
              <a:t>(“</a:t>
            </a:r>
            <a:r>
              <a:rPr lang="en-US" altLang="ko-KR" sz="1400" dirty="0" err="1" smtClean="0"/>
              <a:t>loginId</a:t>
            </a:r>
            <a:r>
              <a:rPr lang="en-US" altLang="ko-KR" sz="1400" dirty="0" smtClean="0"/>
              <a:t>”){</a:t>
            </a:r>
          </a:p>
          <a:p>
            <a:r>
              <a:rPr lang="en-US" altLang="ko-KR" sz="1400" dirty="0" smtClean="0">
                <a:solidFill>
                  <a:srgbClr val="003300"/>
                </a:solidFill>
              </a:rPr>
              <a:t>               // </a:t>
            </a:r>
            <a:r>
              <a:rPr lang="ko-KR" altLang="en-US" sz="1400" dirty="0" smtClean="0">
                <a:solidFill>
                  <a:srgbClr val="003300"/>
                </a:solidFill>
              </a:rPr>
              <a:t>유효기간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/>
              <a:t>          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cookie.setMaxAge</a:t>
            </a:r>
            <a:r>
              <a:rPr lang="en-US" altLang="ko-KR" sz="1400" dirty="0" smtClean="0">
                <a:solidFill>
                  <a:srgbClr val="C00000"/>
                </a:solidFill>
              </a:rPr>
              <a:t>(0);</a:t>
            </a: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sz="1400" dirty="0" smtClean="0">
                <a:solidFill>
                  <a:srgbClr val="003300"/>
                </a:solidFill>
              </a:rPr>
              <a:t>// </a:t>
            </a:r>
            <a:r>
              <a:rPr lang="ko-KR" altLang="en-US" sz="1400" dirty="0" smtClean="0">
                <a:solidFill>
                  <a:srgbClr val="003300"/>
                </a:solidFill>
              </a:rPr>
              <a:t>응답헤더에 쿠키 설정</a:t>
            </a:r>
            <a:endParaRPr lang="en-US" altLang="ko-KR" sz="1400" dirty="0" smtClean="0">
              <a:solidFill>
                <a:srgbClr val="0033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     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response.addCookie</a:t>
            </a:r>
            <a:r>
              <a:rPr lang="en-US" altLang="ko-KR" sz="1400" dirty="0" smtClean="0">
                <a:solidFill>
                  <a:srgbClr val="C00000"/>
                </a:solidFill>
              </a:rPr>
              <a:t>(cookie);</a:t>
            </a:r>
          </a:p>
          <a:p>
            <a:r>
              <a:rPr lang="en-US" altLang="ko-KR" sz="1400" dirty="0" smtClean="0"/>
              <a:t>               break;</a:t>
            </a:r>
          </a:p>
          <a:p>
            <a:r>
              <a:rPr lang="en-US" altLang="ko-KR" sz="1400" dirty="0" smtClean="0"/>
              <a:t>          }</a:t>
            </a:r>
          </a:p>
          <a:p>
            <a:r>
              <a:rPr lang="en-US" altLang="ko-KR" sz="1400" dirty="0" smtClean="0"/>
              <a:t>     }</a:t>
            </a:r>
          </a:p>
          <a:p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파일 업로드 </a:t>
            </a:r>
            <a:r>
              <a:rPr lang="en-US" altLang="ko-KR" dirty="0" smtClean="0">
                <a:latin typeface="+mn-ea"/>
              </a:rPr>
              <a:t>HTML Form </a:t>
            </a:r>
            <a:r>
              <a:rPr lang="ko-KR" altLang="en-US" dirty="0" smtClean="0">
                <a:latin typeface="+mn-ea"/>
              </a:rPr>
              <a:t>태그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METHOD</a:t>
            </a:r>
          </a:p>
          <a:p>
            <a:pPr lvl="2"/>
            <a:r>
              <a:rPr lang="en-US" altLang="ko-KR" dirty="0" smtClean="0">
                <a:latin typeface="+mn-ea"/>
              </a:rPr>
              <a:t>GET : </a:t>
            </a:r>
            <a:r>
              <a:rPr lang="ko-KR" altLang="en-US" dirty="0" smtClean="0">
                <a:latin typeface="+mn-ea"/>
              </a:rPr>
              <a:t>디폴트 요청방식으로 </a:t>
            </a:r>
            <a:r>
              <a:rPr lang="en-US" altLang="ko-KR" dirty="0" smtClean="0">
                <a:latin typeface="+mn-ea"/>
              </a:rPr>
              <a:t>200</a:t>
            </a:r>
            <a:r>
              <a:rPr lang="ko-KR" altLang="en-US" dirty="0" smtClean="0">
                <a:latin typeface="+mn-ea"/>
              </a:rPr>
              <a:t>바이트 이하 데이터를 </a:t>
            </a:r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err="1" smtClean="0">
                <a:latin typeface="+mn-ea"/>
              </a:rPr>
              <a:t>쿼리스트링을</a:t>
            </a:r>
            <a:r>
              <a:rPr lang="ko-KR" altLang="en-US" dirty="0" smtClean="0">
                <a:latin typeface="+mn-ea"/>
              </a:rPr>
              <a:t> 통해 정보 전달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POST : </a:t>
            </a:r>
            <a:r>
              <a:rPr lang="ko-KR" altLang="en-US" dirty="0" smtClean="0">
                <a:latin typeface="+mn-ea"/>
              </a:rPr>
              <a:t>응답메시지의 바디에 </a:t>
            </a:r>
            <a:r>
              <a:rPr lang="en-US" altLang="ko-KR" dirty="0" smtClean="0">
                <a:latin typeface="+mn-ea"/>
              </a:rPr>
              <a:t>Data Stream </a:t>
            </a:r>
            <a:r>
              <a:rPr lang="ko-KR" altLang="en-US" dirty="0" smtClean="0">
                <a:latin typeface="+mn-ea"/>
              </a:rPr>
              <a:t>형태로 보내진다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파일 업로드 시 사용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ACTION</a:t>
            </a:r>
          </a:p>
          <a:p>
            <a:pPr lvl="2"/>
            <a:r>
              <a:rPr lang="en-US" altLang="ko-KR" dirty="0" smtClean="0">
                <a:latin typeface="+mn-ea"/>
              </a:rPr>
              <a:t>URL </a:t>
            </a:r>
            <a:r>
              <a:rPr lang="ko-KR" altLang="en-US" dirty="0" smtClean="0">
                <a:latin typeface="+mn-ea"/>
              </a:rPr>
              <a:t>절대경로와 상대경로를 이용하여 </a:t>
            </a:r>
            <a:r>
              <a:rPr lang="en-US" altLang="ko-KR" dirty="0" smtClean="0">
                <a:latin typeface="+mn-ea"/>
              </a:rPr>
              <a:t>FORM </a:t>
            </a:r>
            <a:r>
              <a:rPr lang="ko-KR" altLang="en-US" dirty="0" smtClean="0">
                <a:latin typeface="+mn-ea"/>
              </a:rPr>
              <a:t>태그의 정보를 전달받을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ENCTYPE</a:t>
            </a:r>
          </a:p>
          <a:p>
            <a:pPr lvl="2"/>
            <a:r>
              <a:rPr lang="ko-KR" altLang="en-US" dirty="0" smtClean="0">
                <a:latin typeface="+mn-ea"/>
              </a:rPr>
              <a:t>데이터의 </a:t>
            </a:r>
            <a:r>
              <a:rPr lang="ko-KR" altLang="en-US" dirty="0" err="1" smtClean="0">
                <a:latin typeface="+mn-ea"/>
              </a:rPr>
              <a:t>인코딩</a:t>
            </a:r>
            <a:r>
              <a:rPr lang="ko-KR" altLang="en-US" dirty="0" smtClean="0">
                <a:latin typeface="+mn-ea"/>
              </a:rPr>
              <a:t> 방식을 설정하며 요청방식이 </a:t>
            </a:r>
            <a:r>
              <a:rPr lang="en-US" altLang="ko-KR" dirty="0" smtClean="0">
                <a:latin typeface="+mn-ea"/>
              </a:rPr>
              <a:t>POST </a:t>
            </a:r>
            <a:r>
              <a:rPr lang="ko-KR" altLang="en-US" dirty="0" smtClean="0">
                <a:latin typeface="+mn-ea"/>
              </a:rPr>
              <a:t>방식일 경우만 사용 가능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/>
              <a:t>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생략 시 디폴트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multipart/form-data : </a:t>
            </a:r>
            <a:r>
              <a:rPr lang="ko-KR" altLang="en-US" dirty="0" smtClean="0">
                <a:solidFill>
                  <a:srgbClr val="C00000"/>
                </a:solidFill>
              </a:rPr>
              <a:t>파일 업로드 시 사용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업로드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254" y="3306825"/>
            <a:ext cx="8689218" cy="1009846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&lt;form action=“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업로드 처리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서블릿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</a:t>
            </a:r>
            <a:r>
              <a:rPr lang="en-US" altLang="ko-KR" sz="1400" dirty="0" smtClean="0">
                <a:solidFill>
                  <a:srgbClr val="C00000"/>
                </a:solidFill>
              </a:rPr>
              <a:t>method=“post”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enctype</a:t>
            </a:r>
            <a:r>
              <a:rPr lang="en-US" altLang="ko-KR" sz="1400" dirty="0" smtClean="0">
                <a:solidFill>
                  <a:srgbClr val="C00000"/>
                </a:solidFill>
              </a:rPr>
              <a:t>=“multipart/form-data”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&lt;input type=“file” name=“” /&gt;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&lt;/form&gt;</a:t>
            </a:r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파일 업로드 처리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작성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multipart/form-data </a:t>
            </a:r>
            <a:r>
              <a:rPr lang="ko-KR" altLang="en-US" dirty="0" smtClean="0">
                <a:latin typeface="+mn-ea"/>
              </a:rPr>
              <a:t>처리를 위한 </a:t>
            </a:r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 API</a:t>
            </a:r>
            <a:r>
              <a:rPr lang="ko-KR" altLang="en-US" dirty="0" smtClean="0">
                <a:latin typeface="+mn-ea"/>
              </a:rPr>
              <a:t>를 지원하지 않는다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직접 작성해야 하는 경우 많은 어려움이 따른다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Apache </a:t>
            </a:r>
            <a:r>
              <a:rPr lang="ko-KR" altLang="en-US" dirty="0" smtClean="0">
                <a:latin typeface="+mn-ea"/>
              </a:rPr>
              <a:t>그룹에서 무료로 배포하는 파일 업로드 라이브러리 활용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commons-fileupload-1.2.x.jar</a:t>
            </a:r>
          </a:p>
          <a:p>
            <a:pPr lvl="1"/>
            <a:r>
              <a:rPr lang="en-US" altLang="ko-KR" dirty="0" smtClean="0">
                <a:latin typeface="+mn-ea"/>
              </a:rPr>
              <a:t>commons-io-2.x.jar</a:t>
            </a:r>
          </a:p>
          <a:p>
            <a:pPr lvl="1"/>
            <a:r>
              <a:rPr lang="ko-KR" altLang="en-US" dirty="0" smtClean="0">
                <a:latin typeface="+mn-ea"/>
              </a:rPr>
              <a:t>웹 애플리케이션 루트 디렉터리</a:t>
            </a:r>
            <a:r>
              <a:rPr lang="en-US" altLang="ko-KR" dirty="0" smtClean="0">
                <a:latin typeface="+mn-ea"/>
              </a:rPr>
              <a:t>/WEB-INF </a:t>
            </a:r>
            <a:r>
              <a:rPr lang="ko-KR" altLang="en-US" dirty="0" smtClean="0">
                <a:latin typeface="+mn-ea"/>
              </a:rPr>
              <a:t>디렉터리에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복사 필요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배포 소스</a:t>
            </a:r>
            <a:r>
              <a:rPr lang="en-US" altLang="ko-KR" dirty="0" smtClean="0">
                <a:latin typeface="+mn-ea"/>
              </a:rPr>
              <a:t>(FileUploadServlet.java)</a:t>
            </a:r>
            <a:r>
              <a:rPr lang="ko-KR" altLang="en-US" dirty="0" smtClean="0">
                <a:latin typeface="+mn-ea"/>
              </a:rPr>
              <a:t> 참조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업로드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HTML &lt;a </a:t>
            </a:r>
            <a:r>
              <a:rPr lang="en-US" altLang="ko-KR" dirty="0" err="1" smtClean="0">
                <a:latin typeface="+mn-ea"/>
              </a:rPr>
              <a:t>href</a:t>
            </a:r>
            <a:r>
              <a:rPr lang="en-US" altLang="ko-KR" dirty="0" smtClean="0">
                <a:latin typeface="+mn-ea"/>
              </a:rPr>
              <a:t>=“</a:t>
            </a:r>
            <a:r>
              <a:rPr lang="ko-KR" altLang="en-US" dirty="0" smtClean="0">
                <a:latin typeface="+mn-ea"/>
              </a:rPr>
              <a:t>다운로드 파일명” </a:t>
            </a:r>
            <a:r>
              <a:rPr lang="en-US" altLang="ko-KR" dirty="0" smtClean="0">
                <a:latin typeface="+mn-ea"/>
              </a:rPr>
              <a:t>&gt; </a:t>
            </a:r>
            <a:r>
              <a:rPr lang="ko-KR" altLang="en-US" dirty="0" smtClean="0">
                <a:latin typeface="+mn-ea"/>
              </a:rPr>
              <a:t>태그 사용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브라우저가 처리할 수 있는 </a:t>
            </a:r>
            <a:r>
              <a:rPr lang="en-US" altLang="ko-KR" dirty="0" smtClean="0">
                <a:latin typeface="+mn-ea"/>
              </a:rPr>
              <a:t>Content-type</a:t>
            </a:r>
            <a:r>
              <a:rPr lang="ko-KR" altLang="en-US" dirty="0" smtClean="0">
                <a:latin typeface="+mn-ea"/>
              </a:rPr>
              <a:t>의 경우 직접 해석</a:t>
            </a:r>
            <a:r>
              <a:rPr lang="en-US" altLang="ko-KR" dirty="0" smtClean="0">
                <a:latin typeface="+mn-ea"/>
              </a:rPr>
              <a:t>(HTML, XML, GIF, JPG, PNG…)</a:t>
            </a:r>
            <a:endParaRPr lang="ko-KR" altLang="en-US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애플리케이션 디렉터리 구조가 노출되는 보안상의 문제 발생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Servlet</a:t>
            </a:r>
            <a:r>
              <a:rPr lang="ko-KR" altLang="en-US" dirty="0" smtClean="0">
                <a:latin typeface="+mn-ea"/>
              </a:rPr>
              <a:t>에서 응답헤더 설정을 통한 구현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애플리케이션 디렉터리 구조 노출되지 않음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배포 소스 참조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FileListServlet.java(</a:t>
            </a:r>
            <a:r>
              <a:rPr lang="ko-KR" altLang="en-US" dirty="0" smtClean="0">
                <a:latin typeface="+mn-ea"/>
              </a:rPr>
              <a:t>파일 목록 처리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en-US" altLang="ko-KR" dirty="0" smtClean="0">
                <a:latin typeface="+mn-ea"/>
              </a:rPr>
              <a:t>FileDownloadServlet.java(</a:t>
            </a:r>
            <a:r>
              <a:rPr lang="ko-KR" altLang="en-US" dirty="0" smtClean="0">
                <a:latin typeface="+mn-ea"/>
              </a:rPr>
              <a:t>파일 다운로드 처리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다운로드 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88504" y="1098327"/>
            <a:ext cx="8856984" cy="4824536"/>
            <a:chOff x="250825" y="2060576"/>
            <a:chExt cx="8648700" cy="4797424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2818" b="6085"/>
            <a:stretch>
              <a:fillRect/>
            </a:stretch>
          </p:blipFill>
          <p:spPr bwMode="auto">
            <a:xfrm>
              <a:off x="250825" y="2060576"/>
              <a:ext cx="8648700" cy="2376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t="8455"/>
            <a:stretch>
              <a:fillRect/>
            </a:stretch>
          </p:blipFill>
          <p:spPr bwMode="auto">
            <a:xfrm>
              <a:off x="395288" y="4365625"/>
              <a:ext cx="8493125" cy="249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처리 과정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5308" y="2293286"/>
            <a:ext cx="61206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*.class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22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처리 과정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00471" y="832766"/>
            <a:ext cx="9508709" cy="5666161"/>
            <a:chOff x="200471" y="832766"/>
            <a:chExt cx="9508709" cy="5666161"/>
          </a:xfrm>
        </p:grpSpPr>
        <p:grpSp>
          <p:nvGrpSpPr>
            <p:cNvPr id="10" name="그룹 9"/>
            <p:cNvGrpSpPr/>
            <p:nvPr/>
          </p:nvGrpSpPr>
          <p:grpSpPr>
            <a:xfrm>
              <a:off x="200471" y="832766"/>
              <a:ext cx="9508709" cy="5666161"/>
              <a:chOff x="200471" y="688750"/>
              <a:chExt cx="9508709" cy="5666161"/>
            </a:xfrm>
          </p:grpSpPr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0471" y="688750"/>
                <a:ext cx="9508709" cy="5666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44716" y="1470242"/>
                <a:ext cx="2616796" cy="5789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9B3937"/>
                </a:solidFill>
                <a:prstDash val="sysDash"/>
              </a:ln>
            </p:spPr>
            <p:txBody>
              <a:bodyPr wrap="square" lIns="180000" tIns="180000" rIns="252000" bIns="180000" anchor="ctr" anchorCtr="0">
                <a:noAutofit/>
              </a:bodyPr>
              <a:lstStyle/>
              <a:p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사용자의 </a:t>
                </a:r>
                <a:r>
                  <a:rPr lang="ko-KR" altLang="en-US" sz="12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서블릿</a:t>
                </a:r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요청</a:t>
                </a:r>
                <a:endPara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r>
                  <a:rPr lang="en-US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- http://localhost/servlet/hello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44716" y="3906639"/>
                <a:ext cx="2616796" cy="15841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9B3937"/>
                </a:solidFill>
                <a:prstDash val="sysDash"/>
              </a:ln>
            </p:spPr>
            <p:txBody>
              <a:bodyPr wrap="square" lIns="180000" tIns="180000" rIns="252000" bIns="180000" anchor="ctr" anchorCtr="0">
                <a:noAutofit/>
              </a:bodyPr>
              <a:lstStyle/>
              <a:p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컨테이너는 </a:t>
                </a:r>
                <a:r>
                  <a:rPr lang="en-US" altLang="ko-K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개의 객체 생성</a:t>
                </a:r>
                <a:endPara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pPr>
                  <a:buFontTx/>
                  <a:buChar char="-"/>
                </a:pP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1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HttpServletRequest</a:t>
                </a: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</a:b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 (HTTP </a:t>
                </a:r>
                <a:r>
                  <a:rPr lang="ko-KR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요청 메시지 정보 저장</a:t>
                </a: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)</a:t>
                </a:r>
              </a:p>
              <a:p>
                <a:pPr>
                  <a:buFontTx/>
                  <a:buChar char="-"/>
                </a:pP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12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HttpServletResponse</a:t>
                </a: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</a:b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  (HTTP </a:t>
                </a:r>
                <a:r>
                  <a:rPr lang="ko-KR" alt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응답 메시지 정보 저장</a:t>
                </a:r>
                <a:r>
                  <a:rPr lang="en-US" altLang="ko-KR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)</a:t>
                </a:r>
              </a:p>
            </p:txBody>
          </p:sp>
        </p:grpSp>
        <p:sp>
          <p:nvSpPr>
            <p:cNvPr id="12" name="모서리가 둥근 직사각형 11"/>
            <p:cNvSpPr/>
            <p:nvPr/>
          </p:nvSpPr>
          <p:spPr>
            <a:xfrm>
              <a:off x="5457056" y="1674391"/>
              <a:ext cx="720080" cy="8640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57056" y="4194671"/>
              <a:ext cx="720080" cy="6480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처리 과정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87523" y="875630"/>
            <a:ext cx="9518005" cy="5695305"/>
            <a:chOff x="187523" y="803622"/>
            <a:chExt cx="9518005" cy="5695305"/>
          </a:xfrm>
        </p:grpSpPr>
        <p:grpSp>
          <p:nvGrpSpPr>
            <p:cNvPr id="10" name="그룹 9"/>
            <p:cNvGrpSpPr/>
            <p:nvPr/>
          </p:nvGrpSpPr>
          <p:grpSpPr>
            <a:xfrm>
              <a:off x="187523" y="803622"/>
              <a:ext cx="9518005" cy="5695305"/>
              <a:chOff x="95250" y="1700213"/>
              <a:chExt cx="8797925" cy="4975225"/>
            </a:xfrm>
          </p:grpSpPr>
          <p:pic>
            <p:nvPicPr>
              <p:cNvPr id="11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2811"/>
              <a:stretch>
                <a:fillRect/>
              </a:stretch>
            </p:blipFill>
            <p:spPr bwMode="auto">
              <a:xfrm>
                <a:off x="250825" y="1700213"/>
                <a:ext cx="8642350" cy="2525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5250" y="4076700"/>
                <a:ext cx="8640763" cy="2598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6969224" y="3906639"/>
              <a:ext cx="2520280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1857" y="3967530"/>
              <a:ext cx="2699163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컨테이너는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서블릿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객체의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service()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메소드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호출하면서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request, response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객체 전달</a:t>
              </a:r>
              <a:endPara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요청 방식에 따라 내부적으로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doGet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()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이나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doPost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()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호출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69224" y="1170335"/>
              <a:ext cx="2736304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1857" y="1134710"/>
              <a:ext cx="2699163" cy="1043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요청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URI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분석하여 어떤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서블릿에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대한 요청인지 알아낸다</a:t>
              </a:r>
              <a:endPara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web.xml(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배치설정파일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참조하여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  <a:p>
              <a:pPr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스레드로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서블릿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객체 생성</a:t>
              </a:r>
              <a:endPara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요청 처리 과정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7512" y="762796"/>
            <a:ext cx="9710024" cy="5784389"/>
            <a:chOff x="67512" y="762796"/>
            <a:chExt cx="9710024" cy="5784389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12" y="762796"/>
              <a:ext cx="9710024" cy="5784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직사각형 19"/>
            <p:cNvSpPr/>
            <p:nvPr/>
          </p:nvSpPr>
          <p:spPr>
            <a:xfrm>
              <a:off x="7113240" y="1026319"/>
              <a:ext cx="2592288" cy="1944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113240" y="4338687"/>
              <a:ext cx="2592288" cy="1944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9490" y="1074577"/>
              <a:ext cx="2664296" cy="720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doGet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()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메소드는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동적 </a:t>
              </a:r>
              <a:r>
                <a:rPr lang="ko-KR" altLang="en-US" sz="12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콘텐츠를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생성한 다음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response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객체에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출력한다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9490" y="4338687"/>
              <a:ext cx="2664296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9B3937"/>
              </a:solidFill>
              <a:prstDash val="sysDash"/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컨테이너는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response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객체를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HTTP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응답 메시지로 변환하여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/>
              </a:r>
              <a:b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</a:b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웹 클라이언트로 전송하고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request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와 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response </a:t>
              </a:r>
              <a:r>
                <a:rPr lang="ko-KR" alt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객체를 소멸시킨다</a:t>
              </a:r>
              <a:r>
                <a:rPr lang="en-US" altLang="ko-KR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컨테이너에 의해 관리되는 웹 컴포넌트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작성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362" y="892552"/>
            <a:ext cx="943304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958266" y="3965768"/>
            <a:ext cx="4294722" cy="804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□ 저장위치</a:t>
            </a:r>
            <a:endParaRPr lang="en-US" altLang="ko-KR" sz="1600" b="1" dirty="0" smtClean="0"/>
          </a:p>
          <a:p>
            <a:r>
              <a:rPr lang="ko-KR" altLang="en-US" sz="1600" dirty="0" err="1" smtClean="0"/>
              <a:t>웹디렉터리</a:t>
            </a:r>
            <a:r>
              <a:rPr lang="en-US" altLang="ko-KR" sz="1600" dirty="0" smtClean="0"/>
              <a:t>/</a:t>
            </a:r>
            <a:r>
              <a:rPr lang="en-US" altLang="ko-KR" sz="1400" dirty="0" smtClean="0"/>
              <a:t>WEB-INF/classes/</a:t>
            </a:r>
            <a:r>
              <a:rPr lang="en-US" altLang="ko-KR" sz="1400" dirty="0" err="1" smtClean="0"/>
              <a:t>HelloServlet.class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519" y="1628141"/>
            <a:ext cx="763485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웹 애플리케이션 설정 파일</a:t>
            </a:r>
            <a:r>
              <a:rPr lang="en-US" altLang="ko-KR" dirty="0" smtClean="0">
                <a:latin typeface="+mn-ea"/>
              </a:rPr>
              <a:t>(Deployment Descriptor : DD)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등록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배치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sz="1500" dirty="0" smtClean="0">
                <a:latin typeface="+mn-ea"/>
              </a:rPr>
              <a:t>작성위치 </a:t>
            </a:r>
            <a:r>
              <a:rPr lang="en-US" altLang="ko-KR" sz="1500" dirty="0" smtClean="0">
                <a:latin typeface="+mn-ea"/>
              </a:rPr>
              <a:t>: </a:t>
            </a:r>
            <a:r>
              <a:rPr lang="ko-KR" altLang="en-US" sz="1500" dirty="0" err="1" smtClean="0">
                <a:latin typeface="+mn-ea"/>
              </a:rPr>
              <a:t>웹디렉터리</a:t>
            </a:r>
            <a:r>
              <a:rPr lang="en-US" altLang="ko-KR" sz="1500" dirty="0" smtClean="0">
                <a:latin typeface="+mn-ea"/>
              </a:rPr>
              <a:t>/WEB-INF/</a:t>
            </a:r>
            <a:r>
              <a:rPr lang="en-US" altLang="ko-KR" sz="1500" dirty="0" smtClean="0">
                <a:solidFill>
                  <a:srgbClr val="C00000"/>
                </a:solidFill>
                <a:latin typeface="+mn-ea"/>
              </a:rPr>
              <a:t>web.xml</a:t>
            </a:r>
          </a:p>
          <a:p>
            <a:pPr lvl="1"/>
            <a:r>
              <a:rPr lang="ko-KR" altLang="en-US" sz="1500" dirty="0" smtClean="0">
                <a:latin typeface="+mn-ea"/>
              </a:rPr>
              <a:t>기타 </a:t>
            </a:r>
            <a:r>
              <a:rPr lang="en-US" altLang="ko-KR" sz="1500" dirty="0" smtClean="0">
                <a:latin typeface="+mn-ea"/>
              </a:rPr>
              <a:t>URL </a:t>
            </a:r>
            <a:r>
              <a:rPr lang="ko-KR" altLang="en-US" sz="1500" dirty="0" err="1" smtClean="0">
                <a:latin typeface="+mn-ea"/>
              </a:rPr>
              <a:t>매핑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에러 페이지 설정</a:t>
            </a:r>
            <a:r>
              <a:rPr lang="en-US" altLang="ko-KR" sz="1500" dirty="0" smtClean="0">
                <a:latin typeface="+mn-ea"/>
              </a:rPr>
              <a:t>, </a:t>
            </a:r>
            <a:r>
              <a:rPr lang="ko-KR" altLang="en-US" sz="1500" dirty="0" smtClean="0">
                <a:latin typeface="+mn-ea"/>
              </a:rPr>
              <a:t>기타 초기화 정보 등을 설정</a:t>
            </a:r>
            <a:endParaRPr lang="en-US" altLang="ko-KR" sz="1500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컨테이너에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서블릿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등록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Apache Tomcat(WAS)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구동 및 웹 브라우저 요청 테스트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238" y="954311"/>
            <a:ext cx="9360282" cy="533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2060</Words>
  <Application>Microsoft Office PowerPoint</Application>
  <PresentationFormat>사용자 지정</PresentationFormat>
  <Paragraphs>415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디자인 사용자 지정</vt:lpstr>
      <vt:lpstr>Servlet Programming</vt:lpstr>
      <vt:lpstr>서블릿(Servlet) 소개</vt:lpstr>
      <vt:lpstr>서블릿 컨테이너의 HTTP 요청 처리 과정</vt:lpstr>
      <vt:lpstr>서블릿 컨테이너의 HTTP 요청 처리 과정</vt:lpstr>
      <vt:lpstr>서블릿 컨테이너의 HTTP 요청 처리 과정</vt:lpstr>
      <vt:lpstr>서블릿 컨테이너의 HTTP 요청 처리 과정</vt:lpstr>
      <vt:lpstr>서블릿(서블릿 컨테이너에 의해 관리되는 웹 컴포넌트) 작성</vt:lpstr>
      <vt:lpstr>서블릿 컨테이너에 서블릿 등록</vt:lpstr>
      <vt:lpstr>Apache Tomcat(WAS) 구동 및 웹 브라우저 요청 테스트</vt:lpstr>
      <vt:lpstr>MIME(Multipurpose Internet Mail Extension) 타입 </vt:lpstr>
      <vt:lpstr>MME 타입 설정을 활용한 멀티미디어 데이터 전송</vt:lpstr>
      <vt:lpstr>서블릿 라이프 사이클</vt:lpstr>
      <vt:lpstr>서블릿 API</vt:lpstr>
      <vt:lpstr>서블릿 API 구조</vt:lpstr>
      <vt:lpstr>클라이언트 요청 메시지 처리</vt:lpstr>
      <vt:lpstr>클라이언트 FORM 데이터 처리</vt:lpstr>
      <vt:lpstr>서블릿 FORM 데이터 처리</vt:lpstr>
      <vt:lpstr>서블릿 응답 메시지 처리</vt:lpstr>
      <vt:lpstr>서블릿 초기 설정 정보 읽기</vt:lpstr>
      <vt:lpstr>서블릿 컨테이너 환경 정보 및 서블릿간 데이터 공유</vt:lpstr>
      <vt:lpstr>클라이언트 요청 디스패치(위임)</vt:lpstr>
      <vt:lpstr>클라이언트 상태 정보 유지</vt:lpstr>
      <vt:lpstr>클라이언트 상태 정보 유지</vt:lpstr>
      <vt:lpstr>클라이언트 상태 정보 유지</vt:lpstr>
      <vt:lpstr>클라이언트 상태 정보 유지</vt:lpstr>
      <vt:lpstr>파일 업로드 처리</vt:lpstr>
      <vt:lpstr>파일 업로드 처리</vt:lpstr>
      <vt:lpstr>파일 다운로드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1588</cp:revision>
  <dcterms:created xsi:type="dcterms:W3CDTF">2011-05-05T14:24:12Z</dcterms:created>
  <dcterms:modified xsi:type="dcterms:W3CDTF">2018-03-29T00:14:21Z</dcterms:modified>
</cp:coreProperties>
</file>