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322" r:id="rId4"/>
    <p:sldId id="321" r:id="rId5"/>
    <p:sldId id="306" r:id="rId6"/>
    <p:sldId id="307" r:id="rId7"/>
    <p:sldId id="310" r:id="rId8"/>
    <p:sldId id="323" r:id="rId9"/>
    <p:sldId id="309" r:id="rId10"/>
    <p:sldId id="324" r:id="rId11"/>
    <p:sldId id="311" r:id="rId12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22270F"/>
    <a:srgbClr val="003300"/>
    <a:srgbClr val="E0E9F4"/>
    <a:srgbClr val="003399"/>
    <a:srgbClr val="008000"/>
    <a:srgbClr val="93A73F"/>
    <a:srgbClr val="353D17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9110" autoAdjust="0"/>
  </p:normalViewPr>
  <p:slideViewPr>
    <p:cSldViewPr>
      <p:cViewPr varScale="1">
        <p:scale>
          <a:sx n="73" d="100"/>
          <a:sy n="73" d="100"/>
        </p:scale>
        <p:origin x="78" y="1044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5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2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Database </a:t>
            </a:r>
            <a:r>
              <a:rPr lang="ko-KR" altLang="en-US" sz="32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연동 애플리케이션 개발</a:t>
            </a:r>
            <a:endParaRPr lang="ko-KR" altLang="en-US" sz="32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530375"/>
            <a:ext cx="9217024" cy="1368152"/>
          </a:xfrm>
        </p:spPr>
        <p:txBody>
          <a:bodyPr/>
          <a:lstStyle/>
          <a:p>
            <a:r>
              <a:rPr lang="ko-KR" altLang="en-US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지향 기본 원리를 적용한 </a:t>
            </a:r>
            <a:r>
              <a:rPr lang="en-US" altLang="ko-KR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DAO </a:t>
            </a:r>
            <a:r>
              <a:rPr lang="ko-KR" altLang="en-US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r>
              <a:rPr lang="en-US" altLang="ko-KR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Database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연동에 디자인패턴 적용하기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Factory Method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패</a:t>
            </a:r>
            <a:r>
              <a:rPr lang="ko-KR" altLang="en-US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턴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템플릿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패턴과 마찬가지로 상속을 통해 기능을 확장하게 하는 패턴이다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부모클래스에 사용하고자 하는 객체 생성을 위한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팩토리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메소드를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추상으로 선언해 두고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자식클래스에서 다양한 생성 방법을 적용한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팩토리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메소드를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구현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재정의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한다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부모클래스는 생성 방법에 상관 없이 자기만의 핵심 비즈니스 코드에만 집중할 수 있다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Factory Method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 적용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5" y="2663141"/>
            <a:ext cx="500594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824" y="2276213"/>
            <a:ext cx="458683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3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단계 문제점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상속을 통해 관심이 다른 기능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(Connection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분리하고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필요에 따라 다양한 변신이 가능하도록 확장성도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부여했지만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상속관계는 서로 다른 관심사에 대해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긴밀한 결합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관계를 가지고 있다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부모클래스의 변경이 있을 경우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예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: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getConnection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() →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createConnection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())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모든 서브클래스를 수정해야 하며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</a:p>
          <a:p>
            <a:pPr lvl="1"/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외에 다른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DAO(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예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: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AccountDao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MessageDao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계속 작성해야 할 경우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getConnection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()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메소드를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구현한 새로운 자식클래스를 계속 만들어야 하는 번거로움이 있다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JdbcUserDao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개선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상속관계가 아닌 완전히 독립적인 클래스로 분리하여 작성한다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관심사가 다르고 변화의 성격이 다른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가지 코드를 완벽히 분리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 캡슐화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Connection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생성을 독립적인 클래스로 캡슐화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11" y="3420373"/>
            <a:ext cx="6624736" cy="309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70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이란</a:t>
            </a:r>
            <a:r>
              <a:rPr lang="en-US" altLang="ko-KR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?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소프트웨어 시스템 </a:t>
            </a:r>
            <a:r>
              <a:rPr lang="ko-KR" altLang="en-US" sz="17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설계 시 특정 상황에서 자주 발생하는 문제점들을 해결하기 위한 선배 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개발자들의 설계 노하우를 종류별로 분류하여 정리하고</a:t>
            </a:r>
            <a:r>
              <a:rPr lang="en-US" altLang="ko-KR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이름을 붙여</a:t>
            </a:r>
            <a:r>
              <a:rPr lang="en-US" altLang="ko-KR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놓은 </a:t>
            </a:r>
            <a:r>
              <a:rPr lang="ko-KR" altLang="en-US" sz="170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재사용 </a:t>
            </a:r>
            <a:r>
              <a:rPr lang="ko-KR" altLang="en-US" sz="17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가능한 설계 </a:t>
            </a:r>
            <a:r>
              <a:rPr lang="ko-KR" altLang="en-US" sz="170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ko-KR" altLang="en-US" sz="1700" dirty="0" smtClean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이다</a:t>
            </a:r>
            <a:r>
              <a:rPr lang="en-US" altLang="ko-KR" sz="1700" dirty="0" smtClean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454025" lvl="2" indent="-182563">
              <a:buClr>
                <a:srgbClr val="353D17"/>
              </a:buClr>
              <a:buSzPct val="90000"/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많은 선배 개발자들이 </a:t>
            </a:r>
            <a:r>
              <a:rPr lang="ko-KR" altLang="en-US" sz="15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경험으로 체득한 설계 지식을 검증하고 이를 추상화하여 일반화한 </a:t>
            </a:r>
            <a:r>
              <a:rPr lang="ko-KR" altLang="en-US" sz="15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설계 템플릿</a:t>
            </a:r>
            <a:r>
              <a:rPr lang="ko-KR" altLang="en-US" sz="15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이라 하겠다</a:t>
            </a:r>
            <a:r>
              <a:rPr lang="en-US" altLang="ko-KR" sz="15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 장점</a:t>
            </a:r>
            <a:endParaRPr lang="en-US" altLang="ko-KR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설계 재사용을 통해 효율성을 높일 수 있으며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이를 변형하여 새로운 디자인 패턴을 만들어 낼 수 있다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결국 프로젝트 개발 기간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비용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필요 인력 등을 줄일 수 있고 유지보수도 용이하다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endParaRPr lang="en-US" altLang="ko-KR" b="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추천 도서</a:t>
            </a:r>
            <a:r>
              <a:rPr lang="en-US" altLang="ko-KR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: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GoF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디자인 패턴</a:t>
            </a:r>
            <a:r>
              <a:rPr lang="en-US" altLang="ko-KR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』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집대성 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서적</a:t>
            </a:r>
            <a:r>
              <a:rPr lang="en-US" altLang="ko-KR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☞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에릭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감마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(Erich Gamma),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리처드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헬름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(Richard Helm),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랄프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존슨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(Ralph Johnson), 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존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블리시데스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(John </a:t>
            </a:r>
            <a:r>
              <a:rPr lang="en-US" altLang="ko-KR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Vlissides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en-US" altLang="ko-KR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디자인패턴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(Design Pattern)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54" y="2476753"/>
            <a:ext cx="5688632" cy="301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싱글톤패턴은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객체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인스턴스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</a:t>
            </a:r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생성과 관련된 패턴으로서 특정 클래스의 객체가 오직 한 개만 존재하도록 보장한다</a:t>
            </a:r>
            <a:r>
              <a:rPr lang="en-US" altLang="ko-KR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즉 메모리에 클래스의 </a:t>
            </a:r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객체를 하나로 제한한다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주로 동일한 리소스나 데이터를 처리하는 객체가 불필요하게 여러 개 만들어질 필요가 없는 경우에 사용한다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Design Pattern(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 패턴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사례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Singleton Pattern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23" y="1951891"/>
            <a:ext cx="4843546" cy="273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8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DAO(Data Access Object)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란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?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애플리케이션이 다루는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영속성 데이터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(File System, </a:t>
            </a:r>
            <a:r>
              <a:rPr lang="en-US" altLang="ko-KR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Database 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기타 저장 장치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전담하여 처리</a:t>
            </a:r>
            <a:r>
              <a:rPr lang="en-US" altLang="ko-KR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(CRUD)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하는 객체</a:t>
            </a:r>
            <a:endParaRPr lang="en-US" altLang="ko-KR" b="0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대부분의 정보시스템의 경우 어떤 방법으로든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DBMS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와 연동되어 동작하기 때문에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데이터 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접근 및 조작을 전담하는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클래스를 별도로 작성할 필요가 있다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 캡슐화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</a:p>
          <a:p>
            <a:pPr marL="252413" lvl="1" indent="0">
              <a:buNone/>
            </a:pP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※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또한 클래스에 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적용하여 영속성 데이터 종류에 상관없이 일관성 있는 데이터 접근이 가능토록 한다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252413" lvl="1" indent="0">
              <a:buNone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영속성 데이터 처리를 위한 다양한 접근 기술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(JDBC, JDO, JPA,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iBatis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Hibername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들을 </a:t>
            </a:r>
            <a:r>
              <a:rPr lang="ko-KR" altLang="en-US" b="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통해 </a:t>
            </a:r>
            <a:r>
              <a:rPr lang="ko-KR" altLang="en-US" b="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외부에 노출되지 않도록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설계하는 디자인 패턴</a:t>
            </a: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495300" lvl="2" indent="0">
              <a:buNone/>
            </a:pP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※ 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영속성 데이터 접근 코드를 변경하더라도 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사용하는 객체 코드에 전혀 영향을 주지 않으며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일관성 있는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메서드</a:t>
            </a:r>
            <a:r>
              <a:rPr lang="ko-KR" altLang="en-US" sz="14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호출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가능하다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객체에 데이터 전달 시 도메인 오브젝트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(Domain Object : 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간단한 비즈니스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로직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포함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또는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DTO(Data Transfer Object)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사용한다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DAO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구현 시 디자인 패턴 적용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1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[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뷰와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분리하여 사용자 정보를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이용하여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 저장하고 조회할 수 있는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작성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실습을 위한 사용자 정보 테이블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users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작성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사용자 정보 저장을 위한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User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도메인 객체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작성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초간단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DAO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770" y="1746406"/>
            <a:ext cx="8664710" cy="1656177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TABLE users(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id VARCHAR2(8),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name VARCHAR2(20) NOT NULL,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VARCHAR2(8) NOT NULL,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CONSTRAINT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users_id_pk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PRIMARY KEY(id)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770" y="4110788"/>
            <a:ext cx="8664710" cy="2087064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class User {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private String id;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private String name;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private String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생성자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setter/getter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메소드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400" dirty="0" smtClean="0">
                <a:solidFill>
                  <a:srgbClr val="006600"/>
                </a:solidFill>
              </a:rPr>
              <a:t>기타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메소드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"/>
            </a:pP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Database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처리를 전담하는 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 작성</a:t>
            </a:r>
            <a:endParaRPr lang="en-US" altLang="ko-KR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users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테이블에 사용자 등록 및 사용자 정보 조회 기능</a:t>
            </a: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초간단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DAO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770" y="1412117"/>
            <a:ext cx="8664710" cy="4957868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UserDao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/** </a:t>
            </a:r>
            <a:r>
              <a:rPr lang="ko-KR" altLang="en-US" sz="1400" dirty="0" smtClean="0">
                <a:solidFill>
                  <a:srgbClr val="006600"/>
                </a:solidFill>
              </a:rPr>
              <a:t>사용자 등록 *</a:t>
            </a:r>
            <a:r>
              <a:rPr lang="en-US" altLang="ko-KR" sz="1400" dirty="0" smtClean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 smtClean="0"/>
              <a:t>     public void create(User user) 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= " INSERT INTO users(id, NAME,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)  VALUES(?, ?, ?)";</a:t>
            </a:r>
          </a:p>
          <a:p>
            <a:r>
              <a:rPr lang="en-US" altLang="ko-KR" sz="1400" dirty="0" smtClean="0"/>
              <a:t>          Connection con =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     // JDBC </a:t>
            </a:r>
            <a:r>
              <a:rPr lang="ko-KR" altLang="en-US" sz="1400" dirty="0" smtClean="0">
                <a:solidFill>
                  <a:srgbClr val="006600"/>
                </a:solidFill>
              </a:rPr>
              <a:t>코드 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/** </a:t>
            </a:r>
            <a:r>
              <a:rPr lang="ko-KR" altLang="en-US" sz="1400" dirty="0" smtClean="0">
                <a:solidFill>
                  <a:srgbClr val="006600"/>
                </a:solidFill>
              </a:rPr>
              <a:t>사용자 정보 조회 *</a:t>
            </a:r>
            <a:r>
              <a:rPr lang="en-US" altLang="ko-KR" sz="1400" dirty="0" smtClean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 smtClean="0"/>
              <a:t>     public User read(String id) 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= " SELECT id, name,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 FROM users WHERE id = ?";</a:t>
            </a:r>
          </a:p>
          <a:p>
            <a:r>
              <a:rPr lang="en-US" altLang="ko-KR" sz="1400" dirty="0" smtClean="0"/>
              <a:t>          Connection con =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     // JDBC </a:t>
            </a:r>
            <a:r>
              <a:rPr lang="ko-KR" altLang="en-US" sz="1400" dirty="0" smtClean="0">
                <a:solidFill>
                  <a:srgbClr val="006600"/>
                </a:solidFill>
              </a:rPr>
              <a:t>코드 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>
                <a:solidFill>
                  <a:srgbClr val="0033CC"/>
                </a:solidFill>
              </a:rPr>
              <a:t> </a:t>
            </a:r>
            <a:r>
              <a:rPr lang="en-US" altLang="ko-KR" sz="1400" dirty="0" smtClean="0">
                <a:solidFill>
                  <a:srgbClr val="0033CC"/>
                </a:solidFill>
              </a:rPr>
              <a:t>    // </a:t>
            </a:r>
            <a:r>
              <a:rPr lang="en-US" altLang="ko-KR" sz="1400" dirty="0" err="1" smtClean="0">
                <a:solidFill>
                  <a:srgbClr val="0033CC"/>
                </a:solidFill>
              </a:rPr>
              <a:t>listAll</a:t>
            </a:r>
            <a:r>
              <a:rPr lang="en-US" altLang="ko-KR" sz="1400" dirty="0" smtClean="0">
                <a:solidFill>
                  <a:srgbClr val="0033CC"/>
                </a:solidFill>
              </a:rPr>
              <a:t>(){}</a:t>
            </a:r>
            <a:br>
              <a:rPr lang="en-US" altLang="ko-KR" sz="1400" dirty="0" smtClean="0">
                <a:solidFill>
                  <a:srgbClr val="0033CC"/>
                </a:solidFill>
              </a:rPr>
            </a:br>
            <a:endParaRPr lang="en-US" altLang="ko-KR" sz="1400" dirty="0" smtClean="0">
              <a:solidFill>
                <a:srgbClr val="0033CC"/>
              </a:solidFill>
            </a:endParaRPr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/** Connection </a:t>
            </a:r>
            <a:r>
              <a:rPr lang="ko-KR" altLang="en-US" sz="1400" dirty="0" smtClean="0">
                <a:solidFill>
                  <a:srgbClr val="006600"/>
                </a:solidFill>
              </a:rPr>
              <a:t>생성을 위한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팩토리</a:t>
            </a:r>
            <a:r>
              <a:rPr lang="ko-KR" altLang="en-US" sz="1400" dirty="0" smtClean="0">
                <a:solidFill>
                  <a:srgbClr val="0066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메소드</a:t>
            </a:r>
            <a:r>
              <a:rPr lang="ko-KR" altLang="en-US" sz="1400" dirty="0" smtClean="0">
                <a:solidFill>
                  <a:srgbClr val="006600"/>
                </a:solidFill>
              </a:rPr>
              <a:t> *</a:t>
            </a:r>
            <a:r>
              <a:rPr lang="en-US" altLang="ko-KR" sz="1400" dirty="0" smtClean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 smtClean="0"/>
              <a:t>     private Connection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 throws Exception{</a:t>
            </a:r>
          </a:p>
          <a:p>
            <a:r>
              <a:rPr lang="en-US" altLang="ko-KR" sz="1400" dirty="0" smtClean="0"/>
              <a:t>          </a:t>
            </a:r>
            <a:r>
              <a:rPr lang="en-US" altLang="ko-KR" sz="1400" dirty="0" err="1" smtClean="0"/>
              <a:t>Class.forName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oracle.jdbc.driver.OracleDriver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        Connection con = </a:t>
            </a:r>
            <a:r>
              <a:rPr lang="en-US" altLang="ko-KR" sz="1400" dirty="0" err="1" smtClean="0"/>
              <a:t>DriverManager.getConnection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jdbc:oracle:thin</a:t>
            </a:r>
            <a:r>
              <a:rPr lang="en-US" altLang="ko-KR" sz="1400" dirty="0" smtClean="0"/>
              <a:t>:@host:1521:XE", “id", “pw");</a:t>
            </a:r>
          </a:p>
          <a:p>
            <a:r>
              <a:rPr lang="en-US" altLang="ko-KR" sz="1400" dirty="0" smtClean="0"/>
              <a:t>          return con;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"/>
            </a:pPr>
            <a:r>
              <a:rPr lang="en-US" altLang="ko-KR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사용하는 테스트용 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UserDaoClient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애플리케이션 클래스 작성</a:t>
            </a:r>
            <a:endParaRPr lang="en-US" altLang="ko-KR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사용하는 테스트 클래스</a:t>
            </a: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초간단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DAO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770" y="1446499"/>
            <a:ext cx="8664710" cy="3880650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public class </a:t>
            </a:r>
            <a:r>
              <a:rPr lang="en-US" altLang="ko-KR" sz="1400" dirty="0" err="1" smtClean="0">
                <a:latin typeface="+mn-ea"/>
              </a:rPr>
              <a:t>UserDaoClient</a:t>
            </a:r>
            <a:r>
              <a:rPr lang="en-US" altLang="ko-KR" sz="1400" dirty="0" smtClean="0">
                <a:latin typeface="+mn-ea"/>
              </a:rPr>
              <a:t> {</a:t>
            </a:r>
          </a:p>
          <a:p>
            <a:r>
              <a:rPr lang="en-US" altLang="ko-KR" sz="1400" dirty="0" smtClean="0">
                <a:latin typeface="+mn-ea"/>
              </a:rPr>
              <a:t>     public static void main(String[] </a:t>
            </a:r>
            <a:r>
              <a:rPr lang="en-US" altLang="ko-KR" sz="1400" dirty="0" err="1" smtClean="0">
                <a:latin typeface="+mn-ea"/>
              </a:rPr>
              <a:t>args</a:t>
            </a:r>
            <a:r>
              <a:rPr lang="en-US" altLang="ko-KR" sz="1400" dirty="0" smtClean="0">
                <a:latin typeface="+mn-ea"/>
              </a:rPr>
              <a:t>) throws Exception {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6600"/>
                </a:solidFill>
              </a:rPr>
              <a:t>UserDao</a:t>
            </a:r>
            <a:r>
              <a:rPr lang="en-US" altLang="ko-KR" sz="1400" dirty="0" smtClean="0">
                <a:solidFill>
                  <a:srgbClr val="006600"/>
                </a:solidFill>
              </a:rPr>
              <a:t> </a:t>
            </a:r>
            <a:r>
              <a:rPr lang="ko-KR" altLang="en-US" sz="1400" dirty="0" smtClean="0">
                <a:solidFill>
                  <a:srgbClr val="006600"/>
                </a:solidFill>
              </a:rPr>
              <a:t>객체 생성</a:t>
            </a:r>
            <a:endParaRPr lang="en-US" altLang="ko-KR" sz="1400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UserDao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dao</a:t>
            </a:r>
            <a:r>
              <a:rPr lang="en-US" altLang="ko-KR" sz="1400" dirty="0" smtClean="0">
                <a:latin typeface="+mn-ea"/>
              </a:rPr>
              <a:t> = new </a:t>
            </a:r>
            <a:r>
              <a:rPr lang="en-US" altLang="ko-KR" sz="1400" dirty="0" err="1" smtClean="0">
                <a:latin typeface="+mn-ea"/>
              </a:rPr>
              <a:t>UserDao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endParaRPr lang="ko-KR" altLang="en-US" sz="1400" dirty="0" smtClean="0">
              <a:latin typeface="+mn-ea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// 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사용자 정보 저장을 위한 도메인 객체 생성</a:t>
            </a:r>
          </a:p>
          <a:p>
            <a:r>
              <a:rPr lang="en-US" altLang="ko-KR" sz="1400" dirty="0" smtClean="0">
                <a:latin typeface="+mn-ea"/>
              </a:rPr>
              <a:t>          User </a:t>
            </a:r>
            <a:r>
              <a:rPr lang="en-US" altLang="ko-KR" sz="1400" dirty="0" err="1" smtClean="0">
                <a:latin typeface="+mn-ea"/>
              </a:rPr>
              <a:t>user</a:t>
            </a:r>
            <a:r>
              <a:rPr lang="en-US" altLang="ko-KR" sz="1400" dirty="0" smtClean="0">
                <a:latin typeface="+mn-ea"/>
              </a:rPr>
              <a:t> = new User("</a:t>
            </a:r>
            <a:r>
              <a:rPr lang="en-US" altLang="ko-KR" sz="1400" dirty="0" err="1" smtClean="0">
                <a:latin typeface="+mn-ea"/>
              </a:rPr>
              <a:t>bangry</a:t>
            </a:r>
            <a:r>
              <a:rPr lang="en-US" altLang="ko-KR" sz="1400" dirty="0" smtClean="0">
                <a:latin typeface="+mn-ea"/>
              </a:rPr>
              <a:t>", "</a:t>
            </a:r>
            <a:r>
              <a:rPr lang="ko-KR" altLang="en-US" sz="1400" dirty="0" smtClean="0">
                <a:latin typeface="+mn-ea"/>
              </a:rPr>
              <a:t>김기정</a:t>
            </a:r>
            <a:r>
              <a:rPr lang="en-US" altLang="ko-KR" sz="1400" dirty="0" smtClean="0">
                <a:latin typeface="+mn-ea"/>
              </a:rPr>
              <a:t>", "1234");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// </a:t>
            </a:r>
            <a:r>
              <a:rPr lang="en-US" altLang="ko-KR" sz="1400" dirty="0" err="1" smtClean="0">
                <a:solidFill>
                  <a:srgbClr val="006600"/>
                </a:solidFill>
                <a:latin typeface="+mn-ea"/>
              </a:rPr>
              <a:t>UserDao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를 이용한 사용자 등록</a:t>
            </a:r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dao.create</a:t>
            </a:r>
            <a:r>
              <a:rPr lang="en-US" altLang="ko-KR" sz="1400" dirty="0" smtClean="0">
                <a:latin typeface="+mn-ea"/>
              </a:rPr>
              <a:t>(user);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System.out.println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user.getName</a:t>
            </a:r>
            <a:r>
              <a:rPr lang="en-US" altLang="ko-KR" sz="1400" dirty="0" smtClean="0">
                <a:latin typeface="+mn-ea"/>
              </a:rPr>
              <a:t>() + "</a:t>
            </a:r>
            <a:r>
              <a:rPr lang="ko-KR" altLang="en-US" sz="1400" dirty="0" smtClean="0">
                <a:latin typeface="+mn-ea"/>
              </a:rPr>
              <a:t>님 등록 성공</a:t>
            </a:r>
            <a:r>
              <a:rPr lang="en-US" altLang="ko-KR" sz="1400" dirty="0" smtClean="0">
                <a:latin typeface="+mn-ea"/>
              </a:rPr>
              <a:t>!");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endParaRPr lang="ko-KR" altLang="en-US" sz="1400" dirty="0" smtClean="0">
              <a:latin typeface="+mn-ea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// 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사용자 정보 조회</a:t>
            </a:r>
          </a:p>
          <a:p>
            <a:r>
              <a:rPr lang="en-US" altLang="ko-KR" sz="1400" dirty="0" smtClean="0">
                <a:latin typeface="+mn-ea"/>
              </a:rPr>
              <a:t>          User user2 = </a:t>
            </a:r>
            <a:r>
              <a:rPr lang="en-US" altLang="ko-KR" sz="1400" dirty="0" err="1" smtClean="0">
                <a:latin typeface="+mn-ea"/>
              </a:rPr>
              <a:t>dao.read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user.getId</a:t>
            </a:r>
            <a:r>
              <a:rPr lang="en-US" altLang="ko-KR" sz="1400" dirty="0" smtClean="0">
                <a:latin typeface="+mn-ea"/>
              </a:rPr>
              <a:t>());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System.out.println</a:t>
            </a:r>
            <a:r>
              <a:rPr lang="en-US" altLang="ko-KR" sz="1400" dirty="0" smtClean="0">
                <a:latin typeface="+mn-ea"/>
              </a:rPr>
              <a:t>(user2.getId() + ", " + user2.getName() + "</a:t>
            </a:r>
            <a:r>
              <a:rPr lang="ko-KR" altLang="en-US" sz="1400" dirty="0" smtClean="0">
                <a:latin typeface="+mn-ea"/>
              </a:rPr>
              <a:t>조회 완료</a:t>
            </a:r>
            <a:r>
              <a:rPr lang="en-US" altLang="ko-KR" sz="1400" dirty="0" smtClean="0">
                <a:latin typeface="+mn-ea"/>
              </a:rPr>
              <a:t>!");</a:t>
            </a:r>
          </a:p>
          <a:p>
            <a:r>
              <a:rPr lang="en-US" altLang="ko-KR" sz="1400" dirty="0" smtClean="0">
                <a:latin typeface="+mn-ea"/>
              </a:rPr>
              <a:t>     }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단계 문제점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인터페이스와 구현클래스로 분리하지 않아 다양한 데이터 액세스 기술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(JDBC, JDO, JPA,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iBatis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Hibernate…)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사용하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여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만든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존재 시 클라이언트 입장에서 일관된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호출이 불가능하다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개선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DAO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 적용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87" y="1890415"/>
            <a:ext cx="3240360" cy="445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단계 </a:t>
            </a:r>
            <a:r>
              <a:rPr lang="ko-KR" altLang="en-US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문제점</a:t>
            </a:r>
            <a:endParaRPr lang="en-US" altLang="ko-KR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DBMS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종류가 변경되거나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Connection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 방법이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ConnectionPool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또는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JNDI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로 변경할 때마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다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JdbcUserDao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getConnection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()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소스코드를 변경할 수 밖에 없다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b="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JdbcUserDao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개선</a:t>
            </a:r>
            <a:endParaRPr lang="en-US" altLang="ko-KR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Factory Method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패턴을 적용하여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Connection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생성을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JdbcUserDao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서브클래스로 분리</a:t>
            </a: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템플릿 </a:t>
            </a:r>
            <a:r>
              <a:rPr lang="ko-KR" altLang="en-US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디자인 패턴을 적용하여 </a:t>
            </a:r>
            <a:r>
              <a:rPr lang="ko-KR" altLang="en-US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성격</a:t>
            </a:r>
            <a:r>
              <a:rPr lang="en-US" altLang="ko-KR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역할</a:t>
            </a:r>
            <a:r>
              <a:rPr lang="en-US" altLang="ko-KR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 다른 관심사항을 상속을 통해 서브클래스로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분리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Template Method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패턴 소개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변하지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않는 기본적인 기능</a:t>
            </a:r>
            <a:r>
              <a:rPr lang="en-US" altLang="ko-KR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템플릿 </a:t>
            </a:r>
            <a:r>
              <a:rPr lang="ko-KR" altLang="en-US" b="0" dirty="0" err="1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슈퍼클래스에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정의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해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두고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서브클래스에 의해 변경되거나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확장 가능성이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높은 기능을 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abstract(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필수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err="1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메소드로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선언하거나 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hook(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선택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err="1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메소드로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정의해 둬서</a:t>
            </a:r>
            <a:r>
              <a:rPr lang="en-US" altLang="ko-KR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서브클래스에서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재정의하도록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하는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패턴이다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b="0" dirty="0">
              <a:solidFill>
                <a:srgbClr val="0033CC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Factory Method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 적용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38" y="3415462"/>
            <a:ext cx="4248472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32734" y="3454195"/>
            <a:ext cx="4176464" cy="2818821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300" dirty="0" smtClean="0">
                <a:solidFill>
                  <a:srgbClr val="0033CC"/>
                </a:solidFill>
              </a:rPr>
              <a:t>public</a:t>
            </a:r>
            <a:r>
              <a:rPr lang="en-US" altLang="ko-KR" sz="1300" dirty="0" smtClean="0"/>
              <a:t> </a:t>
            </a:r>
            <a:r>
              <a:rPr lang="en-US" altLang="ko-KR" sz="1300" dirty="0" smtClean="0">
                <a:solidFill>
                  <a:srgbClr val="0033CC"/>
                </a:solidFill>
              </a:rPr>
              <a:t>abstract</a:t>
            </a:r>
            <a:r>
              <a:rPr lang="en-US" altLang="ko-KR" sz="1300" dirty="0" smtClean="0"/>
              <a:t> class </a:t>
            </a:r>
            <a:r>
              <a:rPr lang="en-US" altLang="ko-KR" sz="1300" dirty="0" smtClean="0">
                <a:solidFill>
                  <a:srgbClr val="FF0000"/>
                </a:solidFill>
              </a:rPr>
              <a:t>Super</a:t>
            </a:r>
            <a:r>
              <a:rPr lang="en-US" altLang="ko-KR" sz="1300" dirty="0" smtClean="0"/>
              <a:t>{</a:t>
            </a:r>
          </a:p>
          <a:p>
            <a:r>
              <a:rPr lang="en-US" altLang="ko-KR" sz="13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300" dirty="0" smtClean="0">
                <a:solidFill>
                  <a:srgbClr val="006600"/>
                </a:solidFill>
              </a:rPr>
              <a:t>템플릿 </a:t>
            </a:r>
            <a:r>
              <a:rPr lang="ko-KR" altLang="en-US" sz="1300" dirty="0" err="1" smtClean="0">
                <a:solidFill>
                  <a:srgbClr val="006600"/>
                </a:solidFill>
              </a:rPr>
              <a:t>메소드</a:t>
            </a:r>
            <a:endParaRPr lang="en-US" altLang="ko-KR" sz="1300" dirty="0" smtClean="0">
              <a:solidFill>
                <a:srgbClr val="006600"/>
              </a:solidFill>
            </a:endParaRPr>
          </a:p>
          <a:p>
            <a:r>
              <a:rPr lang="en-US" altLang="ko-KR" sz="1300" dirty="0" smtClean="0"/>
              <a:t>     public void </a:t>
            </a:r>
            <a:r>
              <a:rPr lang="en-US" altLang="ko-KR" sz="1300" dirty="0" err="1" smtClean="0"/>
              <a:t>templateMethod</a:t>
            </a:r>
            <a:r>
              <a:rPr lang="en-US" altLang="ko-KR" sz="1300" dirty="0" smtClean="0"/>
              <a:t>(){</a:t>
            </a:r>
          </a:p>
          <a:p>
            <a:r>
              <a:rPr lang="en-US" altLang="ko-KR" sz="1300" dirty="0" smtClean="0"/>
              <a:t>          </a:t>
            </a:r>
            <a:r>
              <a:rPr lang="en-US" altLang="ko-KR" sz="1300" dirty="0" err="1" smtClean="0"/>
              <a:t>abstractMethod</a:t>
            </a:r>
            <a:r>
              <a:rPr lang="en-US" altLang="ko-KR" sz="1300" dirty="0" smtClean="0"/>
              <a:t>();</a:t>
            </a:r>
          </a:p>
          <a:p>
            <a:r>
              <a:rPr lang="en-US" altLang="ko-KR" sz="1300" dirty="0" smtClean="0"/>
              <a:t>          </a:t>
            </a:r>
            <a:r>
              <a:rPr lang="en-US" altLang="ko-KR" sz="1300" dirty="0" err="1" smtClean="0"/>
              <a:t>hookMethod</a:t>
            </a:r>
            <a:r>
              <a:rPr lang="en-US" altLang="ko-KR" sz="1300" dirty="0" smtClean="0"/>
              <a:t>();</a:t>
            </a:r>
          </a:p>
          <a:p>
            <a:r>
              <a:rPr lang="en-US" altLang="ko-KR" sz="1300" dirty="0" smtClean="0"/>
              <a:t>     }</a:t>
            </a:r>
          </a:p>
          <a:p>
            <a:r>
              <a:rPr lang="en-US" altLang="ko-KR" sz="1300" dirty="0" smtClean="0">
                <a:solidFill>
                  <a:srgbClr val="003300"/>
                </a:solidFill>
              </a:rPr>
              <a:t>     // </a:t>
            </a:r>
            <a:r>
              <a:rPr lang="ko-KR" altLang="en-US" sz="1300" dirty="0" smtClean="0">
                <a:solidFill>
                  <a:srgbClr val="003300"/>
                </a:solidFill>
              </a:rPr>
              <a:t>추상 </a:t>
            </a:r>
            <a:r>
              <a:rPr lang="ko-KR" altLang="en-US" sz="1300" dirty="0" err="1" smtClean="0">
                <a:solidFill>
                  <a:srgbClr val="003300"/>
                </a:solidFill>
              </a:rPr>
              <a:t>메소드</a:t>
            </a:r>
            <a:r>
              <a:rPr lang="en-US" altLang="ko-KR" sz="1300" dirty="0" smtClean="0">
                <a:solidFill>
                  <a:srgbClr val="003300"/>
                </a:solidFill>
              </a:rPr>
              <a:t>(</a:t>
            </a:r>
            <a:r>
              <a:rPr lang="ko-KR" altLang="en-US" sz="1300" dirty="0" smtClean="0">
                <a:solidFill>
                  <a:srgbClr val="003300"/>
                </a:solidFill>
              </a:rPr>
              <a:t>서브클래스에서 반드시 재정의</a:t>
            </a:r>
            <a:r>
              <a:rPr lang="en-US" altLang="ko-KR" sz="1300" dirty="0" smtClean="0">
                <a:solidFill>
                  <a:srgbClr val="003300"/>
                </a:solidFill>
              </a:rPr>
              <a:t>)</a:t>
            </a:r>
          </a:p>
          <a:p>
            <a:r>
              <a:rPr lang="en-US" altLang="ko-KR" sz="1300" dirty="0" smtClean="0"/>
              <a:t>     </a:t>
            </a:r>
            <a:r>
              <a:rPr lang="en-US" altLang="ko-KR" sz="1300" dirty="0" smtClean="0">
                <a:solidFill>
                  <a:srgbClr val="0033CC"/>
                </a:solidFill>
              </a:rPr>
              <a:t>public</a:t>
            </a:r>
            <a:r>
              <a:rPr lang="en-US" altLang="ko-KR" sz="1300" dirty="0" smtClean="0"/>
              <a:t> </a:t>
            </a:r>
            <a:r>
              <a:rPr lang="en-US" altLang="ko-KR" sz="1300" dirty="0" smtClean="0">
                <a:solidFill>
                  <a:srgbClr val="0033CC"/>
                </a:solidFill>
              </a:rPr>
              <a:t>abstract</a:t>
            </a:r>
            <a:r>
              <a:rPr lang="en-US" altLang="ko-KR" sz="1300" dirty="0" smtClean="0"/>
              <a:t> void </a:t>
            </a:r>
            <a:r>
              <a:rPr lang="en-US" altLang="ko-KR" sz="1300" dirty="0" err="1" smtClean="0"/>
              <a:t>abstractMethod</a:t>
            </a:r>
            <a:r>
              <a:rPr lang="en-US" altLang="ko-KR" sz="1300" dirty="0" smtClean="0"/>
              <a:t>();</a:t>
            </a:r>
          </a:p>
          <a:p>
            <a:r>
              <a:rPr lang="en-US" altLang="ko-KR" sz="1300" dirty="0" smtClean="0"/>
              <a:t>     </a:t>
            </a:r>
            <a:r>
              <a:rPr lang="en-US" altLang="ko-KR" sz="1300" dirty="0" smtClean="0">
                <a:solidFill>
                  <a:srgbClr val="003300"/>
                </a:solidFill>
              </a:rPr>
              <a:t>// </a:t>
            </a:r>
            <a:r>
              <a:rPr lang="ko-KR" altLang="en-US" sz="1300" dirty="0" smtClean="0">
                <a:solidFill>
                  <a:srgbClr val="003300"/>
                </a:solidFill>
              </a:rPr>
              <a:t>훅 </a:t>
            </a:r>
            <a:r>
              <a:rPr lang="ko-KR" altLang="en-US" sz="1300" dirty="0" err="1" smtClean="0">
                <a:solidFill>
                  <a:srgbClr val="003300"/>
                </a:solidFill>
              </a:rPr>
              <a:t>메소드</a:t>
            </a:r>
            <a:r>
              <a:rPr lang="en-US" altLang="ko-KR" sz="1300" dirty="0" smtClean="0">
                <a:solidFill>
                  <a:srgbClr val="003300"/>
                </a:solidFill>
              </a:rPr>
              <a:t>(</a:t>
            </a:r>
            <a:r>
              <a:rPr lang="ko-KR" altLang="en-US" sz="1300" dirty="0" smtClean="0">
                <a:solidFill>
                  <a:srgbClr val="003300"/>
                </a:solidFill>
              </a:rPr>
              <a:t>서브클래스에서 재정의 가능</a:t>
            </a:r>
            <a:r>
              <a:rPr lang="en-US" altLang="ko-KR" sz="1300" dirty="0" smtClean="0">
                <a:solidFill>
                  <a:srgbClr val="003300"/>
                </a:solidFill>
              </a:rPr>
              <a:t>)</a:t>
            </a:r>
          </a:p>
          <a:p>
            <a:r>
              <a:rPr lang="en-US" altLang="ko-KR" sz="1300" dirty="0" smtClean="0"/>
              <a:t>     public void </a:t>
            </a:r>
            <a:r>
              <a:rPr lang="en-US" altLang="ko-KR" sz="1300" dirty="0" err="1" smtClean="0"/>
              <a:t>hookMethod</a:t>
            </a:r>
            <a:r>
              <a:rPr lang="en-US" altLang="ko-KR" sz="1300" dirty="0" smtClean="0"/>
              <a:t>(){</a:t>
            </a:r>
          </a:p>
          <a:p>
            <a:r>
              <a:rPr lang="en-US" altLang="ko-KR" sz="1300" dirty="0" smtClean="0"/>
              <a:t>          ……..</a:t>
            </a:r>
          </a:p>
          <a:p>
            <a:r>
              <a:rPr lang="en-US" altLang="ko-KR" sz="1300" dirty="0" smtClean="0"/>
              <a:t>     }</a:t>
            </a:r>
          </a:p>
          <a:p>
            <a:r>
              <a:rPr lang="en-US" altLang="ko-KR" sz="13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6795</TotalTime>
  <Words>886</Words>
  <Application>Microsoft Office PowerPoint</Application>
  <PresentationFormat>사용자 지정</PresentationFormat>
  <Paragraphs>146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가는각진제목체</vt:lpstr>
      <vt:lpstr>나눔고딕</vt:lpstr>
      <vt:lpstr>맑은 고딕</vt:lpstr>
      <vt:lpstr>Arial</vt:lpstr>
      <vt:lpstr>Wingdings</vt:lpstr>
      <vt:lpstr>Wingdings 2</vt:lpstr>
      <vt:lpstr>디자인 사용자 지정</vt:lpstr>
      <vt:lpstr>객체 지향 기본 원리를 적용한 DAO 개발 - Database 연동에 디자인패턴 적용하기</vt:lpstr>
      <vt:lpstr>디자인패턴(Design Pattern) 정의</vt:lpstr>
      <vt:lpstr>Design Pattern(디자인 패턴)  사례 – Singleton Pattern</vt:lpstr>
      <vt:lpstr>DAO 클래스 구현 시 디자인 패턴 적용</vt:lpstr>
      <vt:lpstr>1단계 : 초간단 DAO</vt:lpstr>
      <vt:lpstr>1단계 : 초간단 DAO 계속</vt:lpstr>
      <vt:lpstr>1단계 : 초간단 DAO 계속</vt:lpstr>
      <vt:lpstr>2단계 : DAO 패턴 적용</vt:lpstr>
      <vt:lpstr>3단계 : Factory Method 패턴 적용</vt:lpstr>
      <vt:lpstr>3단계 : Factory Method 패턴 적용 - 계속</vt:lpstr>
      <vt:lpstr>4단계 : Connection 생성을 독립적인 클래스로 캡슐화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박세준</cp:lastModifiedBy>
  <cp:revision>2135</cp:revision>
  <dcterms:created xsi:type="dcterms:W3CDTF">2011-05-05T14:24:12Z</dcterms:created>
  <dcterms:modified xsi:type="dcterms:W3CDTF">2018-03-20T06:13:17Z</dcterms:modified>
</cp:coreProperties>
</file>