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8" r:id="rId6"/>
    <p:sldId id="269" r:id="rId7"/>
    <p:sldId id="258" r:id="rId8"/>
    <p:sldId id="263" r:id="rId9"/>
    <p:sldId id="264" r:id="rId10"/>
    <p:sldId id="262" r:id="rId11"/>
    <p:sldId id="265" r:id="rId12"/>
    <p:sldId id="266" r:id="rId13"/>
    <p:sldId id="267" r:id="rId14"/>
    <p:sldId id="2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F09-D113-481C-ABB2-744D0E5D3543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115D-BC84-47FC-98CD-B902DF8AFCDB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A265-8430-48A4-8D17-EFACBA04F82B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7A92-6A57-4077-9D12-DF07EEF7AA8D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22A9-062C-4DCA-A37B-B91D0A0CA200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67A-B9A1-4431-9028-4AB8AE27F150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F98-187F-4FBC-A884-4D2BCD60165B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F561-8A8A-4ACA-85B3-FFD5944C4469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679-6D06-4D2A-917E-77CFCB234089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449D-4057-4E3B-87DF-F012513F7538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CFB0-E868-4A6B-8032-A596F0BE0D11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6216" y="-28997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772816"/>
            <a:ext cx="9147448" cy="223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61709" y="328003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3</a:t>
            </a:r>
            <a:r>
              <a:rPr lang="ko-KR" altLang="en-US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조 제출 </a:t>
            </a:r>
            <a:r>
              <a:rPr lang="en-US" altLang="ko-KR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PPT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98970" y="1963470"/>
            <a:ext cx="43460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스포츠용품</a:t>
            </a:r>
            <a:r>
              <a:rPr lang="en-US" altLang="ko-KR" sz="54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DB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7884" y="3087321"/>
            <a:ext cx="2088232" cy="8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03013" y="6433591"/>
            <a:ext cx="1737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Noto Sans Korean Bold" pitchFamily="34" charset="-127"/>
                <a:ea typeface="Noto Sans Korean Bold" pitchFamily="34" charset="-127"/>
              </a:rPr>
              <a:t>Date. 2018-09-21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0192" y="6464369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Noto Sans Korean Bold" pitchFamily="34" charset="-127"/>
                <a:ea typeface="Noto Sans Korean Bold" pitchFamily="34" charset="-127"/>
              </a:rPr>
              <a:t>남수현</a:t>
            </a:r>
            <a:r>
              <a:rPr lang="en-US" altLang="ko-KR" sz="1200" dirty="0"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200" dirty="0">
                <a:latin typeface="Noto Sans Korean Bold" pitchFamily="34" charset="-127"/>
                <a:ea typeface="Noto Sans Korean Bold" pitchFamily="34" charset="-127"/>
              </a:rPr>
              <a:t>최재민</a:t>
            </a:r>
            <a:r>
              <a:rPr lang="en-US" altLang="ko-KR" sz="1200" dirty="0"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200" dirty="0">
                <a:latin typeface="Noto Sans Korean Bold" pitchFamily="34" charset="-127"/>
                <a:ea typeface="Noto Sans Korean Bold" pitchFamily="34" charset="-127"/>
              </a:rPr>
              <a:t>윤형철</a:t>
            </a:r>
            <a:r>
              <a:rPr lang="en-US" altLang="ko-KR" sz="1200" dirty="0"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200" dirty="0">
                <a:latin typeface="Noto Sans Korean Bold" pitchFamily="34" charset="-127"/>
                <a:ea typeface="Noto Sans Korean Bold" pitchFamily="34" charset="-127"/>
              </a:rPr>
              <a:t>우호진</a:t>
            </a:r>
            <a:r>
              <a:rPr lang="en-US" altLang="ko-KR" sz="1200" dirty="0">
                <a:latin typeface="Noto Sans Korean Bold" pitchFamily="34" charset="-127"/>
                <a:ea typeface="Noto Sans Korean Bold" pitchFamily="34" charset="-127"/>
              </a:rPr>
              <a:t>, </a:t>
            </a:r>
            <a:r>
              <a:rPr lang="ko-KR" altLang="en-US" sz="1200" dirty="0" err="1">
                <a:latin typeface="Noto Sans Korean Bold" pitchFamily="34" charset="-127"/>
                <a:ea typeface="Noto Sans Korean Bold" pitchFamily="34" charset="-127"/>
              </a:rPr>
              <a:t>유예겸</a:t>
            </a:r>
            <a:endParaRPr lang="ko-KR" altLang="en-US" sz="1200" dirty="0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8" y="674624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1600" y="3142709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세부 설명 기입</a:t>
            </a:r>
            <a:endParaRPr lang="en-US" altLang="ko-KR" sz="1200" dirty="0" smtClean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</a:t>
            </a: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세부 설명 기입</a:t>
            </a:r>
            <a:endParaRPr lang="en-US" altLang="ko-KR" sz="1200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62812" y="3142709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세부 설명 기입</a:t>
            </a:r>
            <a:endParaRPr lang="en-US" altLang="ko-KR" sz="1200" dirty="0" smtClean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</a:t>
            </a: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세부 설명 기입</a:t>
            </a:r>
            <a:endParaRPr lang="en-US" altLang="ko-KR" sz="1200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5" y="582992"/>
            <a:ext cx="2095165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841" y="6054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테이블정의서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85146"/>
              </p:ext>
            </p:extLst>
          </p:nvPr>
        </p:nvGraphicFramePr>
        <p:xfrm>
          <a:off x="714048" y="5085184"/>
          <a:ext cx="7952883" cy="1371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95809"/>
                <a:gridCol w="1216477"/>
                <a:gridCol w="1033352"/>
                <a:gridCol w="457814"/>
                <a:gridCol w="693261"/>
                <a:gridCol w="981030"/>
                <a:gridCol w="693261"/>
                <a:gridCol w="1281879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err="1" smtClean="0">
                          <a:effectLst/>
                        </a:rPr>
                        <a:t>Eval</a:t>
                      </a:r>
                      <a:r>
                        <a:rPr lang="en-US" sz="1200" b="1" u="none" strike="noStrike" kern="1200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kern="1200" dirty="0">
                          <a:effectLst/>
                        </a:rPr>
                        <a:t>평가</a:t>
                      </a:r>
                      <a:r>
                        <a:rPr lang="en-US" altLang="ko-KR" sz="1200" b="1" u="none" strike="noStrike" kern="1200" dirty="0">
                          <a:effectLst/>
                        </a:rPr>
                        <a:t>)</a:t>
                      </a:r>
                      <a:endParaRPr lang="en-US" altLang="ko-K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eval_id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평가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평가번호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emp_subjectId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대상자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emp_writerId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eval_evaluation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VARCHAR2(50)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평가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11678"/>
              </p:ext>
            </p:extLst>
          </p:nvPr>
        </p:nvGraphicFramePr>
        <p:xfrm>
          <a:off x="730572" y="1067544"/>
          <a:ext cx="8089900" cy="3657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6129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effectLst/>
                        </a:rPr>
                        <a:t>Client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personincharge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담당영업사원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client_phone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주소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client_zipcode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우편번호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client_region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도시명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국가명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creditgrade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신용등급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client_userID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client_passwd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client_remarks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4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1600" y="2895853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세부 설명 기입</a:t>
            </a:r>
            <a:endParaRPr lang="en-US" altLang="ko-KR" sz="1200" dirty="0" smtClean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</a:t>
            </a: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세부 설명 기입</a:t>
            </a:r>
            <a:endParaRPr lang="en-US" altLang="ko-KR" sz="1200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62812" y="2895853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세부 설명 기입</a:t>
            </a:r>
            <a:endParaRPr lang="en-US" altLang="ko-KR" sz="1200" dirty="0" smtClean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</a:t>
            </a: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세부 설명 기입</a:t>
            </a:r>
            <a:endParaRPr lang="en-US" altLang="ko-KR" sz="1200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5" y="582992"/>
            <a:ext cx="2095165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841" y="6054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테이블정의서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46519"/>
              </p:ext>
            </p:extLst>
          </p:nvPr>
        </p:nvGraphicFramePr>
        <p:xfrm>
          <a:off x="514548" y="5153744"/>
          <a:ext cx="8089900" cy="1371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6129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 smtClean="0">
                          <a:effectLst/>
                        </a:rPr>
                        <a:t>Credit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credit_id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신용등급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client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credit_company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신용등급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회사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credit_grade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신용등급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등급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신용회사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73183"/>
              </p:ext>
            </p:extLst>
          </p:nvPr>
        </p:nvGraphicFramePr>
        <p:xfrm>
          <a:off x="527050" y="3717032"/>
          <a:ext cx="8089900" cy="1143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6129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effectLst/>
                        </a:rPr>
                        <a:t>Opinion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opinion_id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고객의견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NUMBER(20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client_id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opinion_opinion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고객의견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의견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08282"/>
              </p:ext>
            </p:extLst>
          </p:nvPr>
        </p:nvGraphicFramePr>
        <p:xfrm>
          <a:off x="539552" y="1268760"/>
          <a:ext cx="8089900" cy="2286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6129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err="1" smtClean="0">
                          <a:effectLst/>
                        </a:rPr>
                        <a:t>PItem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pitem_id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구매항목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purchase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고객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item_unitp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NUMBER(20,2)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구매항목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단가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item_quantity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구매항목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item_shipquantity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구매항목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선적수량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item_ispurchaseall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구매항목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방법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5" y="582992"/>
            <a:ext cx="2095165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841" y="6054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테이블정의서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85954"/>
              </p:ext>
            </p:extLst>
          </p:nvPr>
        </p:nvGraphicFramePr>
        <p:xfrm>
          <a:off x="527050" y="1164704"/>
          <a:ext cx="8089900" cy="3200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6129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effectLst/>
                        </a:rPr>
                        <a:t>Purchase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Nulls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FK Table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FK Column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Default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client_id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고객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persionInCharege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구매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담당영업사원번호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purchase_outid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NUMBER(10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외부구매번호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purchase_date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날짜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purchase_isship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VARCHAR2(4)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선적여부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purchase_shipdate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선적날짜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purchase_price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NUMBER(20,2)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purchase_payby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지불 방법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purchase_purchaseby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수단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purchase_isarrived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도착정보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purchase_remarks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VARCHAR2(400)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40815"/>
              </p:ext>
            </p:extLst>
          </p:nvPr>
        </p:nvGraphicFramePr>
        <p:xfrm>
          <a:off x="527050" y="4565104"/>
          <a:ext cx="8089900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6129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smtClean="0">
                          <a:effectLst/>
                        </a:rPr>
                        <a:t>Payment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payment_id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대금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purchase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 smtClean="0">
                          <a:effectLst/>
                        </a:rPr>
                        <a:t>client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 err="1" smtClean="0">
                          <a:effectLst/>
                        </a:rPr>
                        <a:t>client_id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payment_state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대금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payment_balance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NUMBER(20,2)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대금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잔액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5" y="582992"/>
            <a:ext cx="2095165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841" y="6054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테이블정의서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36947"/>
              </p:ext>
            </p:extLst>
          </p:nvPr>
        </p:nvGraphicFramePr>
        <p:xfrm>
          <a:off x="527050" y="1268760"/>
          <a:ext cx="8089900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6129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effectLst/>
                        </a:rPr>
                        <a:t>Transport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Nulls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trans_id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운송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purchase_id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purchase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purchase_id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effectLst/>
                        </a:rPr>
                        <a:t>구매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client_id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effectLst/>
                        </a:rPr>
                        <a:t>고객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trans_state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운송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trans_remarks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VARCHAR2(100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운송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2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62751" y="2804730"/>
            <a:ext cx="20185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N D</a:t>
            </a:r>
            <a:endParaRPr lang="ko-KR" altLang="en-US" sz="12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7884" y="2564904"/>
            <a:ext cx="2088232" cy="8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2751" y="3903086"/>
            <a:ext cx="2088232" cy="847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6" y="6741368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755576" y="582992"/>
            <a:ext cx="1985702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3841" y="60545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논리 모델링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4"/>
          <a:stretch/>
        </p:blipFill>
        <p:spPr bwMode="auto">
          <a:xfrm>
            <a:off x="2326395" y="1254415"/>
            <a:ext cx="4491210" cy="544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576" y="582992"/>
            <a:ext cx="1985702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3841" y="60545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논리 모델링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3"/>
            <a:ext cx="8208912" cy="514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6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576" y="582992"/>
            <a:ext cx="1985702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3841" y="60545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논리 모델링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7" y="1175656"/>
            <a:ext cx="8118085" cy="519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5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576" y="582992"/>
            <a:ext cx="1985702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3841" y="60545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물리 모델링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8" y="1161653"/>
            <a:ext cx="8582283" cy="49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576" y="582992"/>
            <a:ext cx="1985702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3841" y="60545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물리 모델링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26" y="1340768"/>
            <a:ext cx="8507948" cy="496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1600" y="3142709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세부 설명 기입</a:t>
            </a:r>
            <a:endParaRPr lang="en-US" altLang="ko-KR" sz="1200" dirty="0" smtClean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</a:t>
            </a: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세부 설명 기입</a:t>
            </a:r>
            <a:endParaRPr lang="en-US" altLang="ko-KR" sz="1200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62812" y="3142709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세부 설명 기입</a:t>
            </a:r>
            <a:endParaRPr lang="en-US" altLang="ko-KR" sz="1200" dirty="0" smtClean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</a:t>
            </a: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세부 설명 기입</a:t>
            </a:r>
            <a:endParaRPr lang="en-US" altLang="ko-KR" sz="1200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5" y="582992"/>
            <a:ext cx="2095165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841" y="6054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테이블정의서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84217"/>
              </p:ext>
            </p:extLst>
          </p:nvPr>
        </p:nvGraphicFramePr>
        <p:xfrm>
          <a:off x="503011" y="1052736"/>
          <a:ext cx="8163920" cy="259229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20204"/>
                <a:gridCol w="1311303"/>
                <a:gridCol w="1113903"/>
                <a:gridCol w="493501"/>
                <a:gridCol w="747302"/>
                <a:gridCol w="916502"/>
                <a:gridCol w="747302"/>
                <a:gridCol w="1113903"/>
              </a:tblGrid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Item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Constraint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FK Table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제품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요약설명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item_details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VARCHAR2(200)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제품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상세설명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item_picture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공장가격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item_salesunit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판매단위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item_remarks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97420"/>
              </p:ext>
            </p:extLst>
          </p:nvPr>
        </p:nvGraphicFramePr>
        <p:xfrm>
          <a:off x="487864" y="3717032"/>
          <a:ext cx="8116584" cy="2971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28657"/>
                <a:gridCol w="1241517"/>
                <a:gridCol w="1054622"/>
                <a:gridCol w="467238"/>
                <a:gridCol w="707531"/>
                <a:gridCol w="1001223"/>
                <a:gridCol w="707531"/>
                <a:gridCol w="1308265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smtClean="0">
                          <a:effectLst/>
                        </a:rPr>
                        <a:t>Stock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stock_id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item_name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제품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store_id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store_id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stock_max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최대재고량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stock_reasonforexhaust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재고소진이유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stock_dateofreceipt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재고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제품수령일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stock_dateofreorder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재고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재주문시점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stock_quantity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재고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재고량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stock_remarks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재고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지역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personincharge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NUMBER(20)</a:t>
                      </a: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창고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_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담당사원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1600" y="2998693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세부 설명 기입</a:t>
            </a:r>
            <a:endParaRPr lang="en-US" altLang="ko-KR" sz="1200" dirty="0" smtClean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</a:t>
            </a: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세부 설명 기입</a:t>
            </a:r>
            <a:endParaRPr lang="en-US" altLang="ko-KR" sz="1200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62812" y="2998693"/>
            <a:ext cx="170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세부 설명 기입</a:t>
            </a:r>
            <a:endParaRPr lang="en-US" altLang="ko-KR" sz="1200" dirty="0" smtClean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제안내용 </a:t>
            </a:r>
            <a:r>
              <a:rPr lang="ko-KR" altLang="en-US" sz="1200" dirty="0" smtClean="0">
                <a:solidFill>
                  <a:schemeClr val="bg1"/>
                </a:solidFill>
                <a:latin typeface="Noto Sans Korean Regular" pitchFamily="34" charset="-127"/>
                <a:ea typeface="Noto Sans Korean Regular" pitchFamily="34" charset="-127"/>
              </a:rPr>
              <a:t>세부 설명 기입</a:t>
            </a:r>
            <a:endParaRPr lang="en-US" altLang="ko-KR" sz="1200" dirty="0">
              <a:solidFill>
                <a:schemeClr val="bg1"/>
              </a:solidFill>
              <a:latin typeface="Noto Sans Korean Regular" pitchFamily="34" charset="-127"/>
              <a:ea typeface="Noto Sans Korean Regular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5" y="582992"/>
            <a:ext cx="2095165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841" y="6054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테이블정의서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53179"/>
              </p:ext>
            </p:extLst>
          </p:nvPr>
        </p:nvGraphicFramePr>
        <p:xfrm>
          <a:off x="711200" y="1340768"/>
          <a:ext cx="7721600" cy="2971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2446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smtClean="0">
                          <a:effectLst/>
                        </a:rPr>
                        <a:t>Store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>
                          <a:effectLst/>
                        </a:rPr>
                        <a:t>　</a:t>
                      </a:r>
                      <a:endParaRPr lang="ko-KR" altLang="en-US" sz="12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>
                          <a:effectLst/>
                        </a:rPr>
                        <a:t>　</a:t>
                      </a:r>
                      <a:endParaRPr lang="ko-KR" altLang="en-US" sz="12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store_id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VARCHAR2(20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 smtClean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personincharge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VARCHAR2(20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FK(PK)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 smtClean="0">
                          <a:effectLst/>
                        </a:rPr>
                        <a:t>NN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담당사원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store_name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store_phone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store_address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주소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store_city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도시명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store_state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창고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store_nation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국가명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store_zipcode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우편번호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store_remarks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창고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99282"/>
              </p:ext>
            </p:extLst>
          </p:nvPr>
        </p:nvGraphicFramePr>
        <p:xfrm>
          <a:off x="711200" y="4725144"/>
          <a:ext cx="7721600" cy="914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2446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smtClean="0">
                          <a:effectLst/>
                        </a:rPr>
                        <a:t>Region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region_id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region_name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지역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0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8666931" y="6390853"/>
            <a:ext cx="288032" cy="288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605716" y="6352753"/>
            <a:ext cx="2346960" cy="365125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5" y="582992"/>
            <a:ext cx="2095165" cy="397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841" y="6054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oto Sans Korean Bold" pitchFamily="34" charset="-127"/>
                <a:ea typeface="Noto Sans Korean Bold" pitchFamily="34" charset="-127"/>
              </a:rPr>
              <a:t>테이블정의서</a:t>
            </a:r>
            <a:endParaRPr lang="ko-KR" altLang="en-US" spc="600" dirty="0">
              <a:solidFill>
                <a:schemeClr val="accent1">
                  <a:lumMod val="60000"/>
                  <a:lumOff val="40000"/>
                </a:scheme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3663"/>
              </p:ext>
            </p:extLst>
          </p:nvPr>
        </p:nvGraphicFramePr>
        <p:xfrm>
          <a:off x="711200" y="1340768"/>
          <a:ext cx="7721600" cy="16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244600"/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kern="1200" dirty="0" err="1" smtClean="0">
                          <a:effectLst/>
                        </a:rPr>
                        <a:t>Dept</a:t>
                      </a:r>
                      <a:r>
                        <a:rPr lang="en-US" sz="1200" b="1" u="none" strike="noStrike" kern="1200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kern="1200" dirty="0">
                          <a:effectLst/>
                        </a:rPr>
                        <a:t>부서</a:t>
                      </a:r>
                      <a:r>
                        <a:rPr lang="en-US" altLang="ko-KR" sz="1200" b="1" u="none" strike="noStrike" kern="1200" dirty="0">
                          <a:effectLst/>
                        </a:rPr>
                        <a:t>)</a:t>
                      </a:r>
                      <a:endParaRPr lang="en-US" altLang="ko-K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dept_id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부서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부서번호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부서장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dept_name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부서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부서이름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dept_location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부서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부서위치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dept_remarks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부서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73877"/>
              </p:ext>
            </p:extLst>
          </p:nvPr>
        </p:nvGraphicFramePr>
        <p:xfrm>
          <a:off x="711200" y="3212976"/>
          <a:ext cx="7721600" cy="3200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49400"/>
                <a:gridCol w="1181100"/>
                <a:gridCol w="1003300"/>
                <a:gridCol w="444500"/>
                <a:gridCol w="673100"/>
                <a:gridCol w="952500"/>
                <a:gridCol w="673100"/>
                <a:gridCol w="12446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 err="1" smtClean="0">
                          <a:effectLst/>
                        </a:rPr>
                        <a:t>Emp</a:t>
                      </a:r>
                      <a:r>
                        <a:rPr lang="en-US" sz="1200" b="1" u="none" strike="noStrike" kern="1200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kern="1200" dirty="0">
                          <a:effectLst/>
                        </a:rPr>
                        <a:t>전체사원</a:t>
                      </a:r>
                      <a:r>
                        <a:rPr lang="en-US" altLang="ko-KR" sz="1200" b="1" u="none" strike="noStrike" kern="1200" dirty="0">
                          <a:effectLst/>
                        </a:rPr>
                        <a:t>)</a:t>
                      </a:r>
                      <a:endParaRPr lang="en-US" altLang="ko-KR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 kern="1200" dirty="0">
                          <a:effectLst/>
                        </a:rPr>
                        <a:t>　</a:t>
                      </a:r>
                      <a:endParaRPr lang="ko-KR" alt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smtClean="0">
                          <a:effectLst/>
                        </a:rPr>
                        <a:t>Constraint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Nulls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Table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FK Column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Column </a:t>
                      </a:r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사원번호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dept_id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dept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dept_id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부서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부서번호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emp_managerId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emp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emp_lastname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emp_firstname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emp_hiredate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sysdate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입사일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emp_rank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emp_salary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월급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emp_userId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emp_passwd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emp_commission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NUMBER(5,5)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커미션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emp_remarks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VARCHAR2(50)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사원</a:t>
                      </a:r>
                      <a:r>
                        <a:rPr lang="en-US" altLang="ko-KR" sz="1100" u="none" strike="noStrike" dirty="0">
                          <a:effectLst/>
                        </a:rPr>
                        <a:t>_</a:t>
                      </a:r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00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1079</Words>
  <Application>Microsoft Office PowerPoint</Application>
  <PresentationFormat>화면 슬라이드 쇼(4:3)</PresentationFormat>
  <Paragraphs>1082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KOSTA</cp:lastModifiedBy>
  <cp:revision>36</cp:revision>
  <dcterms:created xsi:type="dcterms:W3CDTF">2014-08-30T22:01:36Z</dcterms:created>
  <dcterms:modified xsi:type="dcterms:W3CDTF">2018-09-21T06:23:13Z</dcterms:modified>
</cp:coreProperties>
</file>