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71" r:id="rId14"/>
    <p:sldId id="269" r:id="rId15"/>
    <p:sldId id="273" r:id="rId16"/>
    <p:sldId id="272" r:id="rId17"/>
    <p:sldId id="274" r:id="rId18"/>
    <p:sldId id="275" r:id="rId19"/>
    <p:sldId id="264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386" y="-103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80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50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518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80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138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249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397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513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7473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876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7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7519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1958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070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79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5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08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23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35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72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A62EE-F01E-4F83-BFE8-7FEE3B009CF6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57103-B763-4965-B4FC-5AA8A1EBC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4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A62EE-F01E-4F83-BFE8-7FEE3B009CF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57103-B763-4965-B4FC-5AA8A1EBC0E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48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8359" y="267493"/>
            <a:ext cx="2997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3</a:t>
            </a:r>
            <a:r>
              <a:rPr lang="ko-KR" alt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조 제출 </a:t>
            </a:r>
            <a:r>
              <a:rPr lang="en-US" altLang="ko-KR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PPT</a:t>
            </a:r>
            <a:endParaRPr lang="ko-KR" alt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6686" y="771550"/>
            <a:ext cx="48478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>
                <a:solidFill>
                  <a:schemeClr val="bg1"/>
                </a:solidFill>
              </a:rPr>
              <a:t>스포츠용품 </a:t>
            </a:r>
            <a:r>
              <a:rPr lang="en-US" altLang="ko-KR" sz="5400" b="1" dirty="0" smtClean="0">
                <a:solidFill>
                  <a:schemeClr val="bg1"/>
                </a:solidFill>
              </a:rPr>
              <a:t>DB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2787773"/>
            <a:ext cx="3464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</a:rPr>
              <a:t>데이터모델링과 </a:t>
            </a:r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</a:rPr>
              <a:t>DB</a:t>
            </a:r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</a:rPr>
              <a:t>설계</a:t>
            </a:r>
            <a:endParaRPr lang="en-US" altLang="ko-KR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 smtClean="0">
                <a:solidFill>
                  <a:schemeClr val="bg1">
                    <a:lumMod val="65000"/>
                  </a:schemeClr>
                </a:solidFill>
              </a:rPr>
              <a:t>실습 프로젝트</a:t>
            </a:r>
            <a:endParaRPr lang="ko-KR" alt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21440796">
            <a:off x="-115277" y="4586163"/>
            <a:ext cx="9272809" cy="7934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045516" y="4693860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 smtClean="0">
                <a:solidFill>
                  <a:schemeClr val="bg1"/>
                </a:solidFill>
              </a:rPr>
              <a:t>남수현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 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최재민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 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윤형철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 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우호진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 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유예겸</a:t>
            </a:r>
            <a:endParaRPr lang="ko-KR" altLang="en-US" sz="2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95486"/>
            <a:ext cx="21602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195486"/>
            <a:ext cx="2987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Table Description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465912"/>
              </p:ext>
            </p:extLst>
          </p:nvPr>
        </p:nvGraphicFramePr>
        <p:xfrm>
          <a:off x="264136" y="1131590"/>
          <a:ext cx="8700352" cy="14833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9672"/>
                <a:gridCol w="1296144"/>
                <a:gridCol w="864096"/>
                <a:gridCol w="648072"/>
                <a:gridCol w="648072"/>
                <a:gridCol w="864096"/>
                <a:gridCol w="712656"/>
                <a:gridCol w="1087544"/>
              </a:tblGrid>
              <a:tr h="370840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REGION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Type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Constraint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Nulls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Table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Column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Default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</a:t>
                      </a:r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Desc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region_id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지역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region_name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VARCHAR2(30)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지역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이름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958863"/>
              </p:ext>
            </p:extLst>
          </p:nvPr>
        </p:nvGraphicFramePr>
        <p:xfrm>
          <a:off x="246976" y="2859782"/>
          <a:ext cx="8700352" cy="215567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9672"/>
                <a:gridCol w="1296144"/>
                <a:gridCol w="864096"/>
                <a:gridCol w="648072"/>
                <a:gridCol w="648072"/>
                <a:gridCol w="864096"/>
                <a:gridCol w="712656"/>
                <a:gridCol w="1087544"/>
              </a:tblGrid>
              <a:tr h="298319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DEPT(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부서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83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Type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Constraint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Nulls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Table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Column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Default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</a:t>
                      </a:r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Desc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83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dept_id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부서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부서번호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83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emp_id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emp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emp_id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사원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부서장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83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dept_name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UQ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부서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부서이름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83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dept_location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부서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부서위치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83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dept_remarks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VARCHAR2(50)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부서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86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95486"/>
            <a:ext cx="21602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486"/>
            <a:ext cx="2987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prstClr val="white"/>
                </a:solidFill>
              </a:rPr>
              <a:t>Table Description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286905"/>
              </p:ext>
            </p:extLst>
          </p:nvPr>
        </p:nvGraphicFramePr>
        <p:xfrm>
          <a:off x="264136" y="1131591"/>
          <a:ext cx="8700352" cy="390100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9672"/>
                <a:gridCol w="1296144"/>
                <a:gridCol w="864096"/>
                <a:gridCol w="648072"/>
                <a:gridCol w="648072"/>
                <a:gridCol w="864096"/>
                <a:gridCol w="712656"/>
                <a:gridCol w="1087544"/>
              </a:tblGrid>
              <a:tr h="353191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EMP(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전체사원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719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Data Type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Constraint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Nulls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FK Table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FK Column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Default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Column Desc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71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emp_id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사원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사원번호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71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dept_id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dept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dept_id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부서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부서번호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71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emp_managerId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emp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emp_id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사원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상사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71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emp_lastname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사원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성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71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emp_firstname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사원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71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emp_hiredate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sysdate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사원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입사일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71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emp_rank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사원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직급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71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emp_salary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NUMBER(10)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사원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월급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71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emp_userId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UQ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사원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아이디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71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emp_passwd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사원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비밀번호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71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emp_commission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NUMBER(5,5)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사원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커미션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71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emp_remarks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VARCHAR2(50)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사원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76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95486"/>
            <a:ext cx="21602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486"/>
            <a:ext cx="2987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prstClr val="white"/>
                </a:solidFill>
              </a:rPr>
              <a:t>Table Description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106055"/>
              </p:ext>
            </p:extLst>
          </p:nvPr>
        </p:nvGraphicFramePr>
        <p:xfrm>
          <a:off x="264136" y="1131590"/>
          <a:ext cx="8700352" cy="3888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9672"/>
                <a:gridCol w="1296144"/>
                <a:gridCol w="864096"/>
                <a:gridCol w="648072"/>
                <a:gridCol w="648072"/>
                <a:gridCol w="864096"/>
                <a:gridCol w="576064"/>
                <a:gridCol w="1224136"/>
              </a:tblGrid>
              <a:tr h="293571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CLIENT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Type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Constraint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Nulls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Table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Column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Default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</a:t>
                      </a:r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Desc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client_id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고객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번호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personincharge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고객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담당영업사원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client_name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고객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client_phone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고객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전화번호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client_address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고객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주소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client_zipcode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NUMBER(10)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고객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우편번호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client_region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고객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지역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client_city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고객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도시명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client_state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고객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주명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client_nation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고객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국가명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creditgrade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고객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신용등급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73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95486"/>
            <a:ext cx="21602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486"/>
            <a:ext cx="2987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prstClr val="white"/>
                </a:solidFill>
              </a:rPr>
              <a:t>Table Description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384707"/>
              </p:ext>
            </p:extLst>
          </p:nvPr>
        </p:nvGraphicFramePr>
        <p:xfrm>
          <a:off x="264136" y="1131590"/>
          <a:ext cx="8700352" cy="154004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9672"/>
                <a:gridCol w="1296144"/>
                <a:gridCol w="864096"/>
                <a:gridCol w="648072"/>
                <a:gridCol w="648072"/>
                <a:gridCol w="864096"/>
                <a:gridCol w="712656"/>
                <a:gridCol w="1087544"/>
              </a:tblGrid>
              <a:tr h="293571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CLIENT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Type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Constraint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Nulls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Table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Column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Default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</a:t>
                      </a:r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Desc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client_userID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UQ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고객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아이디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client_passwd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NUMBER(10)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고객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비밀번호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client_remarks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VARCHAR2(100)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고객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329787"/>
              </p:ext>
            </p:extLst>
          </p:nvPr>
        </p:nvGraphicFramePr>
        <p:xfrm>
          <a:off x="274400" y="3075806"/>
          <a:ext cx="8700352" cy="183361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9672"/>
                <a:gridCol w="1296144"/>
                <a:gridCol w="864096"/>
                <a:gridCol w="648072"/>
                <a:gridCol w="648072"/>
                <a:gridCol w="864096"/>
                <a:gridCol w="712656"/>
                <a:gridCol w="1087544"/>
              </a:tblGrid>
              <a:tr h="365760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EVAL(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평가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Type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Constraint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Nulls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Table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Column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Default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</a:t>
                      </a:r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Desc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eval_id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평가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평가번호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emp_subjectId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FK(PK)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emp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emp_id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사원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대상자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emp_writerId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FK(PK)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emp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emp_id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사원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작성자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eval_evaluation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VARCHAR2(50)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평가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75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95486"/>
            <a:ext cx="21602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486"/>
            <a:ext cx="2987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prstClr val="white"/>
                </a:solidFill>
              </a:rPr>
              <a:t>Table Description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576497"/>
              </p:ext>
            </p:extLst>
          </p:nvPr>
        </p:nvGraphicFramePr>
        <p:xfrm>
          <a:off x="264136" y="1131590"/>
          <a:ext cx="8700352" cy="300789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9672"/>
                <a:gridCol w="1296144"/>
                <a:gridCol w="864096"/>
                <a:gridCol w="648072"/>
                <a:gridCol w="648072"/>
                <a:gridCol w="864096"/>
                <a:gridCol w="576064"/>
                <a:gridCol w="1224136"/>
              </a:tblGrid>
              <a:tr h="293571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PITEM(Purchased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 Item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Type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Constraint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Nulls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Table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Column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Default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</a:t>
                      </a:r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Desc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pitem_id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구매항목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번호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purchase_id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FK(PK)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purchase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purchase_id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구매</a:t>
                      </a:r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client_id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FK(PK)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고객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_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item_id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FK(PK)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item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item_id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제품</a:t>
                      </a:r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item_unitp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NUMBER(20,2)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구매항목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단가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item_quantity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NUMBER(10)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구매항목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수량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item_shipquantity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NUMBER(10)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구매항목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선적수량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item_ispurchaseall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구매항목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방법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16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95486"/>
            <a:ext cx="21602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486"/>
            <a:ext cx="2987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prstClr val="white"/>
                </a:solidFill>
              </a:rPr>
              <a:t>Table Description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953523"/>
              </p:ext>
            </p:extLst>
          </p:nvPr>
        </p:nvGraphicFramePr>
        <p:xfrm>
          <a:off x="264136" y="1131590"/>
          <a:ext cx="8700352" cy="154004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9672"/>
                <a:gridCol w="1296144"/>
                <a:gridCol w="864096"/>
                <a:gridCol w="648072"/>
                <a:gridCol w="648072"/>
                <a:gridCol w="864096"/>
                <a:gridCol w="712656"/>
                <a:gridCol w="1087544"/>
              </a:tblGrid>
              <a:tr h="293571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OPINION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Type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Constraint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Nulls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Table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Column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Default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</a:t>
                      </a:r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Desc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opinion_id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고객의견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번호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client_id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NUMBER(20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FK(PK)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client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client_id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고객</a:t>
                      </a:r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opinion_opinion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VARCHAR2(100)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고객의견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의견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860925"/>
              </p:ext>
            </p:extLst>
          </p:nvPr>
        </p:nvGraphicFramePr>
        <p:xfrm>
          <a:off x="251520" y="3147814"/>
          <a:ext cx="8700352" cy="188294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9672"/>
                <a:gridCol w="1296144"/>
                <a:gridCol w="864096"/>
                <a:gridCol w="648072"/>
                <a:gridCol w="648072"/>
                <a:gridCol w="864096"/>
                <a:gridCol w="712656"/>
                <a:gridCol w="1087544"/>
              </a:tblGrid>
              <a:tr h="293571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CREDIT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Type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Constraint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Nulls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Table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Column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Default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</a:t>
                      </a:r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Desc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credit_id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신용등급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번호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client_id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FK(PK)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client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client_id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고객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credit_company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신용등급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회사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credit_grade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신용등급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등급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신용회사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0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95486"/>
            <a:ext cx="21602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486"/>
            <a:ext cx="2987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prstClr val="white"/>
                </a:solidFill>
              </a:rPr>
              <a:t>Table Description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53795"/>
              </p:ext>
            </p:extLst>
          </p:nvPr>
        </p:nvGraphicFramePr>
        <p:xfrm>
          <a:off x="264136" y="1131591"/>
          <a:ext cx="8700352" cy="383321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9672"/>
                <a:gridCol w="1296144"/>
                <a:gridCol w="864096"/>
                <a:gridCol w="648072"/>
                <a:gridCol w="648072"/>
                <a:gridCol w="864096"/>
                <a:gridCol w="576064"/>
                <a:gridCol w="1224136"/>
              </a:tblGrid>
              <a:tr h="319927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PURCHASE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56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Type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Constraint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Nulls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Table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Column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Default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</a:t>
                      </a:r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Desc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56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purchase_id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구매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56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client_id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FK(PK)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Client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client_id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고객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번호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9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persionInCharege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FK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구매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_</a:t>
                      </a:r>
                    </a:p>
                    <a:p>
                      <a:pPr algn="l" fontAlgn="b"/>
                      <a:r>
                        <a:rPr lang="ko-KR" alt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담당영업사원번호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9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purchase_outid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NUMBER(10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구매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외부구매번호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56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purchase_date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sysdate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구매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날짜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56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purchase_isship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VARCHAR2(4)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구매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선적여부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56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purchase_shipdate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구매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선적날짜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56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purchase_price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NUMBER(20,2)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구매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금액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56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purchase_payby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VARCHAR2(10)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구매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지불 방법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56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purchase_purchaseby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VARCHAR2(10)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구매</a:t>
                      </a:r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수단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56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purchase_isarrived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VARCHAR2(100)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구매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도착정보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56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purchase_remarks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VARCHAR2(400)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구매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09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95486"/>
            <a:ext cx="21602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486"/>
            <a:ext cx="2987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prstClr val="white"/>
                </a:solidFill>
              </a:rPr>
              <a:t>Table Description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623957"/>
              </p:ext>
            </p:extLst>
          </p:nvPr>
        </p:nvGraphicFramePr>
        <p:xfrm>
          <a:off x="264136" y="1131591"/>
          <a:ext cx="8700352" cy="19064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9672"/>
                <a:gridCol w="1296144"/>
                <a:gridCol w="864096"/>
                <a:gridCol w="648072"/>
                <a:gridCol w="648072"/>
                <a:gridCol w="864096"/>
                <a:gridCol w="712656"/>
                <a:gridCol w="1087544"/>
              </a:tblGrid>
              <a:tr h="319927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PAYMENT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56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Type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Constraint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Nulls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Table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Column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Default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</a:t>
                      </a:r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Desc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56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payment_id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대금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56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purchase_id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FK(PK)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purchase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purchase_id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구매</a:t>
                      </a:r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56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client_id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FK(PK)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client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client_id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고객</a:t>
                      </a:r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56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payment_state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VARCHAR2(10)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대금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상태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56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payment_balance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NUMBER(20,2)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대금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잔액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138338"/>
              </p:ext>
            </p:extLst>
          </p:nvPr>
        </p:nvGraphicFramePr>
        <p:xfrm>
          <a:off x="244312" y="3256458"/>
          <a:ext cx="8700352" cy="179098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9672"/>
                <a:gridCol w="1296144"/>
                <a:gridCol w="864096"/>
                <a:gridCol w="648072"/>
                <a:gridCol w="648072"/>
                <a:gridCol w="864096"/>
                <a:gridCol w="712656"/>
                <a:gridCol w="1087544"/>
              </a:tblGrid>
              <a:tr h="338344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TRANS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375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Type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Constraint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Nulls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Table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Column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Default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</a:t>
                      </a:r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Desc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37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trans_id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운송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37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purchase_id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FK(PK)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purchase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purchase_id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구매</a:t>
                      </a:r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37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client_id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FK(PK)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고객</a:t>
                      </a:r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37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trans_state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운송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상태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37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trans_remarks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VARCHAR2(100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운송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98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7992" y="0"/>
            <a:ext cx="4435976" cy="5143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91680" y="1463754"/>
            <a:ext cx="5547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smtClean="0">
                <a:solidFill>
                  <a:schemeClr val="tx2">
                    <a:lumMod val="50000"/>
                  </a:schemeClr>
                </a:solidFill>
              </a:rPr>
              <a:t>Thank</a:t>
            </a:r>
            <a:r>
              <a:rPr lang="en-US" altLang="ko-KR" sz="6600" b="1" dirty="0" smtClean="0">
                <a:solidFill>
                  <a:schemeClr val="bg1"/>
                </a:solidFill>
              </a:rPr>
              <a:t> </a:t>
            </a:r>
            <a:r>
              <a:rPr lang="en-US" altLang="ko-KR" sz="6600" b="1" dirty="0" smtClean="0">
                <a:solidFill>
                  <a:schemeClr val="accent6">
                    <a:lumMod val="75000"/>
                  </a:schemeClr>
                </a:solidFill>
              </a:rPr>
              <a:t>You </a:t>
            </a:r>
            <a:r>
              <a:rPr lang="en-US" altLang="ko-KR" sz="6600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</a:t>
            </a:r>
            <a:endParaRPr lang="ko-KR" altLang="en-US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19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95486"/>
            <a:ext cx="21602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195486"/>
            <a:ext cx="3881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Logical Data Modeling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74"/>
          <a:stretch/>
        </p:blipFill>
        <p:spPr bwMode="auto">
          <a:xfrm>
            <a:off x="4857252" y="195486"/>
            <a:ext cx="3963220" cy="480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234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95486"/>
            <a:ext cx="21602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195486"/>
            <a:ext cx="4647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Logical Data Modeling(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Kor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38" y="915566"/>
            <a:ext cx="8216153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246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68" y="888133"/>
            <a:ext cx="8262623" cy="4059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1520" y="195486"/>
            <a:ext cx="21602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195486"/>
            <a:ext cx="4709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Logical Data Modeling(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Eng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6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888133"/>
            <a:ext cx="8349438" cy="4059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1520" y="195486"/>
            <a:ext cx="21602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195486"/>
            <a:ext cx="4788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Physical Data Modeling(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Kor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70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15" y="888133"/>
            <a:ext cx="8350575" cy="4059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1520" y="195486"/>
            <a:ext cx="21602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195486"/>
            <a:ext cx="4851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Physical Data Modeling(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Eng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17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95486"/>
            <a:ext cx="21602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195486"/>
            <a:ext cx="2987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Table Description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948841"/>
              </p:ext>
            </p:extLst>
          </p:nvPr>
        </p:nvGraphicFramePr>
        <p:xfrm>
          <a:off x="264136" y="1131590"/>
          <a:ext cx="8700352" cy="388843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9672"/>
                <a:gridCol w="1296144"/>
                <a:gridCol w="864096"/>
                <a:gridCol w="648072"/>
                <a:gridCol w="648072"/>
                <a:gridCol w="864096"/>
                <a:gridCol w="712656"/>
                <a:gridCol w="1087544"/>
              </a:tblGrid>
              <a:tr h="388843">
                <a:tc gridSpan="8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Data Type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Constraint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Nulls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FK Table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FK Column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Default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Column Desc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3888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item_id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제품</a:t>
                      </a:r>
                      <a:r>
                        <a:rPr lang="en-US" altLang="ko-KR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3888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item_name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VARCHAR2(30)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제품</a:t>
                      </a:r>
                      <a:r>
                        <a:rPr lang="en-US" altLang="ko-KR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이름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3888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item_summary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VARCHAR2(100)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제품</a:t>
                      </a:r>
                      <a:r>
                        <a:rPr lang="en-US" altLang="ko-KR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요약설명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3888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item_details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VARCHAR2(200)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제품</a:t>
                      </a:r>
                      <a:r>
                        <a:rPr lang="en-US" altLang="ko-KR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상세설명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3888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item_picture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VARCHAR2(50)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제품</a:t>
                      </a:r>
                      <a:r>
                        <a:rPr lang="en-US" altLang="ko-KR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사진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3888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item_price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제품</a:t>
                      </a:r>
                      <a:r>
                        <a:rPr lang="en-US" altLang="ko-KR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공장가격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3888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item_salesunit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VARCHAR2(10)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제품</a:t>
                      </a:r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판매단위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3888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item_remarks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VARCHAR2(100)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제품</a:t>
                      </a:r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6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95486"/>
            <a:ext cx="21602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195486"/>
            <a:ext cx="2987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Table Description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001051"/>
              </p:ext>
            </p:extLst>
          </p:nvPr>
        </p:nvGraphicFramePr>
        <p:xfrm>
          <a:off x="264136" y="1131590"/>
          <a:ext cx="8700352" cy="388843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9672"/>
                <a:gridCol w="1296144"/>
                <a:gridCol w="864096"/>
                <a:gridCol w="648072"/>
                <a:gridCol w="648072"/>
                <a:gridCol w="864096"/>
                <a:gridCol w="576064"/>
                <a:gridCol w="1224136"/>
              </a:tblGrid>
              <a:tr h="372695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STOCK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878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Type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Constraint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Nulls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Table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Column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Default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</a:t>
                      </a:r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Desc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878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stock_id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재고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번호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878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item_id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VARCHAR2(30)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FK(PK)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item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item_name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제품</a:t>
                      </a:r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878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store_id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store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store_id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창고</a:t>
                      </a:r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878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stock_max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NUMBER(10)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재고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최대재고량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3494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stock_reasonforexhaust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VARCHAR2(30)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재고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재고소진이유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878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stock_dateofreceipt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재고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제품수령일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878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stock_dateofreorder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재고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재주문시점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878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stock_quantity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NUMBER(10)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재고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재고량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878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stock_remarks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VARCHAR2(100)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재고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878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region_id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지역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_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878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personincharge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NUMBER(20)</a:t>
                      </a: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창고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_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담당사원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23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95486"/>
            <a:ext cx="21602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195486"/>
            <a:ext cx="2987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Table Description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144103"/>
              </p:ext>
            </p:extLst>
          </p:nvPr>
        </p:nvGraphicFramePr>
        <p:xfrm>
          <a:off x="264136" y="1131590"/>
          <a:ext cx="8700352" cy="3888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9672"/>
                <a:gridCol w="1296144"/>
                <a:gridCol w="864096"/>
                <a:gridCol w="648072"/>
                <a:gridCol w="648072"/>
                <a:gridCol w="864096"/>
                <a:gridCol w="712656"/>
                <a:gridCol w="1087544"/>
              </a:tblGrid>
              <a:tr h="293571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STORE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Type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Constraint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Nulls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Table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FK Column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Default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</a:t>
                      </a:r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Desc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store_id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창고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번호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region_id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VARCHAR2(20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FK(PK)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지역</a:t>
                      </a:r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personincharge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VARCHAR2(20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FK(PK)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emp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emp_id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창고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담당사원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store_name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VARCHAR2(30)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창고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이름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store_phone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창고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전화번호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store_address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VARCHAR2(50)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창고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주소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store_city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창고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도시명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store_state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창고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주명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store_nation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창고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국가명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store_zipcode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VARCHAR2(30)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창고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우편번호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store_remarks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VARCHAR2(100)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창고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03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1044</Words>
  <Application>Microsoft Office PowerPoint</Application>
  <PresentationFormat>화면 슬라이드 쇼(16:9)</PresentationFormat>
  <Paragraphs>970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0" baseType="lpstr"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KOSTA</dc:creator>
  <cp:lastModifiedBy>KOSTA</cp:lastModifiedBy>
  <cp:revision>8</cp:revision>
  <dcterms:created xsi:type="dcterms:W3CDTF">2018-09-21T05:26:46Z</dcterms:created>
  <dcterms:modified xsi:type="dcterms:W3CDTF">2018-09-21T07:29:19Z</dcterms:modified>
</cp:coreProperties>
</file>