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BrowalliaUPC" panose="020B0604020202020204" pitchFamily="34" charset="-34"/>
      <p:regular r:id="rId30"/>
      <p:bold r:id="rId31"/>
      <p:italic r:id="rId32"/>
      <p:boldItalic r:id="rId33"/>
    </p:embeddedFont>
    <p:embeddedFont>
      <p:font typeface="함초롬바탕" panose="02030504000101010101" pitchFamily="18" charset="-127"/>
      <p:regular r:id="rId34"/>
      <p:bold r:id="rId35"/>
    </p:embeddedFont>
    <p:embeddedFont>
      <p:font typeface="Bebas Neue Regular" panose="00000500000000000000" pitchFamily="2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8405"/>
  </p:normalViewPr>
  <p:slideViewPr>
    <p:cSldViewPr snapToGrid="0">
      <p:cViewPr varScale="1">
        <p:scale>
          <a:sx n="57" d="100"/>
          <a:sy n="57" d="100"/>
        </p:scale>
        <p:origin x="642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1092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77E705A-84E0-4678-85D8-CB30D1F00BBE}" type="datetime1">
              <a:rPr lang="ko-KR" altLang="en-US"/>
              <a:pPr lvl="0">
                <a:defRPr lang="ko-KR" altLang="en-US"/>
              </a:pPr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 보이스 램프 중간발표를 시작하겠습니다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발표자 </a:t>
            </a:r>
            <a:r>
              <a:rPr lang="ko-KR" altLang="en-US" dirty="0" err="1" smtClean="0"/>
              <a:t>유예겸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3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 보이스 램프의 예상 구현 모습입니다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먼저 </a:t>
            </a:r>
            <a:r>
              <a:rPr lang="en-US" altLang="ko-KR"/>
              <a:t>IFTTT</a:t>
            </a:r>
            <a:r>
              <a:rPr lang="ko-KR" altLang="en-US"/>
              <a:t>라는 서비스에 대해 설명하겠습니다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IFTTT</a:t>
            </a:r>
            <a:r>
              <a:rPr lang="ko-KR" altLang="en-US"/>
              <a:t>는 </a:t>
            </a:r>
            <a:r>
              <a:rPr lang="en-US" altLang="ko-KR"/>
              <a:t>if this than that </a:t>
            </a:r>
            <a:r>
              <a:rPr lang="ko-KR" altLang="en-US"/>
              <a:t>의 약자로</a:t>
            </a:r>
            <a:r>
              <a:rPr lang="en-US" altLang="ko-KR"/>
              <a:t>, ＇</a:t>
            </a:r>
            <a:r>
              <a:rPr lang="ko-KR" altLang="en-US"/>
              <a:t>어떤 조건</a:t>
            </a:r>
            <a:r>
              <a:rPr lang="en-US" altLang="ko-KR"/>
              <a:t>＇</a:t>
            </a:r>
            <a:r>
              <a:rPr lang="ko-KR" altLang="en-US"/>
              <a:t>일 때 </a:t>
            </a:r>
            <a:r>
              <a:rPr lang="en-US" altLang="ko-KR"/>
              <a:t>‘</a:t>
            </a:r>
            <a:r>
              <a:rPr lang="ko-KR" altLang="en-US"/>
              <a:t>어떤 행동</a:t>
            </a:r>
            <a:r>
              <a:rPr lang="en-US" altLang="ko-KR"/>
              <a:t>＇</a:t>
            </a:r>
            <a:r>
              <a:rPr lang="ko-KR" altLang="en-US"/>
              <a:t>을 취해라 라고 미리 명령을 내려 두면 이를 자동으로 처리하는 서비스입니다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만약 페이스북에 내가 태그된 사진이 올라오면</a:t>
            </a:r>
            <a:r>
              <a:rPr lang="en-US" altLang="ko-KR"/>
              <a:t>, </a:t>
            </a:r>
            <a:r>
              <a:rPr lang="ko-KR" altLang="en-US"/>
              <a:t>이 사진을 자동으로 </a:t>
            </a:r>
            <a:r>
              <a:rPr lang="en-US" altLang="ko-KR"/>
              <a:t>dropbox</a:t>
            </a:r>
            <a:r>
              <a:rPr lang="ko-KR" altLang="en-US"/>
              <a:t>에 저장해라 라는 명령을 등록해두면</a:t>
            </a:r>
            <a:r>
              <a:rPr lang="en-US" altLang="ko-KR"/>
              <a:t>, </a:t>
            </a:r>
            <a:r>
              <a:rPr lang="ko-KR" altLang="en-US"/>
              <a:t>이를 나중에 자동으로 수행합니다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기능에 대한 시나리오 입니다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만약 새로운 메일을 수신했을 시</a:t>
            </a:r>
            <a:r>
              <a:rPr lang="en-US" altLang="ko-KR"/>
              <a:t>, </a:t>
            </a:r>
            <a:r>
              <a:rPr lang="ko-KR" altLang="en-US"/>
              <a:t>램프에 노란색 불이 들어오며 음성으로 메일의 도착과 메일의 내용을 알립니다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만약 페이스북에서 알림을 수신했을 시</a:t>
            </a:r>
            <a:r>
              <a:rPr lang="en-US" altLang="ko-KR"/>
              <a:t>, </a:t>
            </a:r>
            <a:r>
              <a:rPr lang="ko-KR" altLang="en-US"/>
              <a:t>램프에 남색 불이 들어오며 음성으로 알림의 내용을 출력합니다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음성인식 기능의 시나리오입니다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사용자가 오늘 날씨에 대한 요청을 음성으로 입력하면</a:t>
            </a:r>
            <a:r>
              <a:rPr lang="en-US" altLang="ko-KR"/>
              <a:t>, </a:t>
            </a:r>
            <a:r>
              <a:rPr lang="ko-KR" altLang="en-US"/>
              <a:t>램프에서 구글 </a:t>
            </a:r>
            <a:r>
              <a:rPr lang="en-US" altLang="ko-KR"/>
              <a:t>API </a:t>
            </a:r>
            <a:r>
              <a:rPr lang="ko-KR" altLang="en-US"/>
              <a:t>서버로 음성을 전송합니다</a:t>
            </a:r>
            <a:r>
              <a:rPr lang="en-US" altLang="ko-KR"/>
              <a:t>. </a:t>
            </a:r>
            <a:r>
              <a:rPr lang="ko-KR" altLang="en-US"/>
              <a:t>구글 </a:t>
            </a:r>
            <a:r>
              <a:rPr lang="en-US" altLang="ko-KR"/>
              <a:t>API</a:t>
            </a:r>
            <a:r>
              <a:rPr lang="ko-KR" altLang="en-US"/>
              <a:t>로 부터 분석한 </a:t>
            </a:r>
            <a:r>
              <a:rPr lang="en-US" altLang="ko-KR"/>
              <a:t>TEXT </a:t>
            </a:r>
            <a:r>
              <a:rPr lang="ko-KR" altLang="en-US"/>
              <a:t>를 전달받고</a:t>
            </a:r>
            <a:r>
              <a:rPr lang="en-US" altLang="ko-KR"/>
              <a:t>, </a:t>
            </a:r>
            <a:r>
              <a:rPr lang="ko-KR" altLang="en-US"/>
              <a:t>이를 통해 사용자가 원하는 데이터를 출력합니다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 보이스 램프의 전체적인 구성도 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 보이스 램프는 라즈베리파이에 자체적인 서버를 가지고 있고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서버가 외부의 서버와 통신하여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요청을 주고받습니다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외부서버는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IFTTT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Maker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채널과 통신하여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요청을 주고받습니다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스마트 보이스 램프는 음성을 인식하여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API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서버와 통신하여 음성을 분석하고 응답을 받는다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스마트폰 애플리케이션으로부터 제어 신호를 받아 램프를 제어한다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스마트 보이스 램프 내부 구조 입니다</a:t>
            </a:r>
            <a:r>
              <a:rPr lang="en-US" altLang="ko-KR"/>
              <a:t>. </a:t>
            </a:r>
            <a:r>
              <a:rPr lang="ko-KR" altLang="en-US"/>
              <a:t>라즈베리파이</a:t>
            </a:r>
            <a:r>
              <a:rPr lang="en-US" altLang="ko-KR"/>
              <a:t>, LED, </a:t>
            </a:r>
            <a:r>
              <a:rPr lang="ko-KR" altLang="en-US"/>
              <a:t>마이크</a:t>
            </a:r>
            <a:r>
              <a:rPr lang="en-US" altLang="ko-KR"/>
              <a:t>, </a:t>
            </a:r>
            <a:r>
              <a:rPr lang="ko-KR" altLang="en-US"/>
              <a:t>스피커로 구성되어있습니다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라즈베리파이에 서버를 구현하였고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IFTTT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리퀘스트를 서버에서 받아 이를 다시 라즈베리파이로 전달하는 부분까지 구현하였습니다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 달까지 이를 이용하여 라즈베리파이의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GPIO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제어하는 부분을 완성할 예정입니다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이후로는 음성인식 기능을 구현하고 애플리케이션을 제작할 예정입니다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 lang="ko-KR" altLang="en-US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사용자에게 커스터마이징한 다양한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조명의 활용으로 사용자에게 편안함과 만족감을 줄 수 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시간을 지정해 자동으로 끄고 켤 수 있으므로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스피커와 결합하여 효과적인 알람 기능을 수행할 수 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atinLnBrk="1">
              <a:defRPr lang="ko-KR" altLang="en-US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사람의 생활에 일상적으로 사용되는 소재인 전등을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소재로 활용하여 사용자의 일상생활의 편리함을 높이고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IoT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산업에 대한 접근 장벽을 낮추는 데에 기여할 수 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목차는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선정 배경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</a:t>
            </a:r>
            <a:r>
              <a:rPr lang="ko-KR" altLang="en-US" baseline="0" dirty="0" smtClean="0"/>
              <a:t> 일정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기대효과 순으로 발표하겠습니다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86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 보이스 램프 중간발표를 시작하겠습니다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발표자 </a:t>
            </a:r>
            <a:r>
              <a:rPr lang="ko-KR" altLang="en-US" dirty="0" err="1" smtClean="0"/>
              <a:t>유예겸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작품의 선정 배경입니다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59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그래프는 사물 인터넷 시장의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성장률을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나타낸 것입니다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보시는 바와 같이 사물 인터넷 시장은 가파른 성장세를 보일 것으로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전망되고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 사물 인터넷 시장은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조원에서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2022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22.9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 원까지 성장할 것으로 보입니다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중에서도 가장 규모가 큰 분야는 가전 분야입니다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국내 가전 분야 사물 인터넷 시장에는 스마트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홈 등의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제품들이 있습니다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대부분의 이러한 제품들은 원격에서 켜고 끄기 등 보편적인 기능만을 제공하고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>
              <a:defRPr lang="ko-KR" altLang="en-US"/>
            </a:pPr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dirty="0"/>
              <a:t>사물 인터넷</a:t>
            </a:r>
            <a:r>
              <a:rPr lang="en-US" altLang="ko-KR" dirty="0"/>
              <a:t>, </a:t>
            </a:r>
            <a:r>
              <a:rPr lang="ko-KR" altLang="en-US" dirty="0"/>
              <a:t>그 중에서도 가전 분야에서의 사물 인터넷은 특히나 일상 생활의 불편함을 없애고 생산성을 높이는 데에 목적을 하고 있습니다</a:t>
            </a:r>
            <a:r>
              <a:rPr lang="en-US" altLang="ko-KR" dirty="0"/>
              <a:t>. </a:t>
            </a:r>
            <a:r>
              <a:rPr lang="ko-KR" altLang="en-US" dirty="0"/>
              <a:t>저는 일상생활에서 종종 겪게 되는 하나의 상황을 생각해 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저는 아침에 눈을 뜨자마자 바로 스마트폰을 확인합니다</a:t>
            </a:r>
            <a:r>
              <a:rPr lang="en-US" altLang="ko-KR" dirty="0"/>
              <a:t>. </a:t>
            </a:r>
            <a:r>
              <a:rPr lang="ko-KR" altLang="en-US" dirty="0"/>
              <a:t>시간을 확인하기도 하고 밤사이 새로 중요한 메시지가 있는지</a:t>
            </a:r>
            <a:r>
              <a:rPr lang="en-US" altLang="ko-KR" dirty="0"/>
              <a:t>, </a:t>
            </a:r>
            <a:r>
              <a:rPr lang="ko-KR" altLang="en-US" dirty="0"/>
              <a:t>오늘 날씨가 어떤지 등을 확인하기 위해서 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dirty="0"/>
              <a:t>하지만 매일 아침이 여유로운 것은 아닙니다</a:t>
            </a:r>
            <a:r>
              <a:rPr lang="en-US" altLang="ko-KR" dirty="0"/>
              <a:t>. </a:t>
            </a:r>
            <a:r>
              <a:rPr lang="ko-KR" altLang="en-US" dirty="0"/>
              <a:t>가끔은 늦잠을 자버릴 때가 있습니다</a:t>
            </a:r>
            <a:r>
              <a:rPr lang="en-US" altLang="ko-KR" dirty="0"/>
              <a:t>. </a:t>
            </a:r>
            <a:r>
              <a:rPr lang="ko-KR" altLang="en-US" dirty="0"/>
              <a:t>게다가 꼭 늦잠이 아니더라도 아침에 통근 준비</a:t>
            </a:r>
            <a:r>
              <a:rPr lang="en-US" altLang="ko-KR" dirty="0"/>
              <a:t>, </a:t>
            </a:r>
            <a:r>
              <a:rPr lang="ko-KR" altLang="en-US" dirty="0"/>
              <a:t> 통학 준비를 하다 보면 바쁘기 마련입니다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이렇게 바쁘게 하루를 시작하다 보면</a:t>
            </a:r>
            <a:r>
              <a:rPr lang="en-US" altLang="ko-KR" dirty="0"/>
              <a:t>, </a:t>
            </a:r>
            <a:r>
              <a:rPr lang="ko-KR" altLang="en-US" dirty="0"/>
              <a:t>스마트폰이나 </a:t>
            </a:r>
            <a:r>
              <a:rPr lang="en-US" altLang="ko-KR" dirty="0"/>
              <a:t>PC</a:t>
            </a:r>
            <a:r>
              <a:rPr lang="ko-KR" altLang="en-US" dirty="0"/>
              <a:t>를 이용하여 정보를 일일이 확인하기가 힘듭니다</a:t>
            </a:r>
            <a:r>
              <a:rPr lang="en-US" altLang="ko-KR" dirty="0"/>
              <a:t>. </a:t>
            </a:r>
            <a:r>
              <a:rPr lang="ko-KR" altLang="en-US" dirty="0"/>
              <a:t>만약 그날 비가 오는 날인데 일기예보를 확인을 하지 못했다면 난데없이 비를 맞을 수도 있고</a:t>
            </a:r>
            <a:r>
              <a:rPr lang="en-US" altLang="ko-KR" dirty="0"/>
              <a:t>, </a:t>
            </a:r>
            <a:r>
              <a:rPr lang="ko-KR" altLang="en-US" dirty="0"/>
              <a:t>중요한 약속을 잊어 버려 곤란한 상황에 처할 수 있을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그렇다면 사용자가 바쁜 와중에도 필요한 정보를 직관적이며 효과적인 방법으로 전달하는 방법이 없을까 라는 생각을 하게 되었습니다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그렇게 저는 빛과 소리를 이용하면 정보를 쉽고 빠르게 전달할 수 있을 것이라는 결론을 얻게 되었습니다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이에 따라 저는 다음과 같은 연구 목표를 세우고 작품을 제작하게 되었습니다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 제품은 스마트 램프입니다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사용자에게 정보를 효과적으로 전달하기 위해 램프 기본적인 빛을 이용하는 기능에 스피커와 네트워크 커뮤니케이션 기능을 더하였습니다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사용자의 생활을 편리하게 하는 것이 목적이므로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음성인식 기능을 추가하여 사용자가 필요한 정보를 원하는 상황에 얻을 수 있게 한다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B2FF30-9D4C-4D4A-8C47-425557CC72A2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5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평행 사변형 10"/>
          <p:cNvSpPr/>
          <p:nvPr userDrawn="1"/>
        </p:nvSpPr>
        <p:spPr>
          <a:xfrm>
            <a:off x="1048318" y="621269"/>
            <a:ext cx="10800000" cy="72000"/>
          </a:xfrm>
          <a:prstGeom prst="parallelogram">
            <a:avLst>
              <a:gd name="adj" fmla="val 140549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8" y="-53766"/>
            <a:ext cx="904773" cy="9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7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7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7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5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8372-124A-4DC7-B4B7-7AD9DB35202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67A9-EDCD-4999-A14B-110A150C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4.emf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jpe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png"/><Relationship Id="rId9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176" y="1769421"/>
            <a:ext cx="6202414" cy="8194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677E86"/>
                </a:solidFill>
                <a:latin typeface="Arial"/>
                <a:ea typeface="나눔명조 ExtraBold"/>
                <a:cs typeface="Arial"/>
              </a:rPr>
              <a:t>SMART VOICE LAMP</a:t>
            </a:r>
            <a:endParaRPr lang="ko-KR" altLang="en-US" sz="480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677E86"/>
              </a:solidFill>
              <a:latin typeface="Arial"/>
              <a:ea typeface="나눔명조 ExtraBold"/>
              <a:cs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71920"/>
          <a:stretch>
            <a:fillRect/>
          </a:stretch>
        </p:blipFill>
        <p:spPr>
          <a:xfrm>
            <a:off x="-1" y="3434788"/>
            <a:ext cx="12191851" cy="34232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76688" y="1282189"/>
            <a:ext cx="2561920" cy="297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나눔고딕"/>
                <a:ea typeface="나눔고딕"/>
              </a:rPr>
              <a:t>2016 2</a:t>
            </a:r>
            <a:r>
              <a:rPr lang="ko-KR" altLang="en-US" sz="1400">
                <a:solidFill>
                  <a:schemeClr val="tx2"/>
                </a:solidFill>
                <a:latin typeface="나눔고딕"/>
                <a:ea typeface="나눔고딕"/>
              </a:rPr>
              <a:t>학기 졸업작품 중간발표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5453" y="2827181"/>
            <a:ext cx="1739937" cy="2951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나눔고딕"/>
                <a:ea typeface="나눔고딕"/>
              </a:rPr>
              <a:t>2013136074 </a:t>
            </a:r>
            <a:r>
              <a:rPr lang="ko-KR" altLang="en-US" sz="1400">
                <a:solidFill>
                  <a:schemeClr val="tx2"/>
                </a:solidFill>
                <a:latin typeface="나눔고딕"/>
                <a:ea typeface="나눔고딕"/>
              </a:rPr>
              <a:t>유예겸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248797" y="935051"/>
            <a:ext cx="1100818" cy="904773"/>
            <a:chOff x="7248797" y="1068878"/>
            <a:chExt cx="1100818" cy="90477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48797" y="1068878"/>
              <a:ext cx="904773" cy="90477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391539" y="1349947"/>
              <a:ext cx="95807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  <a:latin typeface="Bebas Neue Bold"/>
                  <a:ea typeface="나눔명조"/>
                </a:rPr>
                <a:t>SLAMP</a:t>
              </a: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94844" y="1685909"/>
            <a:ext cx="5953953" cy="0"/>
          </a:xfrm>
          <a:prstGeom prst="line">
            <a:avLst/>
          </a:prstGeom>
          <a:ln w="1270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4844" y="2713771"/>
            <a:ext cx="5953953" cy="0"/>
          </a:xfrm>
          <a:prstGeom prst="line">
            <a:avLst/>
          </a:prstGeom>
          <a:ln w="1270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목표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73445" y="1342102"/>
            <a:ext cx="2049822" cy="4602103"/>
            <a:chOff x="5073445" y="1342102"/>
            <a:chExt cx="2049822" cy="4602103"/>
          </a:xfrm>
        </p:grpSpPr>
        <p:grpSp>
          <p:nvGrpSpPr>
            <p:cNvPr id="2" name="그룹 1"/>
            <p:cNvGrpSpPr/>
            <p:nvPr/>
          </p:nvGrpSpPr>
          <p:grpSpPr>
            <a:xfrm>
              <a:off x="5073445" y="1342102"/>
              <a:ext cx="2049822" cy="4602103"/>
              <a:chOff x="4986449" y="1287989"/>
              <a:chExt cx="2446534" cy="5172411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4986449" y="1287989"/>
                <a:ext cx="2446534" cy="5172411"/>
                <a:chOff x="8764801" y="725477"/>
                <a:chExt cx="2446534" cy="5172411"/>
              </a:xfrm>
            </p:grpSpPr>
            <p:sp>
              <p:nvSpPr>
                <p:cNvPr id="23" name="원통 22"/>
                <p:cNvSpPr/>
                <p:nvPr/>
              </p:nvSpPr>
              <p:spPr>
                <a:xfrm>
                  <a:off x="8764801" y="725477"/>
                  <a:ext cx="2446534" cy="5172411"/>
                </a:xfrm>
                <a:prstGeom prst="can">
                  <a:avLst>
                    <a:gd name="adj" fmla="val 44077"/>
                  </a:avLst>
                </a:prstGeom>
                <a:gradFill>
                  <a:gsLst>
                    <a:gs pos="66000">
                      <a:schemeClr val="accent5">
                        <a:lumMod val="0"/>
                        <a:lumOff val="100000"/>
                      </a:schemeClr>
                    </a:gs>
                    <a:gs pos="90000">
                      <a:schemeClr val="bg2"/>
                    </a:gs>
                    <a:gs pos="100000">
                      <a:schemeClr val="bg2">
                        <a:lumMod val="9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20175" y="827849"/>
                  <a:ext cx="1991536" cy="827925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5" t="7356" r="13601" b="17471"/>
              <a:stretch/>
            </p:blipFill>
            <p:spPr>
              <a:xfrm>
                <a:off x="6052093" y="2610429"/>
                <a:ext cx="355880" cy="370614"/>
              </a:xfrm>
              <a:prstGeom prst="rect">
                <a:avLst/>
              </a:prstGeom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5129575" y="4287187"/>
              <a:ext cx="1993692" cy="123014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38516"/>
                </a:avLst>
              </a:prstTxWarp>
              <a:spAutoFit/>
            </a:bodyPr>
            <a:lstStyle/>
            <a:p>
              <a:pPr algn="ctr"/>
              <a:r>
                <a:rPr lang="en-US" altLang="ko-KR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SLAMP</a:t>
              </a:r>
              <a:endParaRPr lang="ko-KR" altLang="en-US" spc="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073445" y="1342102"/>
            <a:ext cx="2049822" cy="4602103"/>
            <a:chOff x="5073445" y="1342102"/>
            <a:chExt cx="2049822" cy="4602103"/>
          </a:xfrm>
        </p:grpSpPr>
        <p:grpSp>
          <p:nvGrpSpPr>
            <p:cNvPr id="38" name="그룹 37"/>
            <p:cNvGrpSpPr/>
            <p:nvPr/>
          </p:nvGrpSpPr>
          <p:grpSpPr>
            <a:xfrm>
              <a:off x="5073445" y="1342102"/>
              <a:ext cx="2049822" cy="4602103"/>
              <a:chOff x="4986449" y="1287989"/>
              <a:chExt cx="2446534" cy="5172411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4986449" y="1287989"/>
                <a:ext cx="2446534" cy="5172411"/>
                <a:chOff x="8764801" y="725477"/>
                <a:chExt cx="2446534" cy="5172411"/>
              </a:xfrm>
            </p:grpSpPr>
            <p:sp>
              <p:nvSpPr>
                <p:cNvPr id="45" name="원통 44"/>
                <p:cNvSpPr/>
                <p:nvPr/>
              </p:nvSpPr>
              <p:spPr>
                <a:xfrm>
                  <a:off x="8764801" y="725477"/>
                  <a:ext cx="2446534" cy="5172411"/>
                </a:xfrm>
                <a:prstGeom prst="can">
                  <a:avLst>
                    <a:gd name="adj" fmla="val 44077"/>
                  </a:avLst>
                </a:prstGeom>
                <a:gradFill>
                  <a:gsLst>
                    <a:gs pos="62000">
                      <a:schemeClr val="accent5">
                        <a:lumMod val="0"/>
                        <a:lumOff val="100000"/>
                      </a:schemeClr>
                    </a:gs>
                    <a:gs pos="82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20175" y="827849"/>
                  <a:ext cx="1991536" cy="827925"/>
                </a:xfrm>
                <a:prstGeom prst="rect">
                  <a:avLst/>
                </a:prstGeom>
              </p:spPr>
            </p:pic>
          </p:grp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5" t="7356" r="13601" b="17471"/>
              <a:stretch/>
            </p:blipFill>
            <p:spPr>
              <a:xfrm>
                <a:off x="6052093" y="2610429"/>
                <a:ext cx="355880" cy="370614"/>
              </a:xfrm>
              <a:prstGeom prst="rect">
                <a:avLst/>
              </a:prstGeom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5129575" y="4287187"/>
              <a:ext cx="1993692" cy="123014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38516"/>
                </a:avLst>
              </a:prstTxWarp>
              <a:spAutoFit/>
            </a:bodyPr>
            <a:lstStyle/>
            <a:p>
              <a:pPr algn="ctr"/>
              <a:r>
                <a:rPr lang="en-US" altLang="ko-KR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SLAMP</a:t>
              </a:r>
              <a:endParaRPr lang="ko-KR" altLang="en-US" spc="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73445" y="1342102"/>
            <a:ext cx="2049822" cy="4602103"/>
            <a:chOff x="5073445" y="1342102"/>
            <a:chExt cx="2049822" cy="4602103"/>
          </a:xfrm>
        </p:grpSpPr>
        <p:grpSp>
          <p:nvGrpSpPr>
            <p:cNvPr id="49" name="그룹 48"/>
            <p:cNvGrpSpPr/>
            <p:nvPr/>
          </p:nvGrpSpPr>
          <p:grpSpPr>
            <a:xfrm>
              <a:off x="5073445" y="1342102"/>
              <a:ext cx="2049822" cy="4602103"/>
              <a:chOff x="4986449" y="1287989"/>
              <a:chExt cx="2446534" cy="517241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986449" y="1287989"/>
                <a:ext cx="2446534" cy="5172411"/>
                <a:chOff x="8764801" y="725477"/>
                <a:chExt cx="2446534" cy="5172411"/>
              </a:xfrm>
            </p:grpSpPr>
            <p:sp>
              <p:nvSpPr>
                <p:cNvPr id="56" name="원통 55"/>
                <p:cNvSpPr/>
                <p:nvPr/>
              </p:nvSpPr>
              <p:spPr>
                <a:xfrm>
                  <a:off x="8764801" y="725477"/>
                  <a:ext cx="2446534" cy="5172411"/>
                </a:xfrm>
                <a:prstGeom prst="can">
                  <a:avLst>
                    <a:gd name="adj" fmla="val 44077"/>
                  </a:avLst>
                </a:prstGeom>
                <a:gradFill>
                  <a:gsLst>
                    <a:gs pos="62000">
                      <a:schemeClr val="accent5">
                        <a:lumMod val="0"/>
                        <a:lumOff val="100000"/>
                      </a:schemeClr>
                    </a:gs>
                    <a:gs pos="89000">
                      <a:srgbClr val="FFC0C0"/>
                    </a:gs>
                    <a:gs pos="100000">
                      <a:srgbClr val="FF8080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20175" y="827849"/>
                  <a:ext cx="1991536" cy="827925"/>
                </a:xfrm>
                <a:prstGeom prst="rect">
                  <a:avLst/>
                </a:prstGeom>
              </p:spPr>
            </p:pic>
          </p:grpSp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5" t="7356" r="13601" b="17471"/>
              <a:stretch/>
            </p:blipFill>
            <p:spPr>
              <a:xfrm>
                <a:off x="6052093" y="2610429"/>
                <a:ext cx="355880" cy="370614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>
            <a:xfrm>
              <a:off x="5129575" y="4287187"/>
              <a:ext cx="1993692" cy="123014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38516"/>
                </a:avLst>
              </a:prstTxWarp>
              <a:spAutoFit/>
            </a:bodyPr>
            <a:lstStyle/>
            <a:p>
              <a:pPr algn="ctr"/>
              <a:r>
                <a:rPr lang="en-US" altLang="ko-KR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SLAMP</a:t>
              </a:r>
              <a:endParaRPr lang="ko-KR" altLang="en-US" spc="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73445" y="1342101"/>
            <a:ext cx="2049822" cy="4602103"/>
            <a:chOff x="5073445" y="1342102"/>
            <a:chExt cx="2049822" cy="4602103"/>
          </a:xfrm>
        </p:grpSpPr>
        <p:grpSp>
          <p:nvGrpSpPr>
            <p:cNvPr id="59" name="그룹 58"/>
            <p:cNvGrpSpPr/>
            <p:nvPr/>
          </p:nvGrpSpPr>
          <p:grpSpPr>
            <a:xfrm>
              <a:off x="5073445" y="1342102"/>
              <a:ext cx="2049822" cy="4602103"/>
              <a:chOff x="4986449" y="1287989"/>
              <a:chExt cx="2446534" cy="5172411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4986449" y="1287989"/>
                <a:ext cx="2446534" cy="5172411"/>
                <a:chOff x="8764801" y="725477"/>
                <a:chExt cx="2446534" cy="5172411"/>
              </a:xfrm>
            </p:grpSpPr>
            <p:sp>
              <p:nvSpPr>
                <p:cNvPr id="63" name="원통 62"/>
                <p:cNvSpPr/>
                <p:nvPr/>
              </p:nvSpPr>
              <p:spPr>
                <a:xfrm>
                  <a:off x="8764801" y="725477"/>
                  <a:ext cx="2446534" cy="5172411"/>
                </a:xfrm>
                <a:prstGeom prst="can">
                  <a:avLst>
                    <a:gd name="adj" fmla="val 44077"/>
                  </a:avLst>
                </a:prstGeom>
                <a:gradFill>
                  <a:gsLst>
                    <a:gs pos="87000">
                      <a:srgbClr val="E6FFCC"/>
                    </a:gs>
                    <a:gs pos="56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CCFF99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20175" y="827849"/>
                  <a:ext cx="1991536" cy="827925"/>
                </a:xfrm>
                <a:prstGeom prst="rect">
                  <a:avLst/>
                </a:prstGeom>
              </p:spPr>
            </p:pic>
          </p:grpSp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5" t="7356" r="13601" b="17471"/>
              <a:stretch/>
            </p:blipFill>
            <p:spPr>
              <a:xfrm>
                <a:off x="6052093" y="2610429"/>
                <a:ext cx="355880" cy="370614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5129575" y="4287187"/>
              <a:ext cx="1993692" cy="123014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38516"/>
                </a:avLst>
              </a:prstTxWarp>
              <a:spAutoFit/>
            </a:bodyPr>
            <a:lstStyle/>
            <a:p>
              <a:pPr algn="ctr"/>
              <a:r>
                <a:rPr lang="en-US" altLang="ko-KR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SLAMP</a:t>
              </a:r>
              <a:endParaRPr lang="ko-KR" altLang="en-US" spc="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4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7256" y="2297047"/>
            <a:ext cx="32303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6CE4E5"/>
                </a:solidFill>
                <a:latin typeface="Bebas Neue Bold" panose="020B0606020202050201" pitchFamily="34" charset="0"/>
                <a:ea typeface="나눔고딕" panose="020D0604000000000000" pitchFamily="50" charset="-127"/>
              </a:rPr>
              <a:t>03</a:t>
            </a:r>
            <a:endParaRPr lang="ko-KR" altLang="en-US" sz="30000" dirty="0">
              <a:solidFill>
                <a:srgbClr val="6CE4E5"/>
              </a:solidFill>
              <a:latin typeface="Bebas Neue Bold" panose="020B0606020202050201" pitchFamily="34" charset="0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175" y="3976593"/>
            <a:ext cx="439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1000" dirty="0" smtClean="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정의 </a:t>
            </a:r>
            <a:endParaRPr lang="ko-KR" altLang="en-US" sz="4800" spc="1000" dirty="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69175" y="4968240"/>
            <a:ext cx="5953953" cy="0"/>
          </a:xfrm>
          <a:prstGeom prst="line">
            <a:avLst/>
          </a:prstGeom>
          <a:ln w="1905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491" l="0" r="983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5003"/>
            <a:ext cx="7177456" cy="41632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42747" r="16901" b="26667"/>
          <a:stretch/>
        </p:blipFill>
        <p:spPr>
          <a:xfrm rot="21252264">
            <a:off x="-521288" y="-523406"/>
            <a:ext cx="8404272" cy="3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9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61592" y="1762563"/>
            <a:ext cx="7517524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애플리케이션을 이용한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1600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만가지 색상 표현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스피커와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IFTTT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SNS, Email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음성인식으로 기능 제어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SNS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3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_x346952232" descr="EMB00001f6c3b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0" y="1119352"/>
            <a:ext cx="7425559" cy="34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080" y="4903076"/>
            <a:ext cx="9254457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조리법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(recipe)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불리는 명령문을 통해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지메일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등과 같은 타 소프트웨어를 관리할 수 있도록 도와주는 프로그램</a:t>
            </a:r>
          </a:p>
        </p:txBody>
      </p:sp>
      <p:pic>
        <p:nvPicPr>
          <p:cNvPr id="12294" name="Picture 6" descr="facebook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27" t="-2467" r="-26259" b="-3314"/>
          <a:stretch/>
        </p:blipFill>
        <p:spPr bwMode="auto">
          <a:xfrm>
            <a:off x="3347128" y="2244369"/>
            <a:ext cx="1816983" cy="12120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296" name="Picture 8" descr="dropbox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8" b="11593"/>
          <a:stretch/>
        </p:blipFill>
        <p:spPr bwMode="auto">
          <a:xfrm>
            <a:off x="7725103" y="2197071"/>
            <a:ext cx="2017986" cy="151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5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>
            <a:grpSpLocks noChangeAspect="1"/>
          </p:cNvGrpSpPr>
          <p:nvPr/>
        </p:nvGrpSpPr>
        <p:grpSpPr>
          <a:xfrm>
            <a:off x="6763406" y="1805234"/>
            <a:ext cx="2520000" cy="2529582"/>
            <a:chOff x="7585787" y="1925533"/>
            <a:chExt cx="1788543" cy="179534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1" t="9306" r="48611" b="54027"/>
            <a:stretch/>
          </p:blipFill>
          <p:spPr>
            <a:xfrm>
              <a:off x="7585787" y="1925533"/>
              <a:ext cx="1788543" cy="179534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794258" y="2435903"/>
              <a:ext cx="1371600" cy="86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유예겸님이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댓글에서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회원님을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언급했습니다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/>
          <p:cNvGrpSpPr>
            <a:grpSpLocks noChangeAspect="1"/>
          </p:cNvGrpSpPr>
          <p:nvPr/>
        </p:nvGrpSpPr>
        <p:grpSpPr>
          <a:xfrm>
            <a:off x="898635" y="1716366"/>
            <a:ext cx="2520000" cy="2719122"/>
            <a:chOff x="7585787" y="1925533"/>
            <a:chExt cx="1788543" cy="1929868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1" t="9306" r="48611" b="54027"/>
            <a:stretch/>
          </p:blipFill>
          <p:spPr>
            <a:xfrm>
              <a:off x="7585787" y="1925533"/>
              <a:ext cx="1788543" cy="179534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94258" y="2655072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유예겸님으로부터 메일이 도착했습니다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76597" y="4989155"/>
            <a:ext cx="21082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메일 수신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71256" y="4989155"/>
            <a:ext cx="232467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 알림 수신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1/2 액자 47"/>
          <p:cNvSpPr>
            <a:spLocks noChangeAspect="1"/>
          </p:cNvSpPr>
          <p:nvPr/>
        </p:nvSpPr>
        <p:spPr>
          <a:xfrm rot="16200000" flipV="1">
            <a:off x="4358866" y="5280326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1/2 액자 48"/>
          <p:cNvSpPr>
            <a:spLocks noChangeAspect="1"/>
          </p:cNvSpPr>
          <p:nvPr/>
        </p:nvSpPr>
        <p:spPr>
          <a:xfrm rot="16200000" flipH="1">
            <a:off x="2285044" y="5002714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1/2 액자 49"/>
          <p:cNvSpPr>
            <a:spLocks noChangeAspect="1"/>
          </p:cNvSpPr>
          <p:nvPr/>
        </p:nvSpPr>
        <p:spPr>
          <a:xfrm rot="16200000" flipV="1">
            <a:off x="10390109" y="5280325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1/2 액자 50"/>
          <p:cNvSpPr>
            <a:spLocks noChangeAspect="1"/>
          </p:cNvSpPr>
          <p:nvPr/>
        </p:nvSpPr>
        <p:spPr>
          <a:xfrm rot="16200000" flipH="1">
            <a:off x="8025078" y="5017341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915537" y="2061124"/>
            <a:ext cx="1138658" cy="2556427"/>
            <a:chOff x="5073445" y="1342102"/>
            <a:chExt cx="2049822" cy="4602103"/>
          </a:xfrm>
        </p:grpSpPr>
        <p:grpSp>
          <p:nvGrpSpPr>
            <p:cNvPr id="53" name="그룹 52"/>
            <p:cNvGrpSpPr/>
            <p:nvPr/>
          </p:nvGrpSpPr>
          <p:grpSpPr>
            <a:xfrm>
              <a:off x="5073445" y="1342102"/>
              <a:ext cx="2049822" cy="4602103"/>
              <a:chOff x="4986449" y="1287989"/>
              <a:chExt cx="2446534" cy="517241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4986449" y="1287989"/>
                <a:ext cx="2446534" cy="5172411"/>
                <a:chOff x="8764801" y="725477"/>
                <a:chExt cx="2446534" cy="5172411"/>
              </a:xfrm>
            </p:grpSpPr>
            <p:sp>
              <p:nvSpPr>
                <p:cNvPr id="57" name="원통 56"/>
                <p:cNvSpPr/>
                <p:nvPr/>
              </p:nvSpPr>
              <p:spPr>
                <a:xfrm>
                  <a:off x="8764801" y="725477"/>
                  <a:ext cx="2446534" cy="5172411"/>
                </a:xfrm>
                <a:prstGeom prst="can">
                  <a:avLst>
                    <a:gd name="adj" fmla="val 44077"/>
                  </a:avLst>
                </a:prstGeom>
                <a:gradFill>
                  <a:gsLst>
                    <a:gs pos="56000">
                      <a:schemeClr val="accent5">
                        <a:lumMod val="0"/>
                        <a:lumOff val="100000"/>
                      </a:schemeClr>
                    </a:gs>
                    <a:gs pos="88000">
                      <a:srgbClr val="FFFFCC"/>
                    </a:gs>
                    <a:gs pos="100000">
                      <a:srgbClr val="FFFF99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20175" y="827849"/>
                  <a:ext cx="1991536" cy="827925"/>
                </a:xfrm>
                <a:prstGeom prst="rect">
                  <a:avLst/>
                </a:prstGeom>
              </p:spPr>
            </p:pic>
          </p:grpSp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5" t="7356" r="13601" b="17471"/>
              <a:stretch/>
            </p:blipFill>
            <p:spPr>
              <a:xfrm>
                <a:off x="6052093" y="2610429"/>
                <a:ext cx="355880" cy="370614"/>
              </a:xfrm>
              <a:prstGeom prst="rect">
                <a:avLst/>
              </a:prstGeom>
            </p:spPr>
          </p:pic>
        </p:grpSp>
        <p:sp>
          <p:nvSpPr>
            <p:cNvPr id="54" name="TextBox 53"/>
            <p:cNvSpPr txBox="1"/>
            <p:nvPr/>
          </p:nvSpPr>
          <p:spPr>
            <a:xfrm>
              <a:off x="5129575" y="4287187"/>
              <a:ext cx="1993692" cy="123014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38516"/>
                </a:avLst>
              </a:prstTxWarp>
              <a:spAutoFit/>
            </a:bodyPr>
            <a:lstStyle/>
            <a:p>
              <a:pPr algn="ctr"/>
              <a:r>
                <a:rPr lang="en-US" altLang="ko-KR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100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SLAMP</a:t>
              </a:r>
              <a:endParaRPr lang="ko-KR" altLang="en-US" spc="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827546" y="2061124"/>
            <a:ext cx="1138658" cy="2556427"/>
            <a:chOff x="5073445" y="1342102"/>
            <a:chExt cx="2049822" cy="4602103"/>
          </a:xfrm>
        </p:grpSpPr>
        <p:grpSp>
          <p:nvGrpSpPr>
            <p:cNvPr id="60" name="그룹 59"/>
            <p:cNvGrpSpPr/>
            <p:nvPr/>
          </p:nvGrpSpPr>
          <p:grpSpPr>
            <a:xfrm>
              <a:off x="5073445" y="1342102"/>
              <a:ext cx="2049822" cy="4602103"/>
              <a:chOff x="4986449" y="1287989"/>
              <a:chExt cx="2446534" cy="5172411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4986449" y="1287989"/>
                <a:ext cx="2446534" cy="5172411"/>
                <a:chOff x="8764801" y="725477"/>
                <a:chExt cx="2446534" cy="5172411"/>
              </a:xfrm>
            </p:grpSpPr>
            <p:sp>
              <p:nvSpPr>
                <p:cNvPr id="64" name="원통 63"/>
                <p:cNvSpPr/>
                <p:nvPr/>
              </p:nvSpPr>
              <p:spPr>
                <a:xfrm>
                  <a:off x="8764801" y="725477"/>
                  <a:ext cx="2446534" cy="5172411"/>
                </a:xfrm>
                <a:prstGeom prst="can">
                  <a:avLst>
                    <a:gd name="adj" fmla="val 44077"/>
                  </a:avLst>
                </a:prstGeom>
                <a:gradFill>
                  <a:gsLst>
                    <a:gs pos="54000">
                      <a:schemeClr val="accent5">
                        <a:lumMod val="0"/>
                        <a:lumOff val="100000"/>
                      </a:schemeClr>
                    </a:gs>
                    <a:gs pos="82000">
                      <a:schemeClr val="accent5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20175" y="827849"/>
                  <a:ext cx="1991536" cy="827925"/>
                </a:xfrm>
                <a:prstGeom prst="rect">
                  <a:avLst/>
                </a:prstGeom>
              </p:spPr>
            </p:pic>
          </p:grpSp>
          <p:pic>
            <p:nvPicPr>
              <p:cNvPr id="63" name="그림 6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5" t="7356" r="13601" b="17471"/>
              <a:stretch/>
            </p:blipFill>
            <p:spPr>
              <a:xfrm>
                <a:off x="6052093" y="2610429"/>
                <a:ext cx="355880" cy="370614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5129575" y="4287187"/>
              <a:ext cx="1993692" cy="123014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38516"/>
                </a:avLst>
              </a:prstTxWarp>
              <a:spAutoFit/>
            </a:bodyPr>
            <a:lstStyle/>
            <a:p>
              <a:pPr algn="ctr"/>
              <a:r>
                <a:rPr lang="en-US" altLang="ko-KR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100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SLAMP</a:t>
              </a:r>
              <a:endParaRPr lang="ko-KR" altLang="en-US" spc="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92205" y="1946502"/>
            <a:ext cx="1768261" cy="1727140"/>
            <a:chOff x="2254469" y="2025269"/>
            <a:chExt cx="1768261" cy="17271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86" t="40000" r="17179" b="24999"/>
            <a:stretch/>
          </p:blipFill>
          <p:spPr>
            <a:xfrm>
              <a:off x="2254469" y="2025269"/>
              <a:ext cx="1768261" cy="1727140"/>
            </a:xfrm>
            <a:prstGeom prst="round2DiagRect">
              <a:avLst>
                <a:gd name="adj1" fmla="val 32937"/>
                <a:gd name="adj2" fmla="val 0"/>
              </a:avLst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443738" y="2586930"/>
              <a:ext cx="1421337" cy="85655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 날씨를 알려줘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9306" r="48611" b="54027"/>
          <a:stretch/>
        </p:blipFill>
        <p:spPr>
          <a:xfrm>
            <a:off x="7428132" y="1925533"/>
            <a:ext cx="1788543" cy="1795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36603" y="243590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오늘은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비가 올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예정입니다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20" descr="voice ico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53352" b="-2444"/>
          <a:stretch/>
        </p:blipFill>
        <p:spPr bwMode="auto">
          <a:xfrm>
            <a:off x="1502086" y="2295321"/>
            <a:ext cx="750773" cy="1648724"/>
          </a:xfrm>
          <a:prstGeom prst="flowChartDelay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4518" y="4854900"/>
            <a:ext cx="3406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오늘의 날씨를 보이스로 알려주며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하늘색으로 변화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5399777" y="2163278"/>
            <a:ext cx="852963" cy="1538945"/>
          </a:xfrm>
          <a:prstGeom prst="downArrow">
            <a:avLst>
              <a:gd name="adj1" fmla="val 38910"/>
              <a:gd name="adj2" fmla="val 61589"/>
            </a:avLst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2257" y="4808734"/>
            <a:ext cx="22605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음성을 인식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1/2 액자 19"/>
          <p:cNvSpPr>
            <a:spLocks noChangeAspect="1"/>
          </p:cNvSpPr>
          <p:nvPr/>
        </p:nvSpPr>
        <p:spPr>
          <a:xfrm rot="16200000" flipV="1">
            <a:off x="3872421" y="5064577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1/2 액자 24"/>
          <p:cNvSpPr>
            <a:spLocks noChangeAspect="1"/>
          </p:cNvSpPr>
          <p:nvPr/>
        </p:nvSpPr>
        <p:spPr>
          <a:xfrm rot="16200000" flipH="1">
            <a:off x="1653568" y="4827137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1/2 액자 25"/>
          <p:cNvSpPr>
            <a:spLocks noChangeAspect="1"/>
          </p:cNvSpPr>
          <p:nvPr/>
        </p:nvSpPr>
        <p:spPr>
          <a:xfrm rot="16200000" flipV="1">
            <a:off x="10546732" y="5526230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1/2 액자 26"/>
          <p:cNvSpPr>
            <a:spLocks noChangeAspect="1"/>
          </p:cNvSpPr>
          <p:nvPr/>
        </p:nvSpPr>
        <p:spPr>
          <a:xfrm rot="16200000" flipH="1">
            <a:off x="7621274" y="4866482"/>
            <a:ext cx="252000" cy="252000"/>
          </a:xfrm>
          <a:prstGeom prst="halfFrame">
            <a:avLst>
              <a:gd name="adj1" fmla="val 31218"/>
              <a:gd name="adj2" fmla="val 32872"/>
            </a:avLst>
          </a:prstGeom>
          <a:solidFill>
            <a:srgbClr val="6C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607608" y="1749124"/>
            <a:ext cx="1138658" cy="2374224"/>
            <a:chOff x="5073445" y="1342102"/>
            <a:chExt cx="2049822" cy="4602103"/>
          </a:xfrm>
        </p:grpSpPr>
        <p:grpSp>
          <p:nvGrpSpPr>
            <p:cNvPr id="32" name="그룹 31"/>
            <p:cNvGrpSpPr/>
            <p:nvPr/>
          </p:nvGrpSpPr>
          <p:grpSpPr>
            <a:xfrm>
              <a:off x="5073445" y="1342102"/>
              <a:ext cx="2049822" cy="4602103"/>
              <a:chOff x="4986449" y="1287989"/>
              <a:chExt cx="2446534" cy="517241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986449" y="1287989"/>
                <a:ext cx="2446534" cy="5172411"/>
                <a:chOff x="8764801" y="725477"/>
                <a:chExt cx="2446534" cy="5172411"/>
              </a:xfrm>
            </p:grpSpPr>
            <p:sp>
              <p:nvSpPr>
                <p:cNvPr id="36" name="원통 35"/>
                <p:cNvSpPr/>
                <p:nvPr/>
              </p:nvSpPr>
              <p:spPr>
                <a:xfrm>
                  <a:off x="8764801" y="725477"/>
                  <a:ext cx="2446534" cy="5172411"/>
                </a:xfrm>
                <a:prstGeom prst="can">
                  <a:avLst>
                    <a:gd name="adj" fmla="val 44077"/>
                  </a:avLst>
                </a:prstGeom>
                <a:gradFill>
                  <a:gsLst>
                    <a:gs pos="83000">
                      <a:srgbClr val="DBF9F9"/>
                    </a:gs>
                    <a:gs pos="56000">
                      <a:schemeClr val="accent5">
                        <a:lumMod val="0"/>
                        <a:lumOff val="100000"/>
                      </a:schemeClr>
                    </a:gs>
                    <a:gs pos="94000">
                      <a:srgbClr val="B6F2F2"/>
                    </a:gs>
                    <a:gs pos="100000">
                      <a:srgbClr val="6CE4E5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20175" y="827849"/>
                  <a:ext cx="1991536" cy="827925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5" t="7356" r="13601" b="17471"/>
              <a:stretch/>
            </p:blipFill>
            <p:spPr>
              <a:xfrm>
                <a:off x="6052093" y="2610429"/>
                <a:ext cx="355880" cy="370614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129575" y="4287187"/>
              <a:ext cx="1993692" cy="123014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38516"/>
                </a:avLst>
              </a:prstTxWarp>
              <a:spAutoFit/>
            </a:bodyPr>
            <a:lstStyle/>
            <a:p>
              <a:pPr algn="ctr"/>
              <a:r>
                <a:rPr lang="en-US" altLang="ko-KR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100" spc="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SLAMP</a:t>
              </a:r>
              <a:endParaRPr lang="ko-KR" altLang="en-US" spc="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1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7256" y="2297047"/>
            <a:ext cx="32303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6CE4E5"/>
                </a:solidFill>
                <a:latin typeface="Bebas Neue Bold" panose="020B0606020202050201" pitchFamily="34" charset="0"/>
                <a:ea typeface="나눔고딕" panose="020D0604000000000000" pitchFamily="50" charset="-127"/>
              </a:rPr>
              <a:t>04</a:t>
            </a:r>
            <a:endParaRPr lang="ko-KR" altLang="en-US" sz="30000" dirty="0">
              <a:solidFill>
                <a:srgbClr val="6CE4E5"/>
              </a:solidFill>
              <a:latin typeface="Bebas Neue Bold" panose="020B0606020202050201" pitchFamily="34" charset="0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175" y="3976593"/>
            <a:ext cx="439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1000" dirty="0" smtClean="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ko-KR" altLang="en-US" sz="4800" spc="1000" dirty="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69175" y="4968240"/>
            <a:ext cx="5953953" cy="0"/>
          </a:xfrm>
          <a:prstGeom prst="line">
            <a:avLst/>
          </a:prstGeom>
          <a:ln w="1905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491" l="0" r="983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5003"/>
            <a:ext cx="7177456" cy="41632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42747" r="16901" b="26667"/>
          <a:stretch/>
        </p:blipFill>
        <p:spPr>
          <a:xfrm rot="21252264">
            <a:off x="-521288" y="-523406"/>
            <a:ext cx="8404272" cy="3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889343" y="882869"/>
            <a:ext cx="10426135" cy="5693772"/>
            <a:chOff x="697822" y="523166"/>
            <a:chExt cx="10749475" cy="5870350"/>
          </a:xfrm>
        </p:grpSpPr>
        <p:sp>
          <p:nvSpPr>
            <p:cNvPr id="82" name="TextBox 81"/>
            <p:cNvSpPr txBox="1"/>
            <p:nvPr/>
          </p:nvSpPr>
          <p:spPr>
            <a:xfrm>
              <a:off x="10047555" y="6024184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97822" y="610144"/>
              <a:ext cx="1806905" cy="1697088"/>
              <a:chOff x="1749856" y="663014"/>
              <a:chExt cx="1806905" cy="1697088"/>
            </a:xfrm>
          </p:grpSpPr>
          <p:pic>
            <p:nvPicPr>
              <p:cNvPr id="103" name="Picture 6" descr="ifttt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0699" y="663014"/>
                <a:ext cx="1678605" cy="756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8" descr="ifttt maker channel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9242" y="1419225"/>
                <a:ext cx="501518" cy="501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1749856" y="1990770"/>
                <a:ext cx="1806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Maker Channel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5640513" y="523166"/>
              <a:ext cx="1492388" cy="1936208"/>
              <a:chOff x="8143849" y="635927"/>
              <a:chExt cx="1492388" cy="1936208"/>
            </a:xfrm>
          </p:grpSpPr>
          <p:pic>
            <p:nvPicPr>
              <p:cNvPr id="101" name="Picture 4" descr="server에 대한 이미지 검색결과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3849" y="635927"/>
                <a:ext cx="1492388" cy="1492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8395354" y="2202803"/>
                <a:ext cx="840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Server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248651" y="2624084"/>
              <a:ext cx="199221" cy="1032265"/>
              <a:chOff x="6595072" y="2741839"/>
              <a:chExt cx="196807" cy="1300162"/>
            </a:xfrm>
          </p:grpSpPr>
          <p:cxnSp>
            <p:nvCxnSpPr>
              <p:cNvPr id="99" name="직선 화살표 연결선 98"/>
              <p:cNvCxnSpPr/>
              <p:nvPr/>
            </p:nvCxnSpPr>
            <p:spPr>
              <a:xfrm>
                <a:off x="6791879" y="2775176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 flipV="1">
                <a:off x="6595072" y="2741839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pic>
          <p:nvPicPr>
            <p:cNvPr id="77" name="Picture 12" descr="google에 대한 이미지 검색결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14" t="19897" r="28350" b="51938"/>
            <a:stretch/>
          </p:blipFill>
          <p:spPr bwMode="auto">
            <a:xfrm>
              <a:off x="738665" y="4596816"/>
              <a:ext cx="1720339" cy="627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2953359" y="4806509"/>
              <a:ext cx="2085705" cy="214608"/>
              <a:chOff x="3580127" y="4847049"/>
              <a:chExt cx="1335864" cy="214608"/>
            </a:xfrm>
          </p:grpSpPr>
          <p:cxnSp>
            <p:nvCxnSpPr>
              <p:cNvPr id="97" name="직선 화살표 연결선 96"/>
              <p:cNvCxnSpPr/>
              <p:nvPr/>
            </p:nvCxnSpPr>
            <p:spPr>
              <a:xfrm rot="16200000">
                <a:off x="4282579" y="4428244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/>
              <p:nvPr/>
            </p:nvCxnSpPr>
            <p:spPr>
              <a:xfrm rot="16200000" flipV="1">
                <a:off x="4213540" y="4213636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직선 화살표 연결선 78"/>
            <p:cNvCxnSpPr/>
            <p:nvPr/>
          </p:nvCxnSpPr>
          <p:spPr>
            <a:xfrm rot="16200000" flipV="1">
              <a:off x="8804601" y="4032159"/>
              <a:ext cx="0" cy="19779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14191" y="5381084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Google API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83717" y="5891327"/>
              <a:ext cx="2095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 Voice Lamp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540219" y="1049674"/>
              <a:ext cx="2391054" cy="567440"/>
              <a:chOff x="2278195" y="1169420"/>
              <a:chExt cx="2391054" cy="567440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2278744" y="1169420"/>
                <a:ext cx="2390505" cy="400526"/>
                <a:chOff x="3744686" y="994688"/>
                <a:chExt cx="3991428" cy="601883"/>
              </a:xfrm>
            </p:grpSpPr>
            <p:cxnSp>
              <p:nvCxnSpPr>
                <p:cNvPr id="95" name="직선 화살표 연결선 94"/>
                <p:cNvCxnSpPr/>
                <p:nvPr/>
              </p:nvCxnSpPr>
              <p:spPr>
                <a:xfrm>
                  <a:off x="3744686" y="1596571"/>
                  <a:ext cx="39914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4433590" y="994688"/>
                  <a:ext cx="2989474" cy="508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HTTP REQUEST</a:t>
                  </a:r>
                  <a:endPara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cxnSp>
            <p:nvCxnSpPr>
              <p:cNvPr id="94" name="직선 화살표 연결선 93"/>
              <p:cNvCxnSpPr/>
              <p:nvPr/>
            </p:nvCxnSpPr>
            <p:spPr>
              <a:xfrm flipH="1">
                <a:off x="2278195" y="1736860"/>
                <a:ext cx="239050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3640706" y="5060291"/>
              <a:ext cx="561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STT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27579" y="4515861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27753" y="2982402"/>
              <a:ext cx="1775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HTTP REQUEST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15644" y="2943822"/>
              <a:ext cx="759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Voice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8" name="Picture 20" descr="voice icon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81812" y="942781"/>
              <a:ext cx="1348663" cy="134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10289182" y="257449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User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0" name="꺾인 연결선 89"/>
            <p:cNvCxnSpPr/>
            <p:nvPr/>
          </p:nvCxnSpPr>
          <p:spPr>
            <a:xfrm rot="10800000" flipV="1">
              <a:off x="7797789" y="2041336"/>
              <a:ext cx="1620000" cy="23400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91" name="Picture 14" descr="smartphone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1" t="894" r="25372" b="758"/>
            <a:stretch/>
          </p:blipFill>
          <p:spPr bwMode="auto">
            <a:xfrm>
              <a:off x="10281575" y="4064135"/>
              <a:ext cx="872322" cy="1692862"/>
            </a:xfrm>
            <a:prstGeom prst="roundRect">
              <a:avLst>
                <a:gd name="adj" fmla="val 2049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9094" y="4116549"/>
              <a:ext cx="702367" cy="1457383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6" t="6437" r="9923" b="16092"/>
            <a:stretch/>
          </p:blipFill>
          <p:spPr>
            <a:xfrm>
              <a:off x="6554649" y="4506831"/>
              <a:ext cx="682842" cy="676816"/>
            </a:xfrm>
            <a:prstGeom prst="rect">
              <a:avLst/>
            </a:prstGeom>
          </p:spPr>
        </p:pic>
        <p:sp>
          <p:nvSpPr>
            <p:cNvPr id="117" name="모서리가 둥근 직사각형 116"/>
            <p:cNvSpPr/>
            <p:nvPr/>
          </p:nvSpPr>
          <p:spPr>
            <a:xfrm>
              <a:off x="5383717" y="3865795"/>
              <a:ext cx="2087274" cy="18276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885139" y="19856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1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997481" y="1464440"/>
            <a:ext cx="8887658" cy="4539798"/>
            <a:chOff x="1446559" y="1101834"/>
            <a:chExt cx="8887658" cy="453979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7665" y="1101834"/>
              <a:ext cx="3460470" cy="453979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46559" y="5211153"/>
              <a:ext cx="851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Power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57018" y="4537754"/>
              <a:ext cx="1489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Raspberry pi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57018" y="3223117"/>
              <a:ext cx="21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Neo pixel LED strip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57018" y="2196467"/>
              <a:ext cx="57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Mic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57018" y="1305373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Speaker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5682691" y="1495262"/>
              <a:ext cx="224349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5682691" y="2381133"/>
              <a:ext cx="224349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5682691" y="3346371"/>
              <a:ext cx="224349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5682691" y="4722421"/>
              <a:ext cx="224349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5139" y="19856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6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7256" y="2297047"/>
            <a:ext cx="32303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6CE4E5"/>
                </a:solidFill>
                <a:latin typeface="Bebas Neue Bold" panose="020B0606020202050201" pitchFamily="34" charset="0"/>
                <a:ea typeface="나눔고딕" panose="020D0604000000000000" pitchFamily="50" charset="-127"/>
              </a:rPr>
              <a:t>05</a:t>
            </a:r>
            <a:endParaRPr lang="ko-KR" altLang="en-US" sz="30000" dirty="0">
              <a:solidFill>
                <a:srgbClr val="6CE4E5"/>
              </a:solidFill>
              <a:latin typeface="Bebas Neue Bold" panose="020B0606020202050201" pitchFamily="34" charset="0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175" y="3976593"/>
            <a:ext cx="439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1000" dirty="0" smtClean="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연구 일정</a:t>
            </a:r>
            <a:endParaRPr lang="ko-KR" altLang="en-US" sz="4800" spc="1000" dirty="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69175" y="4968240"/>
            <a:ext cx="5953953" cy="0"/>
          </a:xfrm>
          <a:prstGeom prst="line">
            <a:avLst/>
          </a:prstGeom>
          <a:ln w="1905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491" l="0" r="983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5003"/>
            <a:ext cx="7177456" cy="41632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42747" r="16901" b="26667"/>
          <a:stretch/>
        </p:blipFill>
        <p:spPr>
          <a:xfrm rot="21252264">
            <a:off x="-521288" y="-523406"/>
            <a:ext cx="8404272" cy="3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9892" y="439535"/>
            <a:ext cx="10840108" cy="2124871"/>
            <a:chOff x="952499" y="624447"/>
            <a:chExt cx="10287000" cy="2124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8" t="48986" r="308" b="21635"/>
            <a:stretch/>
          </p:blipFill>
          <p:spPr>
            <a:xfrm flipH="1">
              <a:off x="952499" y="624447"/>
              <a:ext cx="10287000" cy="20337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19796" y="1641322"/>
              <a:ext cx="279756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Bebas Neue Bold" panose="020B0606020202050201" pitchFamily="34" charset="0"/>
                </a:rPr>
                <a:t>CONTENTS</a:t>
              </a:r>
              <a:endParaRPr lang="ko-KR" altLang="en-US" sz="6600" dirty="0">
                <a:solidFill>
                  <a:schemeClr val="bg1"/>
                </a:solidFill>
                <a:latin typeface="Bebas Neue Bold" panose="020B0606020202050201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31816" y="335044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 배경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2934" y="3360781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목표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12938" y="33668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74109" y="499450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12938" y="5053709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2047" y="501901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일정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9074" y="3105440"/>
            <a:ext cx="595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3E4B50"/>
                </a:solidFill>
                <a:latin typeface="Bebas Neue Regular" panose="00000500000000000000" pitchFamily="2" charset="0"/>
              </a:rPr>
              <a:t>01</a:t>
            </a:r>
            <a:endParaRPr lang="ko-KR" altLang="en-US" sz="4400" dirty="0">
              <a:solidFill>
                <a:srgbClr val="3E4B50"/>
              </a:solidFill>
              <a:latin typeface="Bebas Neue Regular" panose="00000500000000000000" pitchFamily="2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101514" y="3977631"/>
            <a:ext cx="2238385" cy="0"/>
          </a:xfrm>
          <a:prstGeom prst="line">
            <a:avLst/>
          </a:prstGeom>
          <a:ln w="19050">
            <a:solidFill>
              <a:srgbClr val="3E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74848" y="3105440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3E4B50"/>
                </a:solidFill>
                <a:latin typeface="Bebas Neue Regular" panose="00000500000000000000" pitchFamily="2" charset="0"/>
              </a:rPr>
              <a:t>02</a:t>
            </a:r>
            <a:endParaRPr lang="ko-KR" altLang="en-US" sz="4400" dirty="0">
              <a:solidFill>
                <a:srgbClr val="3E4B50"/>
              </a:solidFill>
              <a:latin typeface="Bebas Neue Regular" panose="00000500000000000000" pitchFamily="2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797288" y="3977631"/>
            <a:ext cx="2238385" cy="0"/>
          </a:xfrm>
          <a:prstGeom prst="line">
            <a:avLst/>
          </a:prstGeom>
          <a:ln w="19050">
            <a:solidFill>
              <a:srgbClr val="3E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60198" y="3110161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3E4B50"/>
                </a:solidFill>
                <a:latin typeface="Bebas Neue Regular" panose="00000500000000000000" pitchFamily="2" charset="0"/>
              </a:rPr>
              <a:t>03</a:t>
            </a:r>
            <a:endParaRPr lang="ko-KR" altLang="en-US" sz="4400" dirty="0">
              <a:solidFill>
                <a:srgbClr val="3E4B50"/>
              </a:solidFill>
              <a:latin typeface="Bebas Neue Regular" panose="00000500000000000000" pitchFamily="2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8782638" y="3982352"/>
            <a:ext cx="2238385" cy="0"/>
          </a:xfrm>
          <a:prstGeom prst="line">
            <a:avLst/>
          </a:prstGeom>
          <a:ln w="19050">
            <a:solidFill>
              <a:srgbClr val="3E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60198" y="4781306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3E4B50"/>
                </a:solidFill>
                <a:latin typeface="Bebas Neue Regular" panose="00000500000000000000" pitchFamily="2" charset="0"/>
              </a:rPr>
              <a:t>06</a:t>
            </a:r>
            <a:endParaRPr lang="ko-KR" altLang="en-US" sz="4400" dirty="0">
              <a:solidFill>
                <a:srgbClr val="3E4B50"/>
              </a:solidFill>
              <a:latin typeface="Bebas Neue Regular" panose="00000500000000000000" pitchFamily="2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8782638" y="5653497"/>
            <a:ext cx="2238385" cy="0"/>
          </a:xfrm>
          <a:prstGeom prst="line">
            <a:avLst/>
          </a:prstGeom>
          <a:ln w="19050">
            <a:solidFill>
              <a:srgbClr val="3E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57242" y="4776585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3E4B50"/>
                </a:solidFill>
                <a:latin typeface="Bebas Neue Regular" panose="00000500000000000000" pitchFamily="2" charset="0"/>
              </a:rPr>
              <a:t>05</a:t>
            </a:r>
            <a:endParaRPr lang="ko-KR" altLang="en-US" sz="4400" dirty="0">
              <a:solidFill>
                <a:srgbClr val="3E4B50"/>
              </a:solidFill>
              <a:latin typeface="Bebas Neue Regular" panose="00000500000000000000" pitchFamily="2" charset="0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879682" y="5648776"/>
            <a:ext cx="2238385" cy="0"/>
          </a:xfrm>
          <a:prstGeom prst="line">
            <a:avLst/>
          </a:prstGeom>
          <a:ln w="19050">
            <a:solidFill>
              <a:srgbClr val="3E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9074" y="4776585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3E4B50"/>
                </a:solidFill>
                <a:latin typeface="Bebas Neue Regular" panose="00000500000000000000" pitchFamily="2" charset="0"/>
              </a:rPr>
              <a:t>04</a:t>
            </a:r>
            <a:endParaRPr lang="ko-KR" altLang="en-US" sz="4400" dirty="0">
              <a:solidFill>
                <a:srgbClr val="3E4B50"/>
              </a:solidFill>
              <a:latin typeface="Bebas Neue Regular" panose="00000500000000000000" pitchFamily="2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101514" y="5648776"/>
            <a:ext cx="2238385" cy="0"/>
          </a:xfrm>
          <a:prstGeom prst="line">
            <a:avLst/>
          </a:prstGeom>
          <a:ln w="19050">
            <a:solidFill>
              <a:srgbClr val="3E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4039526"/>
              </p:ext>
            </p:extLst>
          </p:nvPr>
        </p:nvGraphicFramePr>
        <p:xfrm>
          <a:off x="802071" y="343557"/>
          <a:ext cx="10648951" cy="6019264"/>
        </p:xfrm>
        <a:graphic>
          <a:graphicData uri="http://schemas.openxmlformats.org/drawingml/2006/table">
            <a:tbl>
              <a:tblPr/>
              <a:tblGrid>
                <a:gridCol w="3497966">
                  <a:extLst>
                    <a:ext uri="{9D8B030D-6E8A-4147-A177-3AD203B41FA5}">
                      <a16:colId xmlns:a16="http://schemas.microsoft.com/office/drawing/2014/main" val="1281864004"/>
                    </a:ext>
                  </a:extLst>
                </a:gridCol>
                <a:gridCol w="813079">
                  <a:extLst>
                    <a:ext uri="{9D8B030D-6E8A-4147-A177-3AD203B41FA5}">
                      <a16:colId xmlns:a16="http://schemas.microsoft.com/office/drawing/2014/main" val="3437565712"/>
                    </a:ext>
                  </a:extLst>
                </a:gridCol>
                <a:gridCol w="884896">
                  <a:extLst>
                    <a:ext uri="{9D8B030D-6E8A-4147-A177-3AD203B41FA5}">
                      <a16:colId xmlns:a16="http://schemas.microsoft.com/office/drawing/2014/main" val="1096071867"/>
                    </a:ext>
                  </a:extLst>
                </a:gridCol>
                <a:gridCol w="884896">
                  <a:extLst>
                    <a:ext uri="{9D8B030D-6E8A-4147-A177-3AD203B41FA5}">
                      <a16:colId xmlns:a16="http://schemas.microsoft.com/office/drawing/2014/main" val="4189323425"/>
                    </a:ext>
                  </a:extLst>
                </a:gridCol>
                <a:gridCol w="884896">
                  <a:extLst>
                    <a:ext uri="{9D8B030D-6E8A-4147-A177-3AD203B41FA5}">
                      <a16:colId xmlns:a16="http://schemas.microsoft.com/office/drawing/2014/main" val="2637064165"/>
                    </a:ext>
                  </a:extLst>
                </a:gridCol>
                <a:gridCol w="956713">
                  <a:extLst>
                    <a:ext uri="{9D8B030D-6E8A-4147-A177-3AD203B41FA5}">
                      <a16:colId xmlns:a16="http://schemas.microsoft.com/office/drawing/2014/main" val="1255188690"/>
                    </a:ext>
                  </a:extLst>
                </a:gridCol>
                <a:gridCol w="884896">
                  <a:extLst>
                    <a:ext uri="{9D8B030D-6E8A-4147-A177-3AD203B41FA5}">
                      <a16:colId xmlns:a16="http://schemas.microsoft.com/office/drawing/2014/main" val="3875834753"/>
                    </a:ext>
                  </a:extLst>
                </a:gridCol>
                <a:gridCol w="956713">
                  <a:extLst>
                    <a:ext uri="{9D8B030D-6E8A-4147-A177-3AD203B41FA5}">
                      <a16:colId xmlns:a16="http://schemas.microsoft.com/office/drawing/2014/main" val="4231222613"/>
                    </a:ext>
                  </a:extLst>
                </a:gridCol>
                <a:gridCol w="884896">
                  <a:extLst>
                    <a:ext uri="{9D8B030D-6E8A-4147-A177-3AD203B41FA5}">
                      <a16:colId xmlns:a16="http://schemas.microsoft.com/office/drawing/2014/main" val="1424765087"/>
                    </a:ext>
                  </a:extLst>
                </a:gridCol>
              </a:tblGrid>
              <a:tr h="3596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연구내용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903321"/>
                  </a:ext>
                </a:extLst>
              </a:tr>
              <a:tr h="359652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4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77898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선정 및 조사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985956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 사항 및 기능 정의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676017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 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1606746"/>
                  </a:ext>
                </a:extLst>
              </a:tr>
              <a:tr h="359652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32482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863005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IFTTT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서버 연동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609551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IFTTT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기반 하드웨어 제어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185077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음성인식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 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650641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음성인식기반 하드웨어 제어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1779366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애플리케이션 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99692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외관 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6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03822"/>
                  </a:ext>
                </a:extLst>
              </a:tr>
              <a:tr h="359652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점검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7D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6419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테스트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41537"/>
                  </a:ext>
                </a:extLst>
              </a:tr>
              <a:tr h="3685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보고서 작성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7414" marR="17414" marT="17414" marB="17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7D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74027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36" y="-929519"/>
            <a:ext cx="716031" cy="7160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6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49" y="-929519"/>
            <a:ext cx="710906" cy="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7256" y="2297047"/>
            <a:ext cx="32303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6CE4E5"/>
                </a:solidFill>
                <a:latin typeface="Bebas Neue Bold" panose="020B0606020202050201" pitchFamily="34" charset="0"/>
                <a:ea typeface="나눔고딕" panose="020D0604000000000000" pitchFamily="50" charset="-127"/>
              </a:rPr>
              <a:t>06</a:t>
            </a:r>
            <a:endParaRPr lang="ko-KR" altLang="en-US" sz="30000" dirty="0">
              <a:solidFill>
                <a:srgbClr val="6CE4E5"/>
              </a:solidFill>
              <a:latin typeface="Bebas Neue Bold" panose="020B0606020202050201" pitchFamily="34" charset="0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175" y="3976593"/>
            <a:ext cx="439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1000" dirty="0" smtClean="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기대 효과</a:t>
            </a:r>
            <a:endParaRPr lang="ko-KR" altLang="en-US" sz="4800" spc="1000" dirty="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69175" y="4968240"/>
            <a:ext cx="5953953" cy="0"/>
          </a:xfrm>
          <a:prstGeom prst="line">
            <a:avLst/>
          </a:prstGeom>
          <a:ln w="1905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91" l="0" r="983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5003"/>
            <a:ext cx="7177456" cy="41632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42747" r="16901" b="26667"/>
          <a:stretch/>
        </p:blipFill>
        <p:spPr>
          <a:xfrm rot="21252264">
            <a:off x="-521288" y="-523406"/>
            <a:ext cx="8404272" cy="3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06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7" name="내용 개체 틀 6"/>
          <p:cNvSpPr txBox="1">
            <a:spLocks/>
          </p:cNvSpPr>
          <p:nvPr/>
        </p:nvSpPr>
        <p:spPr>
          <a:xfrm>
            <a:off x="1637329" y="1507731"/>
            <a:ext cx="9155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커스터마이징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무드 램프의 기능을 하여 사용자에게 시각적 만족감과 편안함을 제공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소리와 빛을 이용한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수행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스마트폰으로 정보를 확인하기 위해 불필요하게 소요되는 시간 감소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효과적인 정보의 획득으로 생산성 향상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일상적 소재를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제품으로 활용하여 일상생활의 편리함을 높이고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시장에 대한 접근 장벽을 낮추는데 기여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9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54765" y="2111349"/>
            <a:ext cx="448231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spc="300" dirty="0" smtClean="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677E86"/>
                </a:solidFill>
                <a:latin typeface="BrowalliaUPC" panose="020B0604020202020204" pitchFamily="34" charset="-34"/>
                <a:ea typeface="나눔명조 ExtraBold"/>
                <a:cs typeface="BrowalliaUPC" panose="020B0604020202020204" pitchFamily="34" charset="-34"/>
              </a:rPr>
              <a:t>THANK YOU</a:t>
            </a:r>
            <a:endParaRPr lang="ko-KR" altLang="en-US" sz="8000" spc="300" dirty="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677E86"/>
              </a:solidFill>
              <a:latin typeface="BrowalliaUPC" panose="020B0604020202020204" pitchFamily="34" charset="-34"/>
              <a:ea typeface="나눔명조 ExtraBold"/>
              <a:cs typeface="BrowalliaUPC" panose="020B0604020202020204" pitchFamily="34" charset="-34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71920"/>
          <a:stretch>
            <a:fillRect/>
          </a:stretch>
        </p:blipFill>
        <p:spPr>
          <a:xfrm>
            <a:off x="-1" y="3434788"/>
            <a:ext cx="12191851" cy="34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7256" y="2297047"/>
            <a:ext cx="32303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6CE4E5"/>
                </a:solidFill>
                <a:latin typeface="Bebas Neue Bold" panose="020B0606020202050201" pitchFamily="34" charset="0"/>
                <a:ea typeface="나눔고딕" panose="020D0604000000000000" pitchFamily="50" charset="-127"/>
              </a:rPr>
              <a:t>01</a:t>
            </a:r>
            <a:endParaRPr lang="ko-KR" altLang="en-US" sz="30000" dirty="0">
              <a:solidFill>
                <a:srgbClr val="6CE4E5"/>
              </a:solidFill>
              <a:latin typeface="Bebas Neue Bold" panose="020B0606020202050201" pitchFamily="34" charset="0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175" y="3976593"/>
            <a:ext cx="439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1000" dirty="0" smtClean="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선정 배경 </a:t>
            </a:r>
            <a:endParaRPr lang="ko-KR" altLang="en-US" sz="4800" spc="1000" dirty="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69175" y="4968240"/>
            <a:ext cx="5953953" cy="0"/>
          </a:xfrm>
          <a:prstGeom prst="line">
            <a:avLst/>
          </a:prstGeom>
          <a:ln w="1905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91" l="0" r="983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5003"/>
            <a:ext cx="7177456" cy="41632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42747" r="16901" b="26667"/>
          <a:stretch/>
        </p:blipFill>
        <p:spPr>
          <a:xfrm rot="21252264">
            <a:off x="-521288" y="-523406"/>
            <a:ext cx="8404272" cy="3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 배경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3802" y="5029199"/>
            <a:ext cx="5032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사물 인터넷 시장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가파른 성장세를 보이고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중에서도 가장 큰 규모의 시장은      가전 제품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02" name="Picture 4" descr="사물 인터넷 시장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7" r="3146"/>
          <a:stretch/>
        </p:blipFill>
        <p:spPr bwMode="auto">
          <a:xfrm>
            <a:off x="6648270" y="1155717"/>
            <a:ext cx="4099034" cy="397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그룹 4104"/>
          <p:cNvGrpSpPr/>
          <p:nvPr/>
        </p:nvGrpSpPr>
        <p:grpSpPr>
          <a:xfrm>
            <a:off x="1396792" y="1024759"/>
            <a:ext cx="4178139" cy="3710573"/>
            <a:chOff x="1396792" y="1024759"/>
            <a:chExt cx="4178139" cy="3710573"/>
          </a:xfrm>
        </p:grpSpPr>
        <p:pic>
          <p:nvPicPr>
            <p:cNvPr id="4103" name="Picture 6" descr="사물 인터넷 시장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9"/>
            <a:stretch/>
          </p:blipFill>
          <p:spPr bwMode="auto">
            <a:xfrm>
              <a:off x="1396792" y="1024759"/>
              <a:ext cx="4178139" cy="371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4" name="직사각형 4103"/>
            <p:cNvSpPr/>
            <p:nvPr/>
          </p:nvSpPr>
          <p:spPr>
            <a:xfrm>
              <a:off x="1529255" y="1122309"/>
              <a:ext cx="583324" cy="328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6881664" y="5591602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6CE4E5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“ </a:t>
            </a:r>
            <a:endParaRPr lang="ko-KR" altLang="en-US" sz="5400" dirty="0">
              <a:solidFill>
                <a:srgbClr val="6CE4E5"/>
              </a:solidFill>
              <a:latin typeface="Adobe Kaiti Std R" panose="02020400000000000000" pitchFamily="18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 flipV="1">
            <a:off x="7683807" y="5222471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6CE4E5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“ </a:t>
            </a:r>
            <a:endParaRPr lang="ko-KR" altLang="en-US" sz="5400" dirty="0">
              <a:solidFill>
                <a:srgbClr val="6CE4E5"/>
              </a:solidFill>
              <a:latin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6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 배경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morning smartphon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2" y="1927385"/>
            <a:ext cx="5980944" cy="33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versleep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71700"/>
            <a:ext cx="2084667" cy="29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3minute makeup challenge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18"/>
          <a:stretch/>
        </p:blipFill>
        <p:spPr bwMode="auto">
          <a:xfrm>
            <a:off x="6987254" y="1828800"/>
            <a:ext cx="3978950" cy="36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teisinc.com/wp-content/uploads/2014/09/bigstock-Mother-With-Baby-In-Kitchen-4643886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1" y="1828800"/>
            <a:ext cx="5526959" cy="36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 배경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8" name="Picture 10" descr="no umbrell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36" y="1808321"/>
            <a:ext cx="4922844" cy="32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go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44" y="1808321"/>
            <a:ext cx="4922845" cy="328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06" y="2297963"/>
            <a:ext cx="2348942" cy="2840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27" y="2872992"/>
            <a:ext cx="3212057" cy="15692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 배경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62" b="87591" l="9988" r="89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11279" r="9563" b="11900"/>
          <a:stretch/>
        </p:blipFill>
        <p:spPr>
          <a:xfrm>
            <a:off x="1803399" y="2501900"/>
            <a:ext cx="2413001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1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7256" y="2297047"/>
            <a:ext cx="32303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6CE4E5"/>
                </a:solidFill>
                <a:latin typeface="Bebas Neue Bold" panose="020B0606020202050201" pitchFamily="34" charset="0"/>
                <a:ea typeface="나눔고딕" panose="020D0604000000000000" pitchFamily="50" charset="-127"/>
              </a:rPr>
              <a:t>02</a:t>
            </a:r>
            <a:endParaRPr lang="ko-KR" altLang="en-US" sz="30000" dirty="0">
              <a:solidFill>
                <a:srgbClr val="6CE4E5"/>
              </a:solidFill>
              <a:latin typeface="Bebas Neue Bold" panose="020B0606020202050201" pitchFamily="34" charset="0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175" y="3976593"/>
            <a:ext cx="439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1000" dirty="0" smtClean="0">
                <a:ln w="9525">
                  <a:solidFill>
                    <a:srgbClr val="677E86">
                      <a:alpha val="52000"/>
                    </a:srgbClr>
                  </a:solidFill>
                </a:ln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연구 목표 </a:t>
            </a:r>
            <a:endParaRPr lang="ko-KR" altLang="en-US" sz="4800" spc="1000" dirty="0">
              <a:ln w="9525">
                <a:solidFill>
                  <a:srgbClr val="677E86">
                    <a:alpha val="52000"/>
                  </a:srgbClr>
                </a:solidFill>
              </a:ln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69175" y="4968240"/>
            <a:ext cx="5953953" cy="0"/>
          </a:xfrm>
          <a:prstGeom prst="line">
            <a:avLst/>
          </a:prstGeom>
          <a:ln w="19050">
            <a:solidFill>
              <a:srgbClr val="677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91" l="0" r="983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5003"/>
            <a:ext cx="7177456" cy="41632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42747" r="16901" b="26667"/>
          <a:stretch/>
        </p:blipFill>
        <p:spPr>
          <a:xfrm rot="21252264">
            <a:off x="-521288" y="-523406"/>
            <a:ext cx="8404272" cy="3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480910" y="222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Bebas Neue Bold" panose="020B0606020202050201" pitchFamily="34" charset="0"/>
                <a:ea typeface="나눔명조" panose="0202060302010102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Bebas Neue Bold" panose="020B0606020202050201" pitchFamily="34" charset="0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56903" y="19856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E4B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목표</a:t>
            </a:r>
            <a:endParaRPr lang="ko-KR" altLang="en-US" sz="2000" b="1" dirty="0">
              <a:solidFill>
                <a:srgbClr val="3E4B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simple lamp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12" y="1989828"/>
            <a:ext cx="3141407" cy="31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eaker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6" y="2280945"/>
            <a:ext cx="32766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2" name="그룹 3071"/>
          <p:cNvGrpSpPr/>
          <p:nvPr/>
        </p:nvGrpSpPr>
        <p:grpSpPr>
          <a:xfrm>
            <a:off x="1241044" y="2700743"/>
            <a:ext cx="2634902" cy="2128083"/>
            <a:chOff x="1429452" y="2329617"/>
            <a:chExt cx="2428329" cy="1961244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1868046" y="2739247"/>
              <a:ext cx="279039" cy="882437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1812869" y="3729356"/>
              <a:ext cx="743520" cy="281204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2542743" y="3652589"/>
              <a:ext cx="891043" cy="192199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3344888" y="2770331"/>
              <a:ext cx="144593" cy="842783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2499977" y="2611650"/>
              <a:ext cx="677086" cy="45007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372062" y="2822133"/>
              <a:ext cx="159830" cy="923770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1937468" y="2829261"/>
              <a:ext cx="1044546" cy="897335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451977" y="2937474"/>
              <a:ext cx="960813" cy="647874"/>
            </a:xfrm>
            <a:prstGeom prst="line">
              <a:avLst/>
            </a:prstGeom>
            <a:ln w="38100">
              <a:solidFill>
                <a:srgbClr val="3E4B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/>
            <a:srcRect l="4749" r="5688" b="7030"/>
            <a:stretch/>
          </p:blipFill>
          <p:spPr>
            <a:xfrm>
              <a:off x="2321435" y="3638221"/>
              <a:ext cx="628650" cy="652640"/>
            </a:xfrm>
            <a:prstGeom prst="ellipse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9452" y="3272069"/>
              <a:ext cx="760946" cy="761040"/>
            </a:xfrm>
            <a:prstGeom prst="ellipse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7"/>
            <a:srcRect l="3558" r="4288" b="3167"/>
            <a:stretch/>
          </p:blipFill>
          <p:spPr>
            <a:xfrm>
              <a:off x="2823414" y="2329617"/>
              <a:ext cx="755650" cy="794111"/>
            </a:xfrm>
            <a:prstGeom prst="ellipse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8"/>
            <a:srcRect l="3733" r="3603" b="4820"/>
            <a:stretch/>
          </p:blipFill>
          <p:spPr>
            <a:xfrm>
              <a:off x="1915796" y="2368832"/>
              <a:ext cx="742950" cy="763214"/>
            </a:xfrm>
            <a:prstGeom prst="ellipse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9"/>
            <a:srcRect l="3139" r="5446" b="5694"/>
            <a:stretch/>
          </p:blipFill>
          <p:spPr>
            <a:xfrm>
              <a:off x="3121180" y="3291145"/>
              <a:ext cx="736601" cy="75998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4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995</Words>
  <Application>Microsoft Office PowerPoint</Application>
  <PresentationFormat>와이드스크린</PresentationFormat>
  <Paragraphs>183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Arial</vt:lpstr>
      <vt:lpstr>Adobe 고딕 Std B</vt:lpstr>
      <vt:lpstr>맑은 고딕</vt:lpstr>
      <vt:lpstr>나눔명조</vt:lpstr>
      <vt:lpstr>나눔명조 ExtraBold</vt:lpstr>
      <vt:lpstr>나눔고딕</vt:lpstr>
      <vt:lpstr>BrowalliaUPC</vt:lpstr>
      <vt:lpstr>함초롬바탕</vt:lpstr>
      <vt:lpstr>Bebas Neue Bold</vt:lpstr>
      <vt:lpstr>Adobe Kaiti Std R</vt:lpstr>
      <vt:lpstr>Bebas Neue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107</cp:revision>
  <dcterms:created xsi:type="dcterms:W3CDTF">2016-12-01T15:41:29Z</dcterms:created>
  <dcterms:modified xsi:type="dcterms:W3CDTF">2016-12-06T18:30:10Z</dcterms:modified>
</cp:coreProperties>
</file>