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97" r:id="rId2"/>
    <p:sldId id="314" r:id="rId3"/>
    <p:sldId id="269" r:id="rId4"/>
    <p:sldId id="280" r:id="rId5"/>
    <p:sldId id="283" r:id="rId6"/>
    <p:sldId id="287" r:id="rId7"/>
    <p:sldId id="288" r:id="rId8"/>
    <p:sldId id="289" r:id="rId9"/>
    <p:sldId id="293" r:id="rId10"/>
    <p:sldId id="295" r:id="rId11"/>
    <p:sldId id="304" r:id="rId12"/>
    <p:sldId id="296" r:id="rId13"/>
    <p:sldId id="306" r:id="rId14"/>
    <p:sldId id="305" r:id="rId15"/>
    <p:sldId id="313" r:id="rId16"/>
    <p:sldId id="310" r:id="rId17"/>
    <p:sldId id="309" r:id="rId18"/>
    <p:sldId id="312" r:id="rId19"/>
    <p:sldId id="315" r:id="rId20"/>
    <p:sldId id="316" r:id="rId21"/>
  </p:sldIdLst>
  <p:sldSz cx="9144000" cy="5143500" type="screen16x9"/>
  <p:notesSz cx="6858000" cy="9144000"/>
  <p:embeddedFontLst>
    <p:embeddedFont>
      <p:font typeface="맑은 고딕" panose="020B0503020000020004" pitchFamily="34" charset="-127"/>
      <p:regular r:id="rId23"/>
      <p:bold r:id="rId24"/>
    </p:embeddedFont>
    <p:embeddedFont>
      <p:font typeface="-윤고딕310" panose="020B0604020202020204" charset="-127"/>
      <p:regular r:id="rId25"/>
    </p:embeddedFont>
    <p:embeddedFont>
      <p:font typeface="-윤고딕320" panose="020B0604020202020204" charset="-127"/>
      <p:regular r:id="rId26"/>
    </p:embeddedFont>
    <p:embeddedFont>
      <p:font typeface="-윤고딕330" panose="020B0604020202020204" charset="-127"/>
      <p:regular r:id="rId27"/>
    </p:embeddedFont>
    <p:embeddedFont>
      <p:font typeface="-윤고딕340" panose="020B0604020202020204" charset="-127"/>
      <p:regular r:id="rId28"/>
    </p:embeddedFont>
    <p:embeddedFont>
      <p:font typeface="-윤고딕350" panose="020B0604020202020204" charset="-127"/>
      <p:regular r:id="rId29"/>
    </p:embeddedFont>
    <p:embeddedFont>
      <p:font typeface="Abadi" panose="020B0604020104020204" pitchFamily="34" charset="0"/>
      <p:regular r:id="rId30"/>
    </p:embeddedFont>
    <p:embeddedFont>
      <p:font typeface="Cambria Math" panose="02040503050406030204" pitchFamily="18" charset="0"/>
      <p:regular r:id="rId3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96D7"/>
    <a:srgbClr val="CCDAF1"/>
    <a:srgbClr val="CFCFCF"/>
    <a:srgbClr val="18355B"/>
    <a:srgbClr val="131B37"/>
    <a:srgbClr val="FFBC00"/>
    <a:srgbClr val="FF3746"/>
    <a:srgbClr val="8397B0"/>
    <a:srgbClr val="8497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8" autoAdjust="0"/>
    <p:restoredTop sz="91808" autoAdjust="0"/>
  </p:normalViewPr>
  <p:slideViewPr>
    <p:cSldViewPr>
      <p:cViewPr varScale="1">
        <p:scale>
          <a:sx n="84" d="100"/>
          <a:sy n="84" d="100"/>
        </p:scale>
        <p:origin x="108" y="62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207B5-A8A1-408C-B2F5-56DFC0AD54B6}" type="datetimeFigureOut">
              <a:rPr lang="ko-KR" altLang="en-US" smtClean="0"/>
              <a:t>2024-05-18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7C74D-6840-4083-8AD7-FBD6A3F7592E}" type="slidenum">
              <a:rPr lang="ko-KR" altLang="en-US" smtClean="0"/>
              <a:t>‹#›</a:t>
            </a:fld>
            <a:endParaRPr lang="ko-KR" altLang="en-US"/>
          </a:p>
        </p:txBody>
      </p:sp>
    </p:spTree>
    <p:extLst>
      <p:ext uri="{BB962C8B-B14F-4D97-AF65-F5344CB8AC3E}">
        <p14:creationId xmlns:p14="http://schemas.microsoft.com/office/powerpoint/2010/main" val="236852655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2</a:t>
            </a:fld>
            <a:endParaRPr lang="ko-KR" altLang="en-US"/>
          </a:p>
        </p:txBody>
      </p:sp>
    </p:spTree>
    <p:extLst>
      <p:ext uri="{BB962C8B-B14F-4D97-AF65-F5344CB8AC3E}">
        <p14:creationId xmlns:p14="http://schemas.microsoft.com/office/powerpoint/2010/main" val="1963918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Actually, there were no significant variables identified for constructing the logistic regression model.</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What were you trying to predict with this?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-&gt; I was trying to identify which group had a high success rate in predicting correct answers and plan algorithms based on that group's opinions.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 Call: Reviewing the constructed model.</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 Deviance Residuals: Provides information about deviance residuals, which is a measure of how well the model fits the data. It helps evaluate whether the model is well-fitted.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 Coefficients: Displays regression coefficients, their standard deviations, z-statistics (Wald's z-statistics), and p-values. Variables with p-values less than 0.05 are considered statistically significant. The variable with the lowest p-value has the strongest predictive power.</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 Null deviance: Deviance when there are no variables other than the constant term.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 Residual deviance: Lower values are better. Since it follows a chi-square distribution, we can use the chi-square goodness-of-fit test to determine if the model fits well.</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For </a:t>
            </a:r>
            <a:r>
              <a:rPr lang="en-US" altLang="ko-KR" sz="1200" dirty="0" err="1"/>
              <a:t>elementaryItem</a:t>
            </a:r>
            <a:r>
              <a:rPr lang="en-US" altLang="ko-KR" sz="1200" dirty="0"/>
              <a:t> + </a:t>
            </a:r>
            <a:r>
              <a:rPr lang="en-US" altLang="ko-KR" sz="1200" dirty="0" err="1"/>
              <a:t>hueFixed</a:t>
            </a:r>
            <a:r>
              <a:rPr lang="en-US" altLang="ko-KR" sz="1200" dirty="0"/>
              <a:t> (Survey 2), if </a:t>
            </a:r>
            <a:r>
              <a:rPr lang="en-US" altLang="ko-KR" sz="1200" dirty="0" err="1"/>
              <a:t>sV</a:t>
            </a:r>
            <a:r>
              <a:rPr lang="en-US" altLang="ko-KR" sz="1200" dirty="0"/>
              <a:t> is the correct answer</a:t>
            </a:r>
            <a:endParaRPr lang="en-US" altLang="ko-KR" dirty="0"/>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12</a:t>
            </a:fld>
            <a:endParaRPr lang="ko-KR" altLang="en-US"/>
          </a:p>
        </p:txBody>
      </p:sp>
    </p:spTree>
    <p:extLst>
      <p:ext uri="{BB962C8B-B14F-4D97-AF65-F5344CB8AC3E}">
        <p14:creationId xmlns:p14="http://schemas.microsoft.com/office/powerpoint/2010/main" val="71939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600" dirty="0">
                <a:latin typeface="-윤고딕320" panose="02030504000101010101" pitchFamily="18" charset="-127"/>
                <a:ea typeface="-윤고딕320" panose="02030504000101010101" pitchFamily="18" charset="-127"/>
              </a:rPr>
              <a:t>Therefore, it is decided to select a group that is deemed to have the most interest in personal color using different data sources. Based on the answers chosen by this group, algorithms will be established.</a:t>
            </a:r>
            <a:endParaRPr lang="en-US" altLang="ko-KR" dirty="0"/>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13</a:t>
            </a:fld>
            <a:endParaRPr lang="ko-KR" altLang="en-US"/>
          </a:p>
        </p:txBody>
      </p:sp>
    </p:spTree>
    <p:extLst>
      <p:ext uri="{BB962C8B-B14F-4D97-AF65-F5344CB8AC3E}">
        <p14:creationId xmlns:p14="http://schemas.microsoft.com/office/powerpoint/2010/main" val="1622860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0" i="0" dirty="0">
                <a:solidFill>
                  <a:srgbClr val="ECECEC"/>
                </a:solidFill>
                <a:effectLst/>
                <a:highlight>
                  <a:srgbClr val="212121"/>
                </a:highlight>
                <a:latin typeface="-윤고딕320" panose="020B0604020202020204" charset="-127"/>
              </a:rPr>
              <a:t>Therefore, Naver Data Lab was used.</a:t>
            </a:r>
          </a:p>
          <a:p>
            <a:r>
              <a:rPr lang="en-US" b="0" i="0" dirty="0">
                <a:solidFill>
                  <a:srgbClr val="ECECEC"/>
                </a:solidFill>
                <a:effectLst/>
                <a:highlight>
                  <a:srgbClr val="212121"/>
                </a:highlight>
                <a:latin typeface="-윤고딕320" panose="020B0604020202020204" charset="-127"/>
              </a:rPr>
              <a:t>There is an original correct answer, but...</a:t>
            </a:r>
            <a:endParaRPr lang="en-US" altLang="ko-KR" sz="1200" dirty="0">
              <a:latin typeface="-윤고딕320" panose="02030504000101010101" pitchFamily="18" charset="-127"/>
              <a:ea typeface="-윤고딕320" panose="02030504000101010101" pitchFamily="18" charset="-127"/>
            </a:endParaRP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14</a:t>
            </a:fld>
            <a:endParaRPr lang="ko-KR" altLang="en-US"/>
          </a:p>
        </p:txBody>
      </p:sp>
    </p:spTree>
    <p:extLst>
      <p:ext uri="{BB962C8B-B14F-4D97-AF65-F5344CB8AC3E}">
        <p14:creationId xmlns:p14="http://schemas.microsoft.com/office/powerpoint/2010/main" val="829401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mj-lt"/>
              <a:buAutoNum type="arabicPeriod"/>
            </a:pPr>
            <a:r>
              <a:rPr lang="en-US" b="0" i="0" dirty="0">
                <a:solidFill>
                  <a:srgbClr val="ECECEC"/>
                </a:solidFill>
                <a:effectLst/>
                <a:highlight>
                  <a:srgbClr val="212121"/>
                </a:highlight>
                <a:latin typeface="Abadi" panose="020B0604020104020204" pitchFamily="34" charset="0"/>
              </a:rPr>
              <a:t> Selection of a group interested in personal color.</a:t>
            </a:r>
          </a:p>
          <a:p>
            <a:pPr algn="l">
              <a:buFont typeface="+mj-lt"/>
              <a:buAutoNum type="arabicPeriod"/>
            </a:pPr>
            <a:r>
              <a:rPr lang="en-US" b="0" i="0" dirty="0">
                <a:solidFill>
                  <a:srgbClr val="ECECEC"/>
                </a:solidFill>
                <a:effectLst/>
                <a:highlight>
                  <a:srgbClr val="212121"/>
                </a:highlight>
                <a:latin typeface="Abadi" panose="020B0604020104020204" pitchFamily="34" charset="0"/>
              </a:rPr>
              <a:t> Understanding the differences in people's perceptions of the concept of personal color.</a:t>
            </a:r>
          </a:p>
          <a:p>
            <a:pPr algn="l">
              <a:buFont typeface="+mj-lt"/>
              <a:buAutoNum type="arabicPeriod"/>
            </a:pPr>
            <a:r>
              <a:rPr lang="en-US" b="0" i="0" dirty="0">
                <a:solidFill>
                  <a:srgbClr val="ECECEC"/>
                </a:solidFill>
                <a:effectLst/>
                <a:highlight>
                  <a:srgbClr val="212121"/>
                </a:highlight>
                <a:latin typeface="Abadi" panose="020B0604020104020204" pitchFamily="34" charset="0"/>
              </a:rPr>
              <a:t> Determining the results of the selected color areas and diagnostic color choices by this group within the survey.</a:t>
            </a:r>
          </a:p>
          <a:p>
            <a:pPr algn="l">
              <a:buFont typeface="+mj-lt"/>
              <a:buAutoNum type="arabicPeriod"/>
            </a:pPr>
            <a:r>
              <a:rPr lang="en-US" b="0" i="0" dirty="0">
                <a:solidFill>
                  <a:srgbClr val="ECECEC"/>
                </a:solidFill>
                <a:effectLst/>
                <a:highlight>
                  <a:srgbClr val="212121"/>
                </a:highlight>
                <a:latin typeface="Abadi" panose="020B0604020104020204" pitchFamily="34" charset="0"/>
              </a:rPr>
              <a:t> Identifying the purpose of personal color.</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15</a:t>
            </a:fld>
            <a:endParaRPr lang="ko-KR" altLang="en-US"/>
          </a:p>
        </p:txBody>
      </p:sp>
    </p:spTree>
    <p:extLst>
      <p:ext uri="{BB962C8B-B14F-4D97-AF65-F5344CB8AC3E}">
        <p14:creationId xmlns:p14="http://schemas.microsoft.com/office/powerpoint/2010/main" val="372495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latin typeface="-윤고딕320" panose="02030504000101010101" pitchFamily="18" charset="-127"/>
              <a:ea typeface="-윤고딕320" panose="02030504000101010101" pitchFamily="18" charset="-127"/>
            </a:endParaRP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16</a:t>
            </a:fld>
            <a:endParaRPr lang="ko-KR" altLang="en-US"/>
          </a:p>
        </p:txBody>
      </p:sp>
    </p:spTree>
    <p:extLst>
      <p:ext uri="{BB962C8B-B14F-4D97-AF65-F5344CB8AC3E}">
        <p14:creationId xmlns:p14="http://schemas.microsoft.com/office/powerpoint/2010/main" val="3360253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latin typeface="-윤고딕320" panose="02030504000101010101" pitchFamily="18" charset="-127"/>
              <a:ea typeface="-윤고딕320" panose="02030504000101010101" pitchFamily="18" charset="-127"/>
            </a:endParaRP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17</a:t>
            </a:fld>
            <a:endParaRPr lang="ko-KR" altLang="en-US"/>
          </a:p>
        </p:txBody>
      </p:sp>
    </p:spTree>
    <p:extLst>
      <p:ext uri="{BB962C8B-B14F-4D97-AF65-F5344CB8AC3E}">
        <p14:creationId xmlns:p14="http://schemas.microsoft.com/office/powerpoint/2010/main" val="184996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latin typeface="-윤고딕320" panose="02030504000101010101" pitchFamily="18" charset="-127"/>
              <a:ea typeface="-윤고딕320" panose="02030504000101010101" pitchFamily="18" charset="-127"/>
            </a:endParaRP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18</a:t>
            </a:fld>
            <a:endParaRPr lang="ko-KR" altLang="en-US"/>
          </a:p>
        </p:txBody>
      </p:sp>
    </p:spTree>
    <p:extLst>
      <p:ext uri="{BB962C8B-B14F-4D97-AF65-F5344CB8AC3E}">
        <p14:creationId xmlns:p14="http://schemas.microsoft.com/office/powerpoint/2010/main" val="424964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4</a:t>
            </a:fld>
            <a:endParaRPr lang="ko-KR" altLang="en-US"/>
          </a:p>
        </p:txBody>
      </p:sp>
    </p:spTree>
    <p:extLst>
      <p:ext uri="{BB962C8B-B14F-4D97-AF65-F5344CB8AC3E}">
        <p14:creationId xmlns:p14="http://schemas.microsoft.com/office/powerpoint/2010/main" val="367054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Conduct a survey to check whether the paper's standards are appropriate</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5</a:t>
            </a:fld>
            <a:endParaRPr lang="ko-KR" altLang="en-US"/>
          </a:p>
        </p:txBody>
      </p:sp>
    </p:spTree>
    <p:extLst>
      <p:ext uri="{BB962C8B-B14F-4D97-AF65-F5344CB8AC3E}">
        <p14:creationId xmlns:p14="http://schemas.microsoft.com/office/powerpoint/2010/main" val="108279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Conduct a survey to check whether the paper's standards are appropriate</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6</a:t>
            </a:fld>
            <a:endParaRPr lang="ko-KR" altLang="en-US"/>
          </a:p>
        </p:txBody>
      </p:sp>
    </p:spTree>
    <p:extLst>
      <p:ext uri="{BB962C8B-B14F-4D97-AF65-F5344CB8AC3E}">
        <p14:creationId xmlns:p14="http://schemas.microsoft.com/office/powerpoint/2010/main" val="274986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Conduct a survey to check whether the paper's standards are appropriate</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7</a:t>
            </a:fld>
            <a:endParaRPr lang="ko-KR" altLang="en-US"/>
          </a:p>
        </p:txBody>
      </p:sp>
    </p:spTree>
    <p:extLst>
      <p:ext uri="{BB962C8B-B14F-4D97-AF65-F5344CB8AC3E}">
        <p14:creationId xmlns:p14="http://schemas.microsoft.com/office/powerpoint/2010/main" val="57861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Conduct a survey to check whether the paper's standards are appropriate</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8</a:t>
            </a:fld>
            <a:endParaRPr lang="ko-KR" altLang="en-US"/>
          </a:p>
        </p:txBody>
      </p:sp>
    </p:spTree>
    <p:extLst>
      <p:ext uri="{BB962C8B-B14F-4D97-AF65-F5344CB8AC3E}">
        <p14:creationId xmlns:p14="http://schemas.microsoft.com/office/powerpoint/2010/main" val="200581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t>Conducting a survey on personal color perception</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9</a:t>
            </a:fld>
            <a:endParaRPr lang="ko-KR" altLang="en-US"/>
          </a:p>
        </p:txBody>
      </p:sp>
    </p:spTree>
    <p:extLst>
      <p:ext uri="{BB962C8B-B14F-4D97-AF65-F5344CB8AC3E}">
        <p14:creationId xmlns:p14="http://schemas.microsoft.com/office/powerpoint/2010/main" val="44723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Conduct a survey to check whether the paper's standards are appropriate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Retouching the donut graph with Photoshop!!!!!!!!!!!!!!!!!</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10</a:t>
            </a:fld>
            <a:endParaRPr lang="ko-KR" altLang="en-US"/>
          </a:p>
        </p:txBody>
      </p:sp>
    </p:spTree>
    <p:extLst>
      <p:ext uri="{BB962C8B-B14F-4D97-AF65-F5344CB8AC3E}">
        <p14:creationId xmlns:p14="http://schemas.microsoft.com/office/powerpoint/2010/main" val="1772022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b="0" i="0" dirty="0">
                <a:solidFill>
                  <a:srgbClr val="ECECEC"/>
                </a:solidFill>
                <a:effectLst/>
                <a:highlight>
                  <a:srgbClr val="212121"/>
                </a:highlight>
                <a:latin typeface="Abadi" panose="020B0604020104020204" pitchFamily="34" charset="0"/>
              </a:rPr>
              <a:t>Categorical qualitative variables: Variables that are measured by categorizing the survey subjects based on their characteristics, known as categorical variables. Multicollinearity: Refers to the strong correlation between independent variables.</a:t>
            </a:r>
          </a:p>
          <a:p>
            <a:pPr algn="l"/>
            <a:r>
              <a:rPr lang="en-US" b="0" i="0" dirty="0">
                <a:solidFill>
                  <a:srgbClr val="ECECEC"/>
                </a:solidFill>
                <a:effectLst/>
                <a:highlight>
                  <a:srgbClr val="212121"/>
                </a:highlight>
                <a:latin typeface="Abadi" panose="020B0604020104020204" pitchFamily="34" charset="0"/>
              </a:rPr>
              <a:t>By examining the ratio of correct answers according to independent variables such as age and gender, we can identify the main target audience and assess the validity of the paper.</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11</a:t>
            </a:fld>
            <a:endParaRPr lang="ko-KR" altLang="en-US"/>
          </a:p>
        </p:txBody>
      </p:sp>
    </p:spTree>
    <p:extLst>
      <p:ext uri="{BB962C8B-B14F-4D97-AF65-F5344CB8AC3E}">
        <p14:creationId xmlns:p14="http://schemas.microsoft.com/office/powerpoint/2010/main" val="192331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97819"/>
            <a:ext cx="7772400" cy="1102519"/>
          </a:xfrm>
        </p:spPr>
        <p:txBody>
          <a:bodyPr/>
          <a:lstStyle/>
          <a:p>
            <a:r>
              <a:rPr lang="ko-KR" altLang="en-US"/>
              <a:t>마스터 제목 스타일 편집</a:t>
            </a:r>
          </a:p>
        </p:txBody>
      </p:sp>
      <p:sp>
        <p:nvSpPr>
          <p:cNvPr id="3" name="부제목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154781"/>
            <a:ext cx="2057400" cy="329088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154781"/>
            <a:ext cx="6019800" cy="329088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bg>
      <p:bgPr>
        <a:solidFill>
          <a:srgbClr val="141416"/>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rotWithShape="1">
          <a:blip r:embed="rId2">
            <a:extLst>
              <a:ext uri="{28A0092B-C50C-407E-A947-70E740481C1C}">
                <a14:useLocalDpi xmlns:a14="http://schemas.microsoft.com/office/drawing/2010/main" val="0"/>
              </a:ext>
            </a:extLst>
          </a:blip>
          <a:srcRect t="10801" b="10801"/>
          <a:stretch/>
        </p:blipFill>
        <p:spPr>
          <a:xfrm>
            <a:off x="2000250" y="555526"/>
            <a:ext cx="5143500" cy="4032448"/>
          </a:xfrm>
          <a:prstGeom prst="rect">
            <a:avLst/>
          </a:prstGeom>
        </p:spPr>
      </p:pic>
      <p:sp>
        <p:nvSpPr>
          <p:cNvPr id="2" name="제목 1"/>
          <p:cNvSpPr>
            <a:spLocks noGrp="1"/>
          </p:cNvSpPr>
          <p:nvPr>
            <p:ph type="ctrTitle"/>
          </p:nvPr>
        </p:nvSpPr>
        <p:spPr>
          <a:xfrm>
            <a:off x="685800" y="1928868"/>
            <a:ext cx="7772400" cy="1102522"/>
          </a:xfrm>
        </p:spPr>
        <p:txBody>
          <a:bodyPr>
            <a:normAutofit/>
          </a:bodyPr>
          <a:lstStyle>
            <a:lvl1pPr algn="ctr">
              <a:lnSpc>
                <a:spcPct val="100000"/>
              </a:lnSpc>
              <a:defRPr lang="ko-KR" altLang="en-US" sz="3600" b="1" kern="1200" spc="150" dirty="0">
                <a:solidFill>
                  <a:schemeClr val="bg1"/>
                </a:solidFill>
                <a:effectLst>
                  <a:outerShdw blurRad="88900" algn="ctr" rotWithShape="0">
                    <a:prstClr val="black">
                      <a:alpha val="30000"/>
                    </a:prstClr>
                  </a:outerShdw>
                </a:effectLst>
                <a:latin typeface="-윤고딕320" panose="020B0604020202020204" charset="-127"/>
                <a:ea typeface="-윤고딕320" panose="020B0604020202020204" charset="-127"/>
                <a:cs typeface="+mn-cs"/>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extLst>
      <p:ext uri="{BB962C8B-B14F-4D97-AF65-F5344CB8AC3E}">
        <p14:creationId xmlns:p14="http://schemas.microsoft.com/office/powerpoint/2010/main" val="358921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305176"/>
            <a:ext cx="7772400" cy="1021556"/>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05979"/>
            <a:ext cx="8229600" cy="85725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1" y="204787"/>
            <a:ext cx="3008313" cy="871538"/>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3600450"/>
            <a:ext cx="5486400" cy="425054"/>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61F7035-810D-4FC5-A31E-F3A35A8B517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12"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jpeg"/><Relationship Id="rId11" Type="http://schemas.openxmlformats.org/officeDocument/2006/relationships/image" Target="../media/image12.png"/><Relationship Id="rId5" Type="http://schemas.openxmlformats.org/officeDocument/2006/relationships/image" Target="../media/image7.jpeg"/><Relationship Id="rId10" Type="http://schemas.microsoft.com/office/2007/relationships/hdphoto" Target="../media/hdphoto1.wdp"/><Relationship Id="rId4" Type="http://schemas.openxmlformats.org/officeDocument/2006/relationships/image" Target="../media/image6.jpe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PNG"/><Relationship Id="rId7" Type="http://schemas.openxmlformats.org/officeDocument/2006/relationships/image" Target="../media/image17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17.jpeg"/><Relationship Id="rId5" Type="http://schemas.openxmlformats.org/officeDocument/2006/relationships/image" Target="../media/image15.PNG"/><Relationship Id="rId10" Type="http://schemas.openxmlformats.org/officeDocument/2006/relationships/image" Target="../media/image200.PNG"/><Relationship Id="rId4" Type="http://schemas.openxmlformats.org/officeDocument/2006/relationships/image" Target="../media/image14.PNG"/><Relationship Id="rId9" Type="http://schemas.openxmlformats.org/officeDocument/2006/relationships/image" Target="../media/image190.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jpeg"/><Relationship Id="rId7" Type="http://schemas.microsoft.com/office/2007/relationships/hdphoto" Target="../media/hdphoto3.wdp"/><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 Id="rId9"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2003543"/>
            <a:ext cx="9144000" cy="1102522"/>
          </a:xfrm>
        </p:spPr>
        <p:txBody>
          <a:bodyPr>
            <a:normAutofit fontScale="90000"/>
          </a:bodyPr>
          <a:lstStyle/>
          <a:p>
            <a:r>
              <a:rPr lang="en-US" altLang="ko-KR" dirty="0"/>
              <a:t>CAI</a:t>
            </a:r>
            <a:br>
              <a:rPr lang="en-US" altLang="ko-KR" dirty="0"/>
            </a:br>
            <a:r>
              <a:rPr lang="en-US" altLang="ko-KR" dirty="0"/>
              <a:t>PROJECT</a:t>
            </a:r>
            <a:br>
              <a:rPr lang="en-US" altLang="ko-KR" dirty="0"/>
            </a:br>
            <a:r>
              <a:rPr lang="en-US" altLang="ko-KR" dirty="0"/>
              <a:t>- Analysis-</a:t>
            </a:r>
            <a:endParaRPr lang="ko-KR" altLang="en-US" dirty="0"/>
          </a:p>
        </p:txBody>
      </p:sp>
      <p:sp>
        <p:nvSpPr>
          <p:cNvPr id="3" name="TextBox 2"/>
          <p:cNvSpPr txBox="1"/>
          <p:nvPr/>
        </p:nvSpPr>
        <p:spPr>
          <a:xfrm>
            <a:off x="60960" y="4299942"/>
            <a:ext cx="7895416" cy="832407"/>
          </a:xfrm>
          <a:prstGeom prst="rect">
            <a:avLst/>
          </a:prstGeom>
          <a:noFill/>
        </p:spPr>
        <p:txBody>
          <a:bodyPr wrap="square" rtlCol="0">
            <a:spAutoFit/>
          </a:bodyPr>
          <a:lstStyle/>
          <a:p>
            <a:pPr>
              <a:lnSpc>
                <a:spcPct val="150000"/>
              </a:lnSpc>
            </a:pPr>
            <a:r>
              <a:rPr lang="en-US" altLang="ko-KR" sz="1100" dirty="0">
                <a:solidFill>
                  <a:schemeClr val="bg1">
                    <a:lumMod val="65000"/>
                  </a:schemeClr>
                </a:solidFill>
                <a:latin typeface="-윤고딕320" panose="02030504000101010101" pitchFamily="18" charset="-127"/>
                <a:ea typeface="-윤고딕320" panose="02030504000101010101" pitchFamily="18" charset="-127"/>
              </a:rPr>
              <a:t>Project Duration: 2020.02.01 ~ 2020.04.27</a:t>
            </a:r>
          </a:p>
          <a:p>
            <a:pPr>
              <a:lnSpc>
                <a:spcPct val="150000"/>
              </a:lnSpc>
            </a:pPr>
            <a:r>
              <a:rPr lang="en-US" altLang="ko-KR" sz="1100" dirty="0">
                <a:solidFill>
                  <a:schemeClr val="bg1">
                    <a:lumMod val="65000"/>
                  </a:schemeClr>
                </a:solidFill>
                <a:latin typeface="-윤고딕320" panose="02030504000101010101" pitchFamily="18" charset="-127"/>
                <a:ea typeface="-윤고딕320" panose="02030504000101010101" pitchFamily="18" charset="-127"/>
              </a:rPr>
              <a:t>Project Team Members: Team Leader Yang </a:t>
            </a:r>
            <a:r>
              <a:rPr lang="en-US" altLang="ko-KR" sz="1100" dirty="0" err="1">
                <a:solidFill>
                  <a:schemeClr val="bg1">
                    <a:lumMod val="65000"/>
                  </a:schemeClr>
                </a:solidFill>
                <a:latin typeface="-윤고딕320" panose="02030504000101010101" pitchFamily="18" charset="-127"/>
                <a:ea typeface="-윤고딕320" panose="02030504000101010101" pitchFamily="18" charset="-127"/>
              </a:rPr>
              <a:t>Hee-seung</a:t>
            </a:r>
            <a:r>
              <a:rPr lang="en-US" altLang="ko-KR" sz="1100" dirty="0">
                <a:solidFill>
                  <a:schemeClr val="bg1">
                    <a:lumMod val="65000"/>
                  </a:schemeClr>
                </a:solidFill>
                <a:latin typeface="-윤고딕320" panose="02030504000101010101" pitchFamily="18" charset="-127"/>
                <a:ea typeface="-윤고딕320" panose="02030504000101010101" pitchFamily="18" charset="-127"/>
              </a:rPr>
              <a:t>, Team Members Park Jae-</a:t>
            </a:r>
            <a:r>
              <a:rPr lang="en-US" altLang="ko-KR" sz="1100" dirty="0" err="1">
                <a:solidFill>
                  <a:schemeClr val="bg1">
                    <a:lumMod val="65000"/>
                  </a:schemeClr>
                </a:solidFill>
                <a:latin typeface="-윤고딕320" panose="02030504000101010101" pitchFamily="18" charset="-127"/>
                <a:ea typeface="-윤고딕320" panose="02030504000101010101" pitchFamily="18" charset="-127"/>
              </a:rPr>
              <a:t>jung</a:t>
            </a:r>
            <a:r>
              <a:rPr lang="en-US" altLang="ko-KR" sz="1100" dirty="0">
                <a:solidFill>
                  <a:schemeClr val="bg1">
                    <a:lumMod val="65000"/>
                  </a:schemeClr>
                </a:solidFill>
                <a:latin typeface="-윤고딕320" panose="02030504000101010101" pitchFamily="18" charset="-127"/>
                <a:ea typeface="-윤고딕320" panose="02030504000101010101" pitchFamily="18" charset="-127"/>
              </a:rPr>
              <a:t>, Kim Eun-</a:t>
            </a:r>
            <a:r>
              <a:rPr lang="en-US" altLang="ko-KR" sz="1100" dirty="0" err="1">
                <a:solidFill>
                  <a:schemeClr val="bg1">
                    <a:lumMod val="65000"/>
                  </a:schemeClr>
                </a:solidFill>
                <a:latin typeface="-윤고딕320" panose="02030504000101010101" pitchFamily="18" charset="-127"/>
                <a:ea typeface="-윤고딕320" panose="02030504000101010101" pitchFamily="18" charset="-127"/>
              </a:rPr>
              <a:t>ju</a:t>
            </a:r>
            <a:r>
              <a:rPr lang="en-US" altLang="ko-KR" sz="1100" dirty="0">
                <a:solidFill>
                  <a:schemeClr val="bg1">
                    <a:lumMod val="65000"/>
                  </a:schemeClr>
                </a:solidFill>
                <a:latin typeface="-윤고딕320" panose="02030504000101010101" pitchFamily="18" charset="-127"/>
                <a:ea typeface="-윤고딕320" panose="02030504000101010101" pitchFamily="18" charset="-127"/>
              </a:rPr>
              <a:t>, Jo Ye-seul</a:t>
            </a:r>
          </a:p>
          <a:p>
            <a:pPr>
              <a:lnSpc>
                <a:spcPct val="150000"/>
              </a:lnSpc>
            </a:pPr>
            <a:r>
              <a:rPr lang="en-US" altLang="ko-KR" sz="1100" dirty="0">
                <a:solidFill>
                  <a:schemeClr val="bg1">
                    <a:lumMod val="65000"/>
                  </a:schemeClr>
                </a:solidFill>
                <a:latin typeface="-윤고딕320" panose="02030504000101010101" pitchFamily="18" charset="-127"/>
                <a:ea typeface="-윤고딕320" panose="02030504000101010101" pitchFamily="18" charset="-127"/>
              </a:rPr>
              <a:t>Analysis Responsibility: Jo Ye-seul, Park Jae-</a:t>
            </a:r>
            <a:r>
              <a:rPr lang="en-US" altLang="ko-KR" sz="1100" dirty="0" err="1">
                <a:solidFill>
                  <a:schemeClr val="bg1">
                    <a:lumMod val="65000"/>
                  </a:schemeClr>
                </a:solidFill>
                <a:latin typeface="-윤고딕320" panose="02030504000101010101" pitchFamily="18" charset="-127"/>
                <a:ea typeface="-윤고딕320" panose="02030504000101010101" pitchFamily="18" charset="-127"/>
              </a:rPr>
              <a:t>jung</a:t>
            </a:r>
            <a:endParaRPr lang="en-US" altLang="ko-KR" sz="1100" dirty="0">
              <a:solidFill>
                <a:schemeClr val="bg1">
                  <a:lumMod val="65000"/>
                </a:schemeClr>
              </a:solidFill>
              <a:latin typeface="-윤고딕320" panose="02030504000101010101" pitchFamily="18" charset="-127"/>
              <a:ea typeface="-윤고딕320" panose="02030504000101010101" pitchFamily="18" charset="-127"/>
            </a:endParaRPr>
          </a:p>
        </p:txBody>
      </p:sp>
      <p:sp>
        <p:nvSpPr>
          <p:cNvPr id="4" name="TextBox 3"/>
          <p:cNvSpPr txBox="1"/>
          <p:nvPr/>
        </p:nvSpPr>
        <p:spPr>
          <a:xfrm>
            <a:off x="4598224" y="209502"/>
            <a:ext cx="4464496" cy="600164"/>
          </a:xfrm>
          <a:prstGeom prst="rect">
            <a:avLst/>
          </a:prstGeom>
          <a:noFill/>
        </p:spPr>
        <p:txBody>
          <a:bodyPr wrap="square" rtlCol="0">
            <a:spAutoFit/>
          </a:bodyPr>
          <a:lstStyle/>
          <a:p>
            <a:pPr algn="r">
              <a:lnSpc>
                <a:spcPct val="150000"/>
              </a:lnSpc>
            </a:pPr>
            <a:r>
              <a:rPr lang="en-US" altLang="ko-KR" sz="1100" dirty="0" err="1">
                <a:solidFill>
                  <a:schemeClr val="bg1">
                    <a:lumMod val="65000"/>
                  </a:schemeClr>
                </a:solidFill>
                <a:latin typeface="-윤고딕320" panose="02030504000101010101" pitchFamily="18" charset="-127"/>
                <a:ea typeface="-윤고딕320" panose="02030504000101010101" pitchFamily="18" charset="-127"/>
              </a:rPr>
              <a:t>Git</a:t>
            </a:r>
            <a:r>
              <a:rPr lang="en-US" altLang="ko-KR" sz="1100" dirty="0">
                <a:solidFill>
                  <a:schemeClr val="bg1">
                    <a:lumMod val="65000"/>
                  </a:schemeClr>
                </a:solidFill>
                <a:latin typeface="-윤고딕320" panose="02030504000101010101" pitchFamily="18" charset="-127"/>
                <a:ea typeface="-윤고딕320" panose="02030504000101010101" pitchFamily="18" charset="-127"/>
              </a:rPr>
              <a:t> : https://github.com/slmteruto.CAI</a:t>
            </a:r>
          </a:p>
          <a:p>
            <a:pPr algn="r">
              <a:lnSpc>
                <a:spcPct val="150000"/>
              </a:lnSpc>
            </a:pPr>
            <a:r>
              <a:rPr lang="en-US" altLang="ko-KR" sz="1100" dirty="0">
                <a:solidFill>
                  <a:schemeClr val="bg1">
                    <a:lumMod val="65000"/>
                  </a:schemeClr>
                </a:solidFill>
                <a:latin typeface="-윤고딕320" panose="02030504000101010101" pitchFamily="18" charset="-127"/>
                <a:ea typeface="-윤고딕320" panose="02030504000101010101" pitchFamily="18" charset="-127"/>
              </a:rPr>
              <a:t>Web : https://test.acorncai.kro.kr</a:t>
            </a:r>
          </a:p>
        </p:txBody>
      </p:sp>
    </p:spTree>
    <p:extLst>
      <p:ext uri="{BB962C8B-B14F-4D97-AF65-F5344CB8AC3E}">
        <p14:creationId xmlns:p14="http://schemas.microsoft.com/office/powerpoint/2010/main" val="40284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Survey Result</a:t>
            </a:r>
          </a:p>
        </p:txBody>
      </p:sp>
      <p:pic>
        <p:nvPicPr>
          <p:cNvPr id="17" name="그림 16" descr="스크린샷이(가) 표시된 사진&#10;&#10;자동 생성된 설명">
            <a:extLst>
              <a:ext uri="{FF2B5EF4-FFF2-40B4-BE49-F238E27FC236}">
                <a16:creationId xmlns:a16="http://schemas.microsoft.com/office/drawing/2014/main" id="{9F79C11E-86C8-42D0-8829-C1797D4CB4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2992" b="26357"/>
          <a:stretch/>
        </p:blipFill>
        <p:spPr>
          <a:xfrm>
            <a:off x="677337" y="1398513"/>
            <a:ext cx="3600400" cy="1270294"/>
          </a:xfrm>
          <a:prstGeom prst="rect">
            <a:avLst/>
          </a:prstGeom>
        </p:spPr>
      </p:pic>
      <p:pic>
        <p:nvPicPr>
          <p:cNvPr id="28" name="그림 27" descr="스크린샷이(가) 표시된 사진&#10;&#10;자동 생성된 설명">
            <a:extLst>
              <a:ext uri="{FF2B5EF4-FFF2-40B4-BE49-F238E27FC236}">
                <a16:creationId xmlns:a16="http://schemas.microsoft.com/office/drawing/2014/main" id="{4E5A4C4F-8A24-4C94-B8F4-B23C019D72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9001" b="23400"/>
          <a:stretch/>
        </p:blipFill>
        <p:spPr>
          <a:xfrm>
            <a:off x="703575" y="3266094"/>
            <a:ext cx="3734405" cy="1512167"/>
          </a:xfrm>
          <a:prstGeom prst="rect">
            <a:avLst/>
          </a:prstGeom>
        </p:spPr>
      </p:pic>
      <p:pic>
        <p:nvPicPr>
          <p:cNvPr id="34" name="그림 33" descr="스크린샷이(가) 표시된 사진&#10;&#10;자동 생성된 설명">
            <a:extLst>
              <a:ext uri="{FF2B5EF4-FFF2-40B4-BE49-F238E27FC236}">
                <a16:creationId xmlns:a16="http://schemas.microsoft.com/office/drawing/2014/main" id="{26FE008A-DD8E-47D3-98B4-BE668027A85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001" b="23400"/>
          <a:stretch/>
        </p:blipFill>
        <p:spPr>
          <a:xfrm>
            <a:off x="4860131" y="3267423"/>
            <a:ext cx="3734405" cy="1512167"/>
          </a:xfrm>
          <a:prstGeom prst="rect">
            <a:avLst/>
          </a:prstGeom>
        </p:spPr>
      </p:pic>
      <p:sp>
        <p:nvSpPr>
          <p:cNvPr id="37" name="사각형: 둥근 모서리 36">
            <a:extLst>
              <a:ext uri="{FF2B5EF4-FFF2-40B4-BE49-F238E27FC236}">
                <a16:creationId xmlns:a16="http://schemas.microsoft.com/office/drawing/2014/main" id="{317740D9-168F-4711-B084-582DC8007DD0}"/>
              </a:ext>
            </a:extLst>
          </p:cNvPr>
          <p:cNvSpPr/>
          <p:nvPr/>
        </p:nvSpPr>
        <p:spPr>
          <a:xfrm>
            <a:off x="566068" y="1184472"/>
            <a:ext cx="4005932" cy="1648890"/>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사각형: 둥근 모서리 20">
            <a:extLst>
              <a:ext uri="{FF2B5EF4-FFF2-40B4-BE49-F238E27FC236}">
                <a16:creationId xmlns:a16="http://schemas.microsoft.com/office/drawing/2014/main" id="{06F02898-1A58-4511-878E-2B271FA5E56B}"/>
              </a:ext>
            </a:extLst>
          </p:cNvPr>
          <p:cNvSpPr/>
          <p:nvPr/>
        </p:nvSpPr>
        <p:spPr>
          <a:xfrm>
            <a:off x="4715917" y="1184472"/>
            <a:ext cx="4005932" cy="1648890"/>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FB0B71F5-4EB8-494C-B18E-21A8167AD140}"/>
              </a:ext>
            </a:extLst>
          </p:cNvPr>
          <p:cNvSpPr txBox="1"/>
          <p:nvPr/>
        </p:nvSpPr>
        <p:spPr>
          <a:xfrm>
            <a:off x="4860031" y="1059582"/>
            <a:ext cx="2448273" cy="261610"/>
          </a:xfrm>
          <a:prstGeom prst="rect">
            <a:avLst/>
          </a:prstGeom>
          <a:solidFill>
            <a:schemeClr val="bg1"/>
          </a:solidFill>
        </p:spPr>
        <p:txBody>
          <a:bodyPr wrap="square" rtlCol="0">
            <a:spAutoFit/>
          </a:bodyPr>
          <a:lstStyle/>
          <a:p>
            <a:pPr algn="ctr"/>
            <a:r>
              <a:rPr lang="en-US" altLang="ko-KR" sz="1100" dirty="0">
                <a:latin typeface="-윤고딕330" panose="02030504000101010101" pitchFamily="18" charset="-127"/>
                <a:ea typeface="-윤고딕330" panose="02030504000101010101" pitchFamily="18" charset="-127"/>
              </a:rPr>
              <a:t>Ratio of men and women in survey</a:t>
            </a:r>
          </a:p>
        </p:txBody>
      </p:sp>
      <p:sp>
        <p:nvSpPr>
          <p:cNvPr id="23" name="사각형: 둥근 모서리 22">
            <a:extLst>
              <a:ext uri="{FF2B5EF4-FFF2-40B4-BE49-F238E27FC236}">
                <a16:creationId xmlns:a16="http://schemas.microsoft.com/office/drawing/2014/main" id="{1F368FE8-AAC8-4F8E-BD5F-3B532CF76B6D}"/>
              </a:ext>
            </a:extLst>
          </p:cNvPr>
          <p:cNvSpPr/>
          <p:nvPr/>
        </p:nvSpPr>
        <p:spPr>
          <a:xfrm>
            <a:off x="566067" y="3051162"/>
            <a:ext cx="8155781" cy="1824844"/>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7683E49B-94F7-43E3-B264-F04A03CA08F0}"/>
              </a:ext>
            </a:extLst>
          </p:cNvPr>
          <p:cNvSpPr txBox="1"/>
          <p:nvPr/>
        </p:nvSpPr>
        <p:spPr>
          <a:xfrm>
            <a:off x="677337" y="2931790"/>
            <a:ext cx="2742536" cy="261610"/>
          </a:xfrm>
          <a:prstGeom prst="rect">
            <a:avLst/>
          </a:prstGeom>
          <a:solidFill>
            <a:schemeClr val="bg1"/>
          </a:solidFill>
        </p:spPr>
        <p:txBody>
          <a:bodyPr wrap="square" rtlCol="0">
            <a:spAutoFit/>
          </a:bodyPr>
          <a:lstStyle/>
          <a:p>
            <a:pPr algn="ctr"/>
            <a:r>
              <a:rPr lang="en-US" altLang="ko-KR" sz="1100" dirty="0">
                <a:latin typeface="-윤고딕330" panose="02030504000101010101" pitchFamily="18" charset="-127"/>
                <a:ea typeface="-윤고딕330" panose="02030504000101010101" pitchFamily="18" charset="-127"/>
              </a:rPr>
              <a:t>Number of people in the survey by age</a:t>
            </a:r>
          </a:p>
        </p:txBody>
      </p:sp>
      <p:sp>
        <p:nvSpPr>
          <p:cNvPr id="38" name="TextBox 37">
            <a:extLst>
              <a:ext uri="{FF2B5EF4-FFF2-40B4-BE49-F238E27FC236}">
                <a16:creationId xmlns:a16="http://schemas.microsoft.com/office/drawing/2014/main" id="{75D297C7-6C8E-4A6A-96BC-D1C53AA1709C}"/>
              </a:ext>
            </a:extLst>
          </p:cNvPr>
          <p:cNvSpPr txBox="1"/>
          <p:nvPr/>
        </p:nvSpPr>
        <p:spPr>
          <a:xfrm>
            <a:off x="683469" y="1059582"/>
            <a:ext cx="2160340" cy="261610"/>
          </a:xfrm>
          <a:prstGeom prst="rect">
            <a:avLst/>
          </a:prstGeom>
          <a:solidFill>
            <a:schemeClr val="bg1"/>
          </a:solidFill>
        </p:spPr>
        <p:txBody>
          <a:bodyPr wrap="square" rtlCol="0">
            <a:spAutoFit/>
          </a:bodyPr>
          <a:lstStyle/>
          <a:p>
            <a:pPr algn="ctr"/>
            <a:r>
              <a:rPr lang="en-US" altLang="ko-KR" sz="1100" dirty="0">
                <a:latin typeface="-윤고딕330" panose="02030504000101010101" pitchFamily="18" charset="-127"/>
                <a:ea typeface="-윤고딕330" panose="02030504000101010101" pitchFamily="18" charset="-127"/>
              </a:rPr>
              <a:t>Number of survey participants</a:t>
            </a:r>
          </a:p>
        </p:txBody>
      </p:sp>
      <p:sp>
        <p:nvSpPr>
          <p:cNvPr id="25" name="TextBox 24">
            <a:extLst>
              <a:ext uri="{FF2B5EF4-FFF2-40B4-BE49-F238E27FC236}">
                <a16:creationId xmlns:a16="http://schemas.microsoft.com/office/drawing/2014/main" id="{67A013DE-9658-46FE-A683-DFC66A1F8DE2}"/>
              </a:ext>
            </a:extLst>
          </p:cNvPr>
          <p:cNvSpPr txBox="1"/>
          <p:nvPr/>
        </p:nvSpPr>
        <p:spPr>
          <a:xfrm>
            <a:off x="467544" y="699542"/>
            <a:ext cx="4680520"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Survey participation results</a:t>
            </a:r>
            <a:endParaRPr lang="ko-KR" altLang="en-US" sz="1100" dirty="0">
              <a:solidFill>
                <a:srgbClr val="6F96D7"/>
              </a:solidFill>
              <a:latin typeface="-윤고딕330" panose="02030504000101010101" pitchFamily="18" charset="-127"/>
              <a:ea typeface="-윤고딕330" panose="02030504000101010101" pitchFamily="18" charset="-127"/>
            </a:endParaRPr>
          </a:p>
        </p:txBody>
      </p:sp>
      <p:grpSp>
        <p:nvGrpSpPr>
          <p:cNvPr id="2" name="그룹 1">
            <a:extLst>
              <a:ext uri="{FF2B5EF4-FFF2-40B4-BE49-F238E27FC236}">
                <a16:creationId xmlns:a16="http://schemas.microsoft.com/office/drawing/2014/main" id="{2662D428-6B60-4C13-8B46-76427B0653EA}"/>
              </a:ext>
            </a:extLst>
          </p:cNvPr>
          <p:cNvGrpSpPr/>
          <p:nvPr/>
        </p:nvGrpSpPr>
        <p:grpSpPr>
          <a:xfrm>
            <a:off x="4958449" y="1276594"/>
            <a:ext cx="1466582" cy="1498320"/>
            <a:chOff x="4958449" y="1276594"/>
            <a:chExt cx="1466582" cy="1498320"/>
          </a:xfrm>
        </p:grpSpPr>
        <p:grpSp>
          <p:nvGrpSpPr>
            <p:cNvPr id="26" name="그룹 25">
              <a:extLst>
                <a:ext uri="{FF2B5EF4-FFF2-40B4-BE49-F238E27FC236}">
                  <a16:creationId xmlns:a16="http://schemas.microsoft.com/office/drawing/2014/main" id="{D5EBC616-E6D2-41E0-B33A-3051453E6354}"/>
                </a:ext>
              </a:extLst>
            </p:cNvPr>
            <p:cNvGrpSpPr/>
            <p:nvPr/>
          </p:nvGrpSpPr>
          <p:grpSpPr>
            <a:xfrm>
              <a:off x="4958449" y="1276594"/>
              <a:ext cx="1466582" cy="1498320"/>
              <a:chOff x="4716016" y="3147814"/>
              <a:chExt cx="1512168" cy="1544893"/>
            </a:xfrm>
          </p:grpSpPr>
          <p:pic>
            <p:nvPicPr>
              <p:cNvPr id="20" name="그림 19" descr="전자기기, 장치이(가) 표시된 사진&#10;&#10;자동 생성된 설명">
                <a:extLst>
                  <a:ext uri="{FF2B5EF4-FFF2-40B4-BE49-F238E27FC236}">
                    <a16:creationId xmlns:a16="http://schemas.microsoft.com/office/drawing/2014/main" id="{EC59623E-6DBE-4BEE-AB9E-E767FBB3C4A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418" t="11812" r="10418" b="7312"/>
              <a:stretch/>
            </p:blipFill>
            <p:spPr>
              <a:xfrm>
                <a:off x="4716016" y="3147814"/>
                <a:ext cx="1512168" cy="1544893"/>
              </a:xfrm>
              <a:prstGeom prst="rect">
                <a:avLst/>
              </a:prstGeom>
            </p:spPr>
          </p:pic>
          <p:sp>
            <p:nvSpPr>
              <p:cNvPr id="14" name="TextBox 13">
                <a:extLst>
                  <a:ext uri="{FF2B5EF4-FFF2-40B4-BE49-F238E27FC236}">
                    <a16:creationId xmlns:a16="http://schemas.microsoft.com/office/drawing/2014/main" id="{D5BE0269-4D01-4F69-8AA0-27DB42E67180}"/>
                  </a:ext>
                </a:extLst>
              </p:cNvPr>
              <p:cNvSpPr txBox="1"/>
              <p:nvPr/>
            </p:nvSpPr>
            <p:spPr>
              <a:xfrm>
                <a:off x="5148064" y="3745364"/>
                <a:ext cx="648072" cy="349077"/>
              </a:xfrm>
              <a:prstGeom prst="rect">
                <a:avLst/>
              </a:prstGeom>
              <a:noFill/>
            </p:spPr>
            <p:txBody>
              <a:bodyPr wrap="square" rtlCol="0">
                <a:spAutoFit/>
              </a:bodyPr>
              <a:lstStyle/>
              <a:p>
                <a:pPr algn="ctr"/>
                <a:r>
                  <a:rPr lang="en-US" altLang="ko-KR" sz="800" dirty="0">
                    <a:latin typeface="-윤고딕340" panose="02030504000101010101" pitchFamily="18" charset="-127"/>
                    <a:ea typeface="-윤고딕340" panose="02030504000101010101" pitchFamily="18" charset="-127"/>
                  </a:rPr>
                  <a:t>Bright</a:t>
                </a:r>
              </a:p>
              <a:p>
                <a:pPr algn="ctr"/>
                <a:r>
                  <a:rPr lang="en-US" altLang="ko-KR" sz="800" dirty="0">
                    <a:latin typeface="-윤고딕340" panose="02030504000101010101" pitchFamily="18" charset="-127"/>
                    <a:ea typeface="-윤고딕340" panose="02030504000101010101" pitchFamily="18" charset="-127"/>
                  </a:rPr>
                  <a:t>total</a:t>
                </a:r>
                <a:r>
                  <a:rPr lang="ko-KR" altLang="en-US" sz="800" dirty="0">
                    <a:latin typeface="-윤고딕340" panose="02030504000101010101" pitchFamily="18" charset="-127"/>
                    <a:ea typeface="-윤고딕340" panose="02030504000101010101" pitchFamily="18" charset="-127"/>
                  </a:rPr>
                  <a:t> </a:t>
                </a:r>
                <a:r>
                  <a:rPr lang="en-US" altLang="ko-KR" sz="800" dirty="0">
                    <a:latin typeface="-윤고딕340" panose="02030504000101010101" pitchFamily="18" charset="-127"/>
                    <a:ea typeface="-윤고딕340" panose="02030504000101010101" pitchFamily="18" charset="-127"/>
                  </a:rPr>
                  <a:t>114</a:t>
                </a:r>
                <a:r>
                  <a:rPr lang="en-US" altLang="ko-KR" sz="200" dirty="0">
                    <a:latin typeface="-윤고딕340" panose="02030504000101010101" pitchFamily="18" charset="-127"/>
                    <a:ea typeface="-윤고딕340" panose="02030504000101010101" pitchFamily="18" charset="-127"/>
                  </a:rPr>
                  <a:t> </a:t>
                </a:r>
              </a:p>
            </p:txBody>
          </p:sp>
        </p:grpSp>
        <p:pic>
          <p:nvPicPr>
            <p:cNvPr id="31" name="그림 30" descr="전자기기, 장치이(가) 표시된 사진&#10;&#10;자동 생성된 설명">
              <a:extLst>
                <a:ext uri="{FF2B5EF4-FFF2-40B4-BE49-F238E27FC236}">
                  <a16:creationId xmlns:a16="http://schemas.microsoft.com/office/drawing/2014/main" id="{BE8BAF39-5928-40A6-A9F8-8634FBE7C7A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5310" t="20266" r="31172" b="68073"/>
            <a:stretch/>
          </p:blipFill>
          <p:spPr>
            <a:xfrm>
              <a:off x="6060394" y="1702326"/>
              <a:ext cx="250448" cy="216025"/>
            </a:xfrm>
            <a:prstGeom prst="rect">
              <a:avLst/>
            </a:prstGeom>
          </p:spPr>
        </p:pic>
        <p:pic>
          <p:nvPicPr>
            <p:cNvPr id="27" name="그림 26" descr="전자기기, 장치이(가) 표시된 사진&#10;&#10;자동 생성된 설명">
              <a:extLst>
                <a:ext uri="{FF2B5EF4-FFF2-40B4-BE49-F238E27FC236}">
                  <a16:creationId xmlns:a16="http://schemas.microsoft.com/office/drawing/2014/main" id="{641A04D2-D337-4B40-80F1-2F5413F0A03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0866" t="33876" r="17474" b="54463"/>
            <a:stretch/>
          </p:blipFill>
          <p:spPr>
            <a:xfrm>
              <a:off x="5969209" y="1521103"/>
              <a:ext cx="216024" cy="216024"/>
            </a:xfrm>
            <a:prstGeom prst="rect">
              <a:avLst/>
            </a:prstGeom>
          </p:spPr>
        </p:pic>
      </p:grpSp>
      <p:grpSp>
        <p:nvGrpSpPr>
          <p:cNvPr id="6" name="그룹 5">
            <a:extLst>
              <a:ext uri="{FF2B5EF4-FFF2-40B4-BE49-F238E27FC236}">
                <a16:creationId xmlns:a16="http://schemas.microsoft.com/office/drawing/2014/main" id="{DD137BBF-F136-4088-A7CB-51F6F5A038FB}"/>
              </a:ext>
            </a:extLst>
          </p:cNvPr>
          <p:cNvGrpSpPr/>
          <p:nvPr/>
        </p:nvGrpSpPr>
        <p:grpSpPr>
          <a:xfrm>
            <a:off x="7020272" y="1275606"/>
            <a:ext cx="1466582" cy="1466583"/>
            <a:chOff x="7020272" y="1275606"/>
            <a:chExt cx="1466582" cy="1466583"/>
          </a:xfrm>
        </p:grpSpPr>
        <p:grpSp>
          <p:nvGrpSpPr>
            <p:cNvPr id="5" name="그룹 4">
              <a:extLst>
                <a:ext uri="{FF2B5EF4-FFF2-40B4-BE49-F238E27FC236}">
                  <a16:creationId xmlns:a16="http://schemas.microsoft.com/office/drawing/2014/main" id="{9124850F-1CE0-4586-A097-47BC8CFFBD9C}"/>
                </a:ext>
              </a:extLst>
            </p:cNvPr>
            <p:cNvGrpSpPr/>
            <p:nvPr/>
          </p:nvGrpSpPr>
          <p:grpSpPr>
            <a:xfrm>
              <a:off x="7020272" y="1275606"/>
              <a:ext cx="1466582" cy="1466583"/>
              <a:chOff x="7020272" y="1275606"/>
              <a:chExt cx="1466582" cy="1466583"/>
            </a:xfrm>
          </p:grpSpPr>
          <p:grpSp>
            <p:nvGrpSpPr>
              <p:cNvPr id="4" name="그룹 3">
                <a:extLst>
                  <a:ext uri="{FF2B5EF4-FFF2-40B4-BE49-F238E27FC236}">
                    <a16:creationId xmlns:a16="http://schemas.microsoft.com/office/drawing/2014/main" id="{CA49B055-9E13-432B-B6FF-3703C8264E1B}"/>
                  </a:ext>
                </a:extLst>
              </p:cNvPr>
              <p:cNvGrpSpPr/>
              <p:nvPr/>
            </p:nvGrpSpPr>
            <p:grpSpPr>
              <a:xfrm>
                <a:off x="7020272" y="1275606"/>
                <a:ext cx="1466582" cy="1466583"/>
                <a:chOff x="7020272" y="1275606"/>
                <a:chExt cx="1466582" cy="1466583"/>
              </a:xfrm>
            </p:grpSpPr>
            <p:grpSp>
              <p:nvGrpSpPr>
                <p:cNvPr id="22" name="그룹 21">
                  <a:extLst>
                    <a:ext uri="{FF2B5EF4-FFF2-40B4-BE49-F238E27FC236}">
                      <a16:creationId xmlns:a16="http://schemas.microsoft.com/office/drawing/2014/main" id="{4A49A96E-2FE4-4326-B988-46FB22D1027E}"/>
                    </a:ext>
                  </a:extLst>
                </p:cNvPr>
                <p:cNvGrpSpPr/>
                <p:nvPr/>
              </p:nvGrpSpPr>
              <p:grpSpPr>
                <a:xfrm>
                  <a:off x="7020272" y="1275606"/>
                  <a:ext cx="1466582" cy="1466583"/>
                  <a:chOff x="6804248" y="3147813"/>
                  <a:chExt cx="1512168" cy="1512169"/>
                </a:xfrm>
              </p:grpSpPr>
              <p:pic>
                <p:nvPicPr>
                  <p:cNvPr id="13" name="그림 12" descr="장치이(가) 표시된 사진&#10;&#10;자동 생성된 설명">
                    <a:extLst>
                      <a:ext uri="{FF2B5EF4-FFF2-40B4-BE49-F238E27FC236}">
                        <a16:creationId xmlns:a16="http://schemas.microsoft.com/office/drawing/2014/main" id="{BEBEFBE4-DB1B-418D-86D9-21DC44946C0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648" t="11904" r="9188" b="8932"/>
                  <a:stretch/>
                </p:blipFill>
                <p:spPr>
                  <a:xfrm>
                    <a:off x="6804248" y="3147813"/>
                    <a:ext cx="1512168" cy="1512169"/>
                  </a:xfrm>
                  <a:prstGeom prst="rect">
                    <a:avLst/>
                  </a:prstGeom>
                </p:spPr>
              </p:pic>
              <p:sp>
                <p:nvSpPr>
                  <p:cNvPr id="19" name="TextBox 18">
                    <a:extLst>
                      <a:ext uri="{FF2B5EF4-FFF2-40B4-BE49-F238E27FC236}">
                        <a16:creationId xmlns:a16="http://schemas.microsoft.com/office/drawing/2014/main" id="{28F274C7-4EA3-4BEC-8BA1-B1F186E68E97}"/>
                      </a:ext>
                    </a:extLst>
                  </p:cNvPr>
                  <p:cNvSpPr txBox="1"/>
                  <p:nvPr/>
                </p:nvSpPr>
                <p:spPr>
                  <a:xfrm>
                    <a:off x="7212796" y="3745364"/>
                    <a:ext cx="648072" cy="349077"/>
                  </a:xfrm>
                  <a:prstGeom prst="rect">
                    <a:avLst/>
                  </a:prstGeom>
                  <a:noFill/>
                </p:spPr>
                <p:txBody>
                  <a:bodyPr wrap="square" rtlCol="0">
                    <a:spAutoFit/>
                  </a:bodyPr>
                  <a:lstStyle/>
                  <a:p>
                    <a:pPr algn="ctr"/>
                    <a:r>
                      <a:rPr lang="en-US" altLang="ko-KR" sz="800" dirty="0">
                        <a:latin typeface="-윤고딕340" panose="02030504000101010101" pitchFamily="18" charset="-127"/>
                        <a:ea typeface="-윤고딕340" panose="02030504000101010101" pitchFamily="18" charset="-127"/>
                      </a:rPr>
                      <a:t>Harmony</a:t>
                    </a:r>
                  </a:p>
                  <a:p>
                    <a:pPr algn="ctr"/>
                    <a:r>
                      <a:rPr lang="en-US" altLang="ko-KR" sz="800" dirty="0">
                        <a:latin typeface="-윤고딕340" panose="02030504000101010101" pitchFamily="18" charset="-127"/>
                        <a:ea typeface="-윤고딕340" panose="02030504000101010101" pitchFamily="18" charset="-127"/>
                      </a:rPr>
                      <a:t>total</a:t>
                    </a:r>
                    <a:r>
                      <a:rPr lang="ko-KR" altLang="en-US" sz="800" dirty="0">
                        <a:latin typeface="-윤고딕340" panose="02030504000101010101" pitchFamily="18" charset="-127"/>
                        <a:ea typeface="-윤고딕340" panose="02030504000101010101" pitchFamily="18" charset="-127"/>
                      </a:rPr>
                      <a:t> </a:t>
                    </a:r>
                    <a:r>
                      <a:rPr lang="en-US" altLang="ko-KR" sz="800" dirty="0">
                        <a:latin typeface="-윤고딕340" panose="02030504000101010101" pitchFamily="18" charset="-127"/>
                        <a:ea typeface="-윤고딕340" panose="02030504000101010101" pitchFamily="18" charset="-127"/>
                      </a:rPr>
                      <a:t>96</a:t>
                    </a:r>
                    <a:r>
                      <a:rPr lang="en-US" altLang="ko-KR" sz="200" dirty="0">
                        <a:latin typeface="-윤고딕340" panose="02030504000101010101" pitchFamily="18" charset="-127"/>
                        <a:ea typeface="-윤고딕340" panose="02030504000101010101" pitchFamily="18" charset="-127"/>
                      </a:rPr>
                      <a:t> </a:t>
                    </a:r>
                  </a:p>
                </p:txBody>
              </p:sp>
            </p:grpSp>
            <p:pic>
              <p:nvPicPr>
                <p:cNvPr id="39" name="그림 38" descr="장치이(가) 표시된 사진&#10;&#10;자동 생성된 설명">
                  <a:extLst>
                    <a:ext uri="{FF2B5EF4-FFF2-40B4-BE49-F238E27FC236}">
                      <a16:creationId xmlns:a16="http://schemas.microsoft.com/office/drawing/2014/main" id="{5A2F23AB-2B84-4D42-B0EF-9AA725F70F5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1725" t="22759" r="26614" b="65228"/>
                <a:stretch/>
              </p:blipFill>
              <p:spPr>
                <a:xfrm>
                  <a:off x="8172400" y="2008897"/>
                  <a:ext cx="232581" cy="222555"/>
                </a:xfrm>
                <a:prstGeom prst="rect">
                  <a:avLst/>
                </a:prstGeom>
              </p:spPr>
            </p:pic>
            <p:pic>
              <p:nvPicPr>
                <p:cNvPr id="41" name="그림 40" descr="장치이(가) 표시된 사진&#10;&#10;자동 생성된 설명">
                  <a:extLst>
                    <a:ext uri="{FF2B5EF4-FFF2-40B4-BE49-F238E27FC236}">
                      <a16:creationId xmlns:a16="http://schemas.microsoft.com/office/drawing/2014/main" id="{82572B06-5379-4758-8C1F-0128F0174E1B}"/>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1725" t="22759" r="26614" b="65228"/>
                <a:stretch/>
              </p:blipFill>
              <p:spPr>
                <a:xfrm>
                  <a:off x="8130537" y="2114265"/>
                  <a:ext cx="185879" cy="177866"/>
                </a:xfrm>
                <a:prstGeom prst="rect">
                  <a:avLst/>
                </a:prstGeom>
              </p:spPr>
            </p:pic>
            <p:pic>
              <p:nvPicPr>
                <p:cNvPr id="33" name="그림 32" descr="장치이(가) 표시된 사진&#10;&#10;자동 생성된 설명">
                  <a:extLst>
                    <a:ext uri="{FF2B5EF4-FFF2-40B4-BE49-F238E27FC236}">
                      <a16:creationId xmlns:a16="http://schemas.microsoft.com/office/drawing/2014/main" id="{169DE740-D691-416C-A10C-6D5FF07C0F7B}"/>
                    </a:ext>
                  </a:extLst>
                </p:cNvPr>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52691" b="64350" l="70628" r="85202">
                              <a14:foregroundMark x1="75336" y1="55157" x2="75336" y2="55157"/>
                              <a14:foregroundMark x1="74439" y1="54933" x2="75336" y2="54484"/>
                              <a14:foregroundMark x1="75336" y1="54484" x2="73991" y2="53812"/>
                              <a14:foregroundMark x1="75112" y1="54260" x2="83632" y2="54260"/>
                              <a14:foregroundMark x1="83632" y1="55157" x2="83857" y2="54036"/>
                              <a14:foregroundMark x1="84305" y1="62780" x2="83857" y2="61435"/>
                              <a14:foregroundMark x1="82960" y1="63004" x2="82287" y2="61883"/>
                              <a14:foregroundMark x1="79821" y1="63229" x2="73991" y2="63229"/>
                              <a14:foregroundMark x1="74215" y1="60987" x2="74215" y2="60987"/>
                              <a14:foregroundMark x1="73767" y1="60762" x2="73767" y2="60762"/>
                              <a14:foregroundMark x1="73767" y1="59865" x2="73767" y2="59865"/>
                              <a14:foregroundMark x1="73767" y1="59641" x2="73767" y2="59641"/>
                              <a14:foregroundMark x1="72870" y1="60090" x2="72870" y2="60090"/>
                              <a14:foregroundMark x1="72870" y1="61435" x2="72870" y2="61435"/>
                              <a14:foregroundMark x1="73094" y1="61435" x2="73094" y2="61435"/>
                              <a14:foregroundMark x1="73094" y1="63453" x2="73094" y2="63453"/>
                              <a14:foregroundMark x1="73094" y1="63677" x2="73094" y2="63677"/>
                              <a14:foregroundMark x1="72422" y1="63453" x2="72422" y2="63453"/>
                              <a14:foregroundMark x1="72197" y1="61659" x2="72197" y2="61659"/>
                              <a14:foregroundMark x1="72197" y1="61659" x2="72197" y2="61659"/>
                              <a14:foregroundMark x1="72646" y1="60314" x2="72646" y2="60314"/>
                              <a14:foregroundMark x1="72870" y1="59641" x2="72870" y2="59641"/>
                              <a14:foregroundMark x1="73543" y1="59641" x2="73543" y2="59641"/>
                              <a14:foregroundMark x1="73318" y1="60538" x2="73318" y2="60538"/>
                              <a14:foregroundMark x1="73318" y1="60538" x2="73318" y2="60538"/>
                              <a14:foregroundMark x1="73767" y1="60762" x2="73767" y2="60762"/>
                              <a14:foregroundMark x1="75112" y1="60987" x2="75112" y2="60987"/>
                              <a14:foregroundMark x1="75112" y1="60987" x2="75112" y2="60987"/>
                              <a14:foregroundMark x1="74439" y1="60538" x2="74439" y2="60538"/>
                              <a14:foregroundMark x1="74215" y1="60314" x2="74215" y2="60314"/>
                              <a14:foregroundMark x1="73991" y1="60314" x2="73991" y2="60314"/>
                              <a14:foregroundMark x1="73094" y1="59865" x2="72646" y2="59641"/>
                              <a14:foregroundMark x1="72646" y1="59641" x2="72646" y2="59641"/>
                              <a14:foregroundMark x1="72646" y1="61211" x2="72646" y2="61211"/>
                              <a14:foregroundMark x1="72422" y1="61211" x2="72422" y2="61211"/>
                              <a14:foregroundMark x1="72646" y1="59641" x2="72646" y2="59641"/>
                              <a14:foregroundMark x1="72197" y1="60538" x2="72197" y2="60538"/>
                              <a14:foregroundMark x1="72197" y1="60538" x2="72197" y2="60538"/>
                              <a14:foregroundMark x1="71973" y1="60090" x2="71973" y2="60090"/>
                              <a14:foregroundMark x1="72870" y1="60314" x2="72870" y2="60314"/>
                              <a14:foregroundMark x1="72870" y1="62556" x2="72870" y2="62556"/>
                              <a14:foregroundMark x1="72870" y1="62556" x2="72870" y2="62556"/>
                              <a14:foregroundMark x1="72422" y1="62108" x2="72422" y2="62108"/>
                              <a14:foregroundMark x1="71973" y1="62108" x2="71973" y2="62108"/>
                              <a14:foregroundMark x1="72197" y1="62556" x2="72197" y2="62556"/>
                              <a14:foregroundMark x1="72197" y1="62556" x2="72197" y2="62556"/>
                              <a14:foregroundMark x1="76009" y1="59865" x2="76009" y2="59865"/>
                              <a14:foregroundMark x1="76009" y1="59865" x2="76009" y2="59865"/>
                              <a14:foregroundMark x1="76009" y1="59865" x2="76009" y2="59865"/>
                              <a14:foregroundMark x1="81614" y1="62780" x2="81614" y2="62780"/>
                              <a14:foregroundMark x1="81390" y1="62780" x2="81390" y2="62780"/>
                              <a14:foregroundMark x1="80717" y1="63677" x2="80717" y2="63677"/>
                              <a14:foregroundMark x1="80493" y1="63453" x2="80269" y2="63229"/>
                              <a14:foregroundMark x1="81166" y1="63229" x2="81839" y2="63453"/>
                              <a14:foregroundMark x1="83632" y1="63229" x2="83632" y2="63229"/>
                              <a14:foregroundMark x1="84305" y1="63004" x2="84305" y2="63004"/>
                              <a14:foregroundMark x1="84529" y1="63004" x2="84978" y2="63004"/>
                              <a14:foregroundMark x1="84978" y1="63229" x2="84978" y2="63229"/>
                              <a14:foregroundMark x1="84753" y1="62556" x2="84753" y2="62556"/>
                              <a14:foregroundMark x1="84753" y1="62556" x2="84753" y2="62556"/>
                              <a14:foregroundMark x1="85202" y1="62556" x2="85202" y2="62556"/>
                              <a14:foregroundMark x1="84978" y1="62108" x2="84978" y2="62108"/>
                              <a14:foregroundMark x1="84978" y1="62108" x2="84978" y2="62108"/>
                              <a14:foregroundMark x1="84978" y1="61883" x2="84978" y2="61883"/>
                              <a14:foregroundMark x1="84529" y1="61435" x2="84529" y2="61435"/>
                              <a14:foregroundMark x1="84529" y1="61211" x2="84529" y2="61211"/>
                              <a14:foregroundMark x1="84529" y1="60987" x2="84529" y2="60987"/>
                              <a14:foregroundMark x1="84529" y1="60987" x2="84529" y2="60987"/>
                              <a14:foregroundMark x1="84305" y1="60314" x2="84305" y2="60314"/>
                              <a14:foregroundMark x1="84305" y1="60314" x2="84305" y2="60314"/>
                              <a14:foregroundMark x1="84305" y1="60314" x2="84305" y2="60314"/>
                              <a14:foregroundMark x1="84305" y1="59641" x2="84305" y2="59641"/>
                              <a14:foregroundMark x1="84529" y1="59641" x2="84529" y2="59641"/>
                              <a14:foregroundMark x1="84978" y1="59641" x2="84978" y2="59641"/>
                              <a14:foregroundMark x1="84978" y1="59865" x2="85426" y2="59865"/>
                              <a14:foregroundMark x1="84305" y1="55157" x2="84305" y2="55157"/>
                              <a14:foregroundMark x1="83857" y1="55381" x2="83857" y2="55381"/>
                              <a14:foregroundMark x1="83632" y1="53812" x2="83632" y2="53812"/>
                              <a14:foregroundMark x1="83408" y1="53587" x2="83408" y2="53587"/>
                              <a14:foregroundMark x1="82960" y1="54036" x2="82960" y2="54036"/>
                              <a14:foregroundMark x1="82735" y1="54036" x2="82287" y2="54036"/>
                              <a14:foregroundMark x1="82063" y1="54036" x2="82063" y2="54036"/>
                              <a14:foregroundMark x1="81614" y1="53812" x2="81614" y2="53812"/>
                              <a14:foregroundMark x1="81390" y1="53587" x2="81390" y2="53587"/>
                              <a14:foregroundMark x1="81166" y1="53587" x2="81166" y2="53587"/>
                              <a14:foregroundMark x1="81166" y1="53587" x2="81166" y2="53587"/>
                              <a14:foregroundMark x1="81166" y1="53587" x2="81166" y2="53587"/>
                              <a14:foregroundMark x1="81166" y1="53587" x2="81166" y2="53587"/>
                              <a14:foregroundMark x1="81166" y1="53587" x2="81166" y2="53587"/>
                              <a14:foregroundMark x1="81166" y1="53363" x2="81166" y2="53363"/>
                              <a14:foregroundMark x1="80493" y1="52691" x2="80493" y2="52691"/>
                              <a14:foregroundMark x1="80493" y1="52691" x2="80493" y2="52691"/>
                              <a14:foregroundMark x1="80717" y1="54484" x2="80717" y2="54484"/>
                              <a14:foregroundMark x1="81614" y1="58296" x2="81614" y2="58296"/>
                              <a14:foregroundMark x1="81614" y1="58296" x2="81614" y2="58296"/>
                              <a14:foregroundMark x1="77130" y1="56502" x2="77130" y2="56502"/>
                              <a14:foregroundMark x1="78027" y1="57623" x2="78027" y2="57623"/>
                              <a14:foregroundMark x1="75561" y1="61659" x2="75561" y2="61659"/>
                              <a14:foregroundMark x1="75785" y1="62108" x2="76233" y2="62332"/>
                              <a14:foregroundMark x1="76906" y1="62556" x2="76906" y2="62556"/>
                              <a14:foregroundMark x1="82735" y1="60538" x2="82735" y2="60538"/>
                              <a14:foregroundMark x1="82735" y1="60538" x2="82287" y2="60538"/>
                              <a14:foregroundMark x1="82287" y1="60538" x2="82287" y2="60538"/>
                              <a14:foregroundMark x1="74215" y1="55381" x2="74215" y2="55381"/>
                              <a14:foregroundMark x1="74439" y1="54933" x2="74439" y2="54933"/>
                              <a14:foregroundMark x1="74439" y1="53812" x2="74439" y2="53812"/>
                              <a14:foregroundMark x1="74439" y1="53812" x2="74439" y2="53812"/>
                              <a14:foregroundMark x1="73991" y1="54933" x2="75785" y2="54260"/>
                              <a14:foregroundMark x1="76233" y1="53587" x2="76233" y2="53587"/>
                              <a14:foregroundMark x1="75785" y1="53587" x2="75785" y2="53587"/>
                              <a14:foregroundMark x1="74888" y1="53587" x2="74888" y2="53587"/>
                              <a14:foregroundMark x1="74439" y1="53587" x2="74439" y2="53587"/>
                              <a14:foregroundMark x1="74439" y1="53587" x2="74439" y2="53587"/>
                              <a14:foregroundMark x1="74439" y1="53587" x2="74215" y2="53587"/>
                              <a14:foregroundMark x1="73543" y1="53587" x2="73543" y2="53587"/>
                              <a14:foregroundMark x1="78475" y1="53812" x2="78475" y2="53812"/>
                              <a14:foregroundMark x1="78924" y1="53587" x2="78924" y2="53587"/>
                              <a14:foregroundMark x1="78924" y1="53587" x2="78924" y2="53587"/>
                              <a14:foregroundMark x1="80045" y1="53587" x2="80045" y2="53587"/>
                              <a14:foregroundMark x1="80045" y1="53587" x2="80493" y2="53587"/>
                              <a14:foregroundMark x1="81839" y1="54036" x2="81839" y2="54036"/>
                              <a14:foregroundMark x1="78251" y1="55830" x2="78251" y2="55830"/>
                              <a14:foregroundMark x1="78924" y1="55830" x2="78924" y2="55830"/>
                              <a14:foregroundMark x1="79148" y1="55830" x2="79148" y2="55830"/>
                              <a14:foregroundMark x1="76457" y1="53587" x2="76457" y2="53587"/>
                              <a14:foregroundMark x1="76457" y1="53587" x2="76457" y2="53587"/>
                              <a14:foregroundMark x1="75561" y1="53363" x2="74888" y2="53363"/>
                              <a14:foregroundMark x1="74439" y1="56054" x2="74439" y2="56054"/>
                              <a14:foregroundMark x1="75112" y1="58969" x2="75112" y2="58969"/>
                            </a14:backgroundRemoval>
                          </a14:imgEffect>
                        </a14:imgLayer>
                      </a14:imgProps>
                    </a:ext>
                    <a:ext uri="{28A0092B-C50C-407E-A947-70E740481C1C}">
                      <a14:useLocalDpi xmlns:a14="http://schemas.microsoft.com/office/drawing/2010/main" val="0"/>
                    </a:ext>
                  </a:extLst>
                </a:blip>
                <a:srcRect l="69499" t="52684" r="13602" b="34132"/>
                <a:stretch/>
              </p:blipFill>
              <p:spPr>
                <a:xfrm>
                  <a:off x="8086902" y="1784341"/>
                  <a:ext cx="313072" cy="244241"/>
                </a:xfrm>
                <a:prstGeom prst="rect">
                  <a:avLst/>
                </a:prstGeom>
              </p:spPr>
            </p:pic>
          </p:grpSp>
          <p:pic>
            <p:nvPicPr>
              <p:cNvPr id="43" name="그림 42" descr="장치이(가) 표시된 사진&#10;&#10;자동 생성된 설명">
                <a:extLst>
                  <a:ext uri="{FF2B5EF4-FFF2-40B4-BE49-F238E27FC236}">
                    <a16:creationId xmlns:a16="http://schemas.microsoft.com/office/drawing/2014/main" id="{4478A332-62B3-4F20-B89B-B1B98CC386A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3785" t="48247" r="72696" b="37238"/>
              <a:stretch/>
            </p:blipFill>
            <p:spPr>
              <a:xfrm>
                <a:off x="7582978" y="2447730"/>
                <a:ext cx="360039" cy="221077"/>
              </a:xfrm>
              <a:prstGeom prst="rect">
                <a:avLst/>
              </a:prstGeom>
            </p:spPr>
          </p:pic>
        </p:grpSp>
        <p:pic>
          <p:nvPicPr>
            <p:cNvPr id="42" name="그림 41" descr="장치이(가) 표시된 사진&#10;&#10;자동 생성된 설명">
              <a:extLst>
                <a:ext uri="{FF2B5EF4-FFF2-40B4-BE49-F238E27FC236}">
                  <a16:creationId xmlns:a16="http://schemas.microsoft.com/office/drawing/2014/main" id="{FE84C5C0-C5B0-4C18-86DF-64B58D102857}"/>
                </a:ext>
              </a:extLst>
            </p:cNvPr>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75561" b="87444" l="42601" r="59865">
                          <a14:foregroundMark x1="46188" y1="78700" x2="46188" y2="78700"/>
                          <a14:foregroundMark x1="45516" y1="78700" x2="43274" y2="76457"/>
                          <a14:foregroundMark x1="45067" y1="78700" x2="45067" y2="78700"/>
                          <a14:foregroundMark x1="45067" y1="78700" x2="45067" y2="78700"/>
                          <a14:foregroundMark x1="45067" y1="78700" x2="45067" y2="78700"/>
                          <a14:foregroundMark x1="45067" y1="80717" x2="45067" y2="80717"/>
                          <a14:foregroundMark x1="45067" y1="80717" x2="45067" y2="80717"/>
                          <a14:foregroundMark x1="44619" y1="79372" x2="44619" y2="79372"/>
                          <a14:foregroundMark x1="44619" y1="79372" x2="44619" y2="79372"/>
                          <a14:foregroundMark x1="44619" y1="79372" x2="44619" y2="79372"/>
                          <a14:foregroundMark x1="44619" y1="79372" x2="44619" y2="79372"/>
                          <a14:foregroundMark x1="45067" y1="77803" x2="45067" y2="77803"/>
                          <a14:foregroundMark x1="45067" y1="77803" x2="45067" y2="77803"/>
                          <a14:foregroundMark x1="45067" y1="77803" x2="46413" y2="77803"/>
                          <a14:foregroundMark x1="46413" y1="77803" x2="46413" y2="77803"/>
                          <a14:foregroundMark x1="46413" y1="77803" x2="46413" y2="77803"/>
                          <a14:foregroundMark x1="47982" y1="78251" x2="52018" y2="82287"/>
                          <a14:foregroundMark x1="52018" y1="82287" x2="52018" y2="82287"/>
                          <a14:foregroundMark x1="51345" y1="78700" x2="51345" y2="78700"/>
                          <a14:foregroundMark x1="52691" y1="79148" x2="52691" y2="79148"/>
                          <a14:foregroundMark x1="52915" y1="79372" x2="52915" y2="79372"/>
                          <a14:foregroundMark x1="54036" y1="79372" x2="54484" y2="79596"/>
                          <a14:foregroundMark x1="54484" y1="79821" x2="54484" y2="79821"/>
                          <a14:foregroundMark x1="54484" y1="79821" x2="54484" y2="79821"/>
                          <a14:foregroundMark x1="54709" y1="79821" x2="55381" y2="79821"/>
                          <a14:foregroundMark x1="55830" y1="80045" x2="56951" y2="80493"/>
                          <a14:foregroundMark x1="56951" y1="80717" x2="57848" y2="80942"/>
                          <a14:foregroundMark x1="57848" y1="80942" x2="57848" y2="80942"/>
                          <a14:foregroundMark x1="57175" y1="78251" x2="57175" y2="78251"/>
                          <a14:foregroundMark x1="56726" y1="78251" x2="56726" y2="78251"/>
                          <a14:foregroundMark x1="56726" y1="78251" x2="56726" y2="78251"/>
                          <a14:foregroundMark x1="56951" y1="76906" x2="56951" y2="76906"/>
                          <a14:foregroundMark x1="57848" y1="77354" x2="58296" y2="78027"/>
                          <a14:foregroundMark x1="58744" y1="78251" x2="58744" y2="78251"/>
                          <a14:foregroundMark x1="58969" y1="78700" x2="58969" y2="79821"/>
                          <a14:foregroundMark x1="58969" y1="79821" x2="58969" y2="79821"/>
                          <a14:foregroundMark x1="58969" y1="79821" x2="58969" y2="79821"/>
                          <a14:foregroundMark x1="58296" y1="79372" x2="58296" y2="79372"/>
                          <a14:foregroundMark x1="57848" y1="84753" x2="57848" y2="84753"/>
                          <a14:foregroundMark x1="57848" y1="84753" x2="57848" y2="84753"/>
                          <a14:foregroundMark x1="56054" y1="85650" x2="56054" y2="85650"/>
                          <a14:foregroundMark x1="54260" y1="85650" x2="54260" y2="85650"/>
                          <a14:foregroundMark x1="52915" y1="85650" x2="52915" y2="85650"/>
                          <a14:foregroundMark x1="50897" y1="85650" x2="50897" y2="85650"/>
                          <a14:foregroundMark x1="50000" y1="85426" x2="50000" y2="85426"/>
                          <a14:foregroundMark x1="49552" y1="85426" x2="49552" y2="85426"/>
                          <a14:foregroundMark x1="47085" y1="84978" x2="47085" y2="84978"/>
                          <a14:foregroundMark x1="45964" y1="86099" x2="45964" y2="86099"/>
                          <a14:foregroundMark x1="46188" y1="84305" x2="46188" y2="84305"/>
                          <a14:foregroundMark x1="46637" y1="86099" x2="50000" y2="86323"/>
                          <a14:foregroundMark x1="53587" y1="86323" x2="54036" y2="86547"/>
                          <a14:foregroundMark x1="56278" y1="85874" x2="56278" y2="85874"/>
                          <a14:foregroundMark x1="57848" y1="85650" x2="58520" y2="85650"/>
                          <a14:foregroundMark x1="58744" y1="85650" x2="58744" y2="85650"/>
                          <a14:foregroundMark x1="56278" y1="86323" x2="56278" y2="86323"/>
                          <a14:foregroundMark x1="56278" y1="86323" x2="56278" y2="86323"/>
                          <a14:foregroundMark x1="57175" y1="87444" x2="57175" y2="87444"/>
                          <a14:foregroundMark x1="57175" y1="87444" x2="57848" y2="87444"/>
                          <a14:foregroundMark x1="59193" y1="86547" x2="59193" y2="86547"/>
                          <a14:foregroundMark x1="58296" y1="84529" x2="58296" y2="84529"/>
                          <a14:foregroundMark x1="57399" y1="83632" x2="54036" y2="84081"/>
                          <a14:foregroundMark x1="43274" y1="84305" x2="43274" y2="84305"/>
                          <a14:foregroundMark x1="45740" y1="82063" x2="45740" y2="82063"/>
                          <a14:foregroundMark x1="45291" y1="81166" x2="45291" y2="81166"/>
                          <a14:foregroundMark x1="44619" y1="80493" x2="44619" y2="80493"/>
                          <a14:foregroundMark x1="44395" y1="79596" x2="44395" y2="79596"/>
                          <a14:foregroundMark x1="44619" y1="78700" x2="44619" y2="78700"/>
                          <a14:foregroundMark x1="45067" y1="77803" x2="45067" y2="77803"/>
                          <a14:foregroundMark x1="46637" y1="76233" x2="46637" y2="76233"/>
                          <a14:foregroundMark x1="46637" y1="76233" x2="45740" y2="76233"/>
                          <a14:foregroundMark x1="45067" y1="76682" x2="44619" y2="78027"/>
                          <a14:foregroundMark x1="44843" y1="78475" x2="44843" y2="78475"/>
                          <a14:foregroundMark x1="46188" y1="78924" x2="46188" y2="78924"/>
                          <a14:foregroundMark x1="45740" y1="78251" x2="45740" y2="78251"/>
                          <a14:foregroundMark x1="45740" y1="78251" x2="45740" y2="78251"/>
                          <a14:foregroundMark x1="45516" y1="78251" x2="45516" y2="78251"/>
                          <a14:foregroundMark x1="45291" y1="78924" x2="45291" y2="78924"/>
                          <a14:foregroundMark x1="45291" y1="78924" x2="45291" y2="78924"/>
                          <a14:foregroundMark x1="44619" y1="78924" x2="44619" y2="78924"/>
                          <a14:foregroundMark x1="48430" y1="78700" x2="49327" y2="78700"/>
                          <a14:foregroundMark x1="49327" y1="78700" x2="49327" y2="78700"/>
                          <a14:foregroundMark x1="50448" y1="78700" x2="50448" y2="78700"/>
                          <a14:foregroundMark x1="50673" y1="78700" x2="50673" y2="78700"/>
                          <a14:foregroundMark x1="49103" y1="78251" x2="49103" y2="78251"/>
                          <a14:foregroundMark x1="49103" y1="78027" x2="49103" y2="78027"/>
                          <a14:foregroundMark x1="49103" y1="78027" x2="49103" y2="78027"/>
                          <a14:foregroundMark x1="49327" y1="78027" x2="49327" y2="78027"/>
                          <a14:foregroundMark x1="49552" y1="78027" x2="49552" y2="78027"/>
                          <a14:foregroundMark x1="48879" y1="77578" x2="48879" y2="77578"/>
                          <a14:foregroundMark x1="48879" y1="77578" x2="47982" y2="77578"/>
                          <a14:foregroundMark x1="47534" y1="77578" x2="47534" y2="77578"/>
                          <a14:foregroundMark x1="50673" y1="78251" x2="50673" y2="78251"/>
                          <a14:foregroundMark x1="50673" y1="77578" x2="50673" y2="77578"/>
                          <a14:foregroundMark x1="50673" y1="77578" x2="50673" y2="77578"/>
                          <a14:foregroundMark x1="50673" y1="77578" x2="50673" y2="77578"/>
                          <a14:foregroundMark x1="51570" y1="77578" x2="51570" y2="77578"/>
                          <a14:foregroundMark x1="52018" y1="77803" x2="52691" y2="77803"/>
                          <a14:foregroundMark x1="52691" y1="77803" x2="53139" y2="77803"/>
                          <a14:foregroundMark x1="53139" y1="77803" x2="53139" y2="77803"/>
                          <a14:foregroundMark x1="54484" y1="77803" x2="54484" y2="77803"/>
                          <a14:foregroundMark x1="53587" y1="77578" x2="53587" y2="77578"/>
                          <a14:foregroundMark x1="51570" y1="77354" x2="51570" y2="77354"/>
                          <a14:foregroundMark x1="55157" y1="77130" x2="55157" y2="77130"/>
                          <a14:foregroundMark x1="54933" y1="76906" x2="54933" y2="76906"/>
                          <a14:foregroundMark x1="52018" y1="77354" x2="52018" y2="77354"/>
                          <a14:foregroundMark x1="59417" y1="78475" x2="59417" y2="78475"/>
                          <a14:foregroundMark x1="59641" y1="78251" x2="59641" y2="78251"/>
                          <a14:foregroundMark x1="59193" y1="78251" x2="59193" y2="78251"/>
                          <a14:foregroundMark x1="59865" y1="78251" x2="59865" y2="78251"/>
                          <a14:foregroundMark x1="59865" y1="78251" x2="59865" y2="78251"/>
                          <a14:foregroundMark x1="59417" y1="77803" x2="59417" y2="77803"/>
                          <a14:foregroundMark x1="59417" y1="77803" x2="59417" y2="77803"/>
                          <a14:foregroundMark x1="59417" y1="77803" x2="59417" y2="77803"/>
                          <a14:foregroundMark x1="59865" y1="77578" x2="59865" y2="77578"/>
                          <a14:foregroundMark x1="59865" y1="77578" x2="59865" y2="77578"/>
                          <a14:foregroundMark x1="59193" y1="76906" x2="59193" y2="76906"/>
                          <a14:foregroundMark x1="59193" y1="76906" x2="59193" y2="76906"/>
                          <a14:foregroundMark x1="59193" y1="80269" x2="59193" y2="80269"/>
                          <a14:foregroundMark x1="58969" y1="78700" x2="58969" y2="78700"/>
                          <a14:foregroundMark x1="45964" y1="84753" x2="45964" y2="84753"/>
                          <a14:foregroundMark x1="45740" y1="84529" x2="45740" y2="84529"/>
                          <a14:foregroundMark x1="45516" y1="84305" x2="45516" y2="84305"/>
                          <a14:foregroundMark x1="45067" y1="84081" x2="45067" y2="84081"/>
                          <a14:foregroundMark x1="45291" y1="85650" x2="45291" y2="85650"/>
                          <a14:foregroundMark x1="46188" y1="86547" x2="46188" y2="86547"/>
                          <a14:foregroundMark x1="46861" y1="86771" x2="46861" y2="86771"/>
                          <a14:foregroundMark x1="50224" y1="87444" x2="50224" y2="87444"/>
                          <a14:foregroundMark x1="52018" y1="86771" x2="52018" y2="86771"/>
                          <a14:foregroundMark x1="54260" y1="86996" x2="54260" y2="86996"/>
                          <a14:foregroundMark x1="47309" y1="86996" x2="47309" y2="86996"/>
                          <a14:foregroundMark x1="45964" y1="86771" x2="45964" y2="86771"/>
                        </a14:backgroundRemoval>
                      </a14:imgEffect>
                    </a14:imgLayer>
                  </a14:imgProps>
                </a:ext>
                <a:ext uri="{28A0092B-C50C-407E-A947-70E740481C1C}">
                  <a14:useLocalDpi xmlns:a14="http://schemas.microsoft.com/office/drawing/2010/main" val="0"/>
                </a:ext>
              </a:extLst>
            </a:blip>
            <a:srcRect l="40842" t="74242" r="39723" b="11637"/>
            <a:stretch/>
          </p:blipFill>
          <p:spPr>
            <a:xfrm>
              <a:off x="7214682" y="2332501"/>
              <a:ext cx="358757" cy="260678"/>
            </a:xfrm>
            <a:prstGeom prst="rect">
              <a:avLst/>
            </a:prstGeom>
          </p:spPr>
        </p:pic>
      </p:grpSp>
    </p:spTree>
    <p:extLst>
      <p:ext uri="{BB962C8B-B14F-4D97-AF65-F5344CB8AC3E}">
        <p14:creationId xmlns:p14="http://schemas.microsoft.com/office/powerpoint/2010/main" val="223467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56573"/>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15" name="TextBox 14">
            <a:extLst>
              <a:ext uri="{FF2B5EF4-FFF2-40B4-BE49-F238E27FC236}">
                <a16:creationId xmlns:a16="http://schemas.microsoft.com/office/drawing/2014/main" id="{037B6BB4-C1CA-494B-8432-CC28DAF71AEC}"/>
              </a:ext>
            </a:extLst>
          </p:cNvPr>
          <p:cNvSpPr txBox="1"/>
          <p:nvPr/>
        </p:nvSpPr>
        <p:spPr>
          <a:xfrm>
            <a:off x="2315481" y="237812"/>
            <a:ext cx="6828519" cy="600164"/>
          </a:xfrm>
          <a:prstGeom prst="rect">
            <a:avLst/>
          </a:prstGeom>
          <a:noFill/>
        </p:spPr>
        <p:txBody>
          <a:bodyPr wrap="square" rtlCol="0">
            <a:spAutoFit/>
          </a:bodyPr>
          <a:lstStyle/>
          <a:p>
            <a:pPr algn="r"/>
            <a:r>
              <a:rPr lang="en-US" altLang="ko-KR" sz="1100" dirty="0">
                <a:latin typeface="-윤고딕320" panose="02030504000101010101" pitchFamily="18" charset="-127"/>
                <a:ea typeface="-윤고딕320" panose="02030504000101010101" pitchFamily="18" charset="-127"/>
              </a:rPr>
              <a:t>Logistic regression analysis is a method used to understand the impact of independent variables on a dependent variable and to produce a model that predicts the value of the dependent variable corresponding to certain values of the independent variables.</a:t>
            </a:r>
            <a:endParaRPr lang="ko-KR" altLang="en-US" sz="500" dirty="0"/>
          </a:p>
        </p:txBody>
      </p:sp>
      <p:sp>
        <p:nvSpPr>
          <p:cNvPr id="17" name="TextBox 16">
            <a:extLst>
              <a:ext uri="{FF2B5EF4-FFF2-40B4-BE49-F238E27FC236}">
                <a16:creationId xmlns:a16="http://schemas.microsoft.com/office/drawing/2014/main" id="{475E1D21-0AB2-4050-B5B8-F5FC5315D871}"/>
              </a:ext>
            </a:extLst>
          </p:cNvPr>
          <p:cNvSpPr txBox="1"/>
          <p:nvPr/>
        </p:nvSpPr>
        <p:spPr>
          <a:xfrm>
            <a:off x="569994" y="958389"/>
            <a:ext cx="3994506" cy="723275"/>
          </a:xfrm>
          <a:prstGeom prst="rect">
            <a:avLst/>
          </a:prstGeom>
          <a:solidFill>
            <a:schemeClr val="bg1"/>
          </a:solidFill>
          <a:ln>
            <a:noFill/>
          </a:ln>
        </p:spPr>
        <p:txBody>
          <a:bodyPr wrap="square" rtlCol="0">
            <a:spAutoFit/>
          </a:bodyPr>
          <a:lstStyle/>
          <a:p>
            <a:pPr algn="ctr"/>
            <a:r>
              <a:rPr lang="en-US" altLang="ko-KR" sz="800" dirty="0">
                <a:solidFill>
                  <a:srgbClr val="18355B"/>
                </a:solidFill>
                <a:latin typeface="-윤고딕340" panose="02030504000101010101" pitchFamily="18" charset="-127"/>
                <a:ea typeface="-윤고딕340" panose="02030504000101010101" pitchFamily="18" charset="-127"/>
              </a:rPr>
              <a:t>Condition 1</a:t>
            </a:r>
          </a:p>
          <a:p>
            <a:pPr algn="ctr"/>
            <a:r>
              <a:rPr lang="en-US" altLang="ko-KR" sz="1100" dirty="0">
                <a:solidFill>
                  <a:srgbClr val="18355B"/>
                </a:solidFill>
                <a:latin typeface="-윤고딕340" panose="02030504000101010101" pitchFamily="18" charset="-127"/>
                <a:ea typeface="-윤고딕340" panose="02030504000101010101" pitchFamily="18" charset="-127"/>
              </a:rPr>
              <a:t>Logistic regression analysis is suitable when the dependent variable is measured as a categorical qualitative variable on a nominal scale.</a:t>
            </a:r>
            <a:endParaRPr lang="en-US" altLang="ko-KR" sz="800" dirty="0">
              <a:latin typeface="-윤고딕320" panose="02030504000101010101" pitchFamily="18" charset="-127"/>
              <a:ea typeface="-윤고딕320" panose="02030504000101010101" pitchFamily="18" charset="-127"/>
            </a:endParaRPr>
          </a:p>
        </p:txBody>
      </p:sp>
      <p:sp>
        <p:nvSpPr>
          <p:cNvPr id="21" name="사각형: 둥근 모서리 20">
            <a:extLst>
              <a:ext uri="{FF2B5EF4-FFF2-40B4-BE49-F238E27FC236}">
                <a16:creationId xmlns:a16="http://schemas.microsoft.com/office/drawing/2014/main" id="{7344997E-939E-4F9C-9CA6-977559DF813A}"/>
              </a:ext>
            </a:extLst>
          </p:cNvPr>
          <p:cNvSpPr/>
          <p:nvPr/>
        </p:nvSpPr>
        <p:spPr>
          <a:xfrm>
            <a:off x="564281" y="1275606"/>
            <a:ext cx="4005932" cy="1719142"/>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사각형: 둥근 모서리 21">
            <a:extLst>
              <a:ext uri="{FF2B5EF4-FFF2-40B4-BE49-F238E27FC236}">
                <a16:creationId xmlns:a16="http://schemas.microsoft.com/office/drawing/2014/main" id="{A87A69EF-D0CA-4889-848B-54671BD30117}"/>
              </a:ext>
            </a:extLst>
          </p:cNvPr>
          <p:cNvSpPr/>
          <p:nvPr/>
        </p:nvSpPr>
        <p:spPr>
          <a:xfrm>
            <a:off x="4715917" y="1275606"/>
            <a:ext cx="4005932" cy="1719142"/>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사각형: 둥근 모서리 22">
            <a:extLst>
              <a:ext uri="{FF2B5EF4-FFF2-40B4-BE49-F238E27FC236}">
                <a16:creationId xmlns:a16="http://schemas.microsoft.com/office/drawing/2014/main" id="{E65B54B7-5880-4885-BE8D-814C7E78FC56}"/>
              </a:ext>
            </a:extLst>
          </p:cNvPr>
          <p:cNvSpPr/>
          <p:nvPr/>
        </p:nvSpPr>
        <p:spPr>
          <a:xfrm>
            <a:off x="566068" y="3154165"/>
            <a:ext cx="4005932" cy="1719143"/>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6" name="그림 25" descr="테이블, 검은색, 하얀색, 쥐고있는이(가) 표시된 사진&#10;&#10;자동 생성된 설명">
            <a:extLst>
              <a:ext uri="{FF2B5EF4-FFF2-40B4-BE49-F238E27FC236}">
                <a16:creationId xmlns:a16="http://schemas.microsoft.com/office/drawing/2014/main" id="{73E2D1F8-2106-4570-9544-7BD2EDEFA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1658" y="1560393"/>
            <a:ext cx="1714446" cy="841289"/>
          </a:xfrm>
          <a:prstGeom prst="rect">
            <a:avLst/>
          </a:prstGeom>
        </p:spPr>
      </p:pic>
      <p:sp>
        <p:nvSpPr>
          <p:cNvPr id="4" name="TextBox 3">
            <a:extLst>
              <a:ext uri="{FF2B5EF4-FFF2-40B4-BE49-F238E27FC236}">
                <a16:creationId xmlns:a16="http://schemas.microsoft.com/office/drawing/2014/main" id="{DD9053D7-6623-4A91-AF13-DD745E8ECF34}"/>
              </a:ext>
            </a:extLst>
          </p:cNvPr>
          <p:cNvSpPr txBox="1"/>
          <p:nvPr/>
        </p:nvSpPr>
        <p:spPr>
          <a:xfrm>
            <a:off x="6718881" y="4851942"/>
            <a:ext cx="2016224" cy="169277"/>
          </a:xfrm>
          <a:prstGeom prst="rect">
            <a:avLst/>
          </a:prstGeom>
          <a:noFill/>
        </p:spPr>
        <p:txBody>
          <a:bodyPr wrap="square" rtlCol="0">
            <a:spAutoFit/>
          </a:bodyPr>
          <a:lstStyle/>
          <a:p>
            <a:r>
              <a:rPr lang="fr-FR" altLang="ko-KR" sz="500" dirty="0">
                <a:latin typeface="-윤고딕320" panose="02030504000101010101" pitchFamily="18" charset="-127"/>
                <a:ea typeface="-윤고딕320" panose="02030504000101010101" pitchFamily="18" charset="-127"/>
              </a:rPr>
              <a:t>https://github.com/slmteruto/CAI/cys/CAI_Logistic_useR.ipynb</a:t>
            </a:r>
            <a:endParaRPr lang="ko-KR" altLang="en-US" sz="500" dirty="0">
              <a:latin typeface="-윤고딕320" panose="02030504000101010101" pitchFamily="18" charset="-127"/>
              <a:ea typeface="-윤고딕320" panose="02030504000101010101" pitchFamily="18" charset="-127"/>
            </a:endParaRPr>
          </a:p>
        </p:txBody>
      </p:sp>
      <p:sp>
        <p:nvSpPr>
          <p:cNvPr id="31" name="TextBox 30">
            <a:extLst>
              <a:ext uri="{FF2B5EF4-FFF2-40B4-BE49-F238E27FC236}">
                <a16:creationId xmlns:a16="http://schemas.microsoft.com/office/drawing/2014/main" id="{53999E32-972D-4F78-8A95-77166A314141}"/>
              </a:ext>
            </a:extLst>
          </p:cNvPr>
          <p:cNvSpPr txBox="1"/>
          <p:nvPr/>
        </p:nvSpPr>
        <p:spPr>
          <a:xfrm>
            <a:off x="5861658" y="2357575"/>
            <a:ext cx="2016224" cy="169277"/>
          </a:xfrm>
          <a:prstGeom prst="rect">
            <a:avLst/>
          </a:prstGeom>
          <a:noFill/>
        </p:spPr>
        <p:txBody>
          <a:bodyPr wrap="square" rtlCol="0">
            <a:spAutoFit/>
          </a:bodyPr>
          <a:lstStyle/>
          <a:p>
            <a:r>
              <a:rPr lang="fr-FR" altLang="ko-KR" sz="500" dirty="0">
                <a:latin typeface="-윤고딕320" panose="02030504000101010101" pitchFamily="18" charset="-127"/>
                <a:ea typeface="-윤고딕320" panose="02030504000101010101" pitchFamily="18" charset="-127"/>
              </a:rPr>
              <a:t>https://github.com/slmteruto/CAI/cys/CAI_Logistic_useR.ipynb</a:t>
            </a:r>
            <a:endParaRPr lang="ko-KR" altLang="en-US" sz="500" dirty="0">
              <a:latin typeface="-윤고딕320" panose="02030504000101010101" pitchFamily="18" charset="-127"/>
              <a:ea typeface="-윤고딕320" panose="02030504000101010101" pitchFamily="18" charset="-127"/>
            </a:endParaRPr>
          </a:p>
        </p:txBody>
      </p:sp>
      <p:sp>
        <p:nvSpPr>
          <p:cNvPr id="32" name="TextBox 31">
            <a:extLst>
              <a:ext uri="{FF2B5EF4-FFF2-40B4-BE49-F238E27FC236}">
                <a16:creationId xmlns:a16="http://schemas.microsoft.com/office/drawing/2014/main" id="{D753FF28-7492-44DF-AB2A-DB8836E5FD0F}"/>
              </a:ext>
            </a:extLst>
          </p:cNvPr>
          <p:cNvSpPr txBox="1"/>
          <p:nvPr/>
        </p:nvSpPr>
        <p:spPr>
          <a:xfrm>
            <a:off x="2411760" y="4846490"/>
            <a:ext cx="2160240" cy="169277"/>
          </a:xfrm>
          <a:prstGeom prst="rect">
            <a:avLst/>
          </a:prstGeom>
          <a:noFill/>
        </p:spPr>
        <p:txBody>
          <a:bodyPr wrap="square" rtlCol="0">
            <a:spAutoFit/>
          </a:bodyPr>
          <a:lstStyle/>
          <a:p>
            <a:r>
              <a:rPr lang="fr-FR" altLang="ko-KR" sz="500" dirty="0">
                <a:latin typeface="-윤고딕320" panose="02030504000101010101" pitchFamily="18" charset="-127"/>
                <a:ea typeface="-윤고딕320" panose="02030504000101010101" pitchFamily="18" charset="-127"/>
              </a:rPr>
              <a:t>https://github.com/slmteruto/CAI/cys/CAI_Logistic_usePython.ipynb</a:t>
            </a:r>
            <a:endParaRPr lang="ko-KR" altLang="en-US" sz="500" dirty="0">
              <a:latin typeface="-윤고딕320" panose="02030504000101010101" pitchFamily="18" charset="-127"/>
              <a:ea typeface="-윤고딕320" panose="02030504000101010101" pitchFamily="18" charset="-127"/>
            </a:endParaRPr>
          </a:p>
        </p:txBody>
      </p:sp>
      <p:sp>
        <p:nvSpPr>
          <p:cNvPr id="33" name="TextBox 32">
            <a:extLst>
              <a:ext uri="{FF2B5EF4-FFF2-40B4-BE49-F238E27FC236}">
                <a16:creationId xmlns:a16="http://schemas.microsoft.com/office/drawing/2014/main" id="{7BC0A86A-B307-4358-A133-5B21DCFBB3BB}"/>
              </a:ext>
            </a:extLst>
          </p:cNvPr>
          <p:cNvSpPr txBox="1"/>
          <p:nvPr/>
        </p:nvSpPr>
        <p:spPr>
          <a:xfrm>
            <a:off x="4737931" y="2453118"/>
            <a:ext cx="4005931"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Using the square root of the variance inflation factor (VIF), no value exceeds 2. Therefore, it is determined that there are no issues with multicollinearity among the variables.</a:t>
            </a:r>
          </a:p>
        </p:txBody>
      </p:sp>
      <p:sp>
        <p:nvSpPr>
          <p:cNvPr id="18" name="TextBox 17">
            <a:extLst>
              <a:ext uri="{FF2B5EF4-FFF2-40B4-BE49-F238E27FC236}">
                <a16:creationId xmlns:a16="http://schemas.microsoft.com/office/drawing/2014/main" id="{EC560BBC-57D1-4EEF-9041-61BDB0D9A9A9}"/>
              </a:ext>
            </a:extLst>
          </p:cNvPr>
          <p:cNvSpPr txBox="1"/>
          <p:nvPr/>
        </p:nvSpPr>
        <p:spPr>
          <a:xfrm>
            <a:off x="4715918" y="954959"/>
            <a:ext cx="4005931" cy="553998"/>
          </a:xfrm>
          <a:prstGeom prst="rect">
            <a:avLst/>
          </a:prstGeom>
          <a:noFill/>
        </p:spPr>
        <p:txBody>
          <a:bodyPr wrap="square" rtlCol="0">
            <a:spAutoFit/>
          </a:bodyPr>
          <a:lstStyle/>
          <a:p>
            <a:pPr algn="ctr"/>
            <a:r>
              <a:rPr lang="en-US" altLang="ko-KR" sz="800" dirty="0">
                <a:solidFill>
                  <a:srgbClr val="18355B"/>
                </a:solidFill>
                <a:latin typeface="-윤고딕340" panose="02030504000101010101" pitchFamily="18" charset="-127"/>
                <a:ea typeface="-윤고딕340" panose="02030504000101010101" pitchFamily="18" charset="-127"/>
              </a:rPr>
              <a:t>Condition 2</a:t>
            </a:r>
          </a:p>
          <a:p>
            <a:pPr algn="ctr"/>
            <a:r>
              <a:rPr lang="en-US" altLang="ko-KR" sz="1100" dirty="0">
                <a:solidFill>
                  <a:srgbClr val="18355B"/>
                </a:solidFill>
                <a:latin typeface="-윤고딕340" panose="02030504000101010101" pitchFamily="18" charset="-127"/>
                <a:ea typeface="-윤고딕340" panose="02030504000101010101" pitchFamily="18" charset="-127"/>
              </a:rPr>
              <a:t>There should be no multicollinearity among the independent variables.</a:t>
            </a:r>
          </a:p>
        </p:txBody>
      </p:sp>
      <p:sp>
        <p:nvSpPr>
          <p:cNvPr id="45" name="TextBox 44">
            <a:extLst>
              <a:ext uri="{FF2B5EF4-FFF2-40B4-BE49-F238E27FC236}">
                <a16:creationId xmlns:a16="http://schemas.microsoft.com/office/drawing/2014/main" id="{7EAC2F59-C60C-407D-912B-D3C3A3BAA084}"/>
              </a:ext>
            </a:extLst>
          </p:cNvPr>
          <p:cNvSpPr txBox="1"/>
          <p:nvPr/>
        </p:nvSpPr>
        <p:spPr>
          <a:xfrm>
            <a:off x="577494" y="2542133"/>
            <a:ext cx="3994506"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In this case, the dependent variable is the selection of correct or incorrect answers regarding personal color. Since the selection of correct and incorrect answers constitutes a categorical variable, logistic regression analysis is appropriate.</a:t>
            </a:r>
          </a:p>
        </p:txBody>
      </p:sp>
      <p:sp>
        <p:nvSpPr>
          <p:cNvPr id="57" name="TextBox 56">
            <a:extLst>
              <a:ext uri="{FF2B5EF4-FFF2-40B4-BE49-F238E27FC236}">
                <a16:creationId xmlns:a16="http://schemas.microsoft.com/office/drawing/2014/main" id="{4ECE1803-176E-4B2D-B511-BA5DEDBF641F}"/>
              </a:ext>
            </a:extLst>
          </p:cNvPr>
          <p:cNvSpPr txBox="1"/>
          <p:nvPr/>
        </p:nvSpPr>
        <p:spPr>
          <a:xfrm>
            <a:off x="568355" y="4414341"/>
            <a:ext cx="4001858" cy="338554"/>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Using </a:t>
            </a:r>
            <a:r>
              <a:rPr lang="en-US" altLang="ko-KR" sz="800" dirty="0" err="1">
                <a:latin typeface="-윤고딕320" panose="02030504000101010101" pitchFamily="18" charset="-127"/>
                <a:ea typeface="-윤고딕320" panose="02030504000101010101" pitchFamily="18" charset="-127"/>
              </a:rPr>
              <a:t>sm.OLS</a:t>
            </a:r>
            <a:r>
              <a:rPr lang="en-US" altLang="ko-KR" sz="800" dirty="0">
                <a:latin typeface="-윤고딕320" panose="02030504000101010101" pitchFamily="18" charset="-127"/>
                <a:ea typeface="-윤고딕320" panose="02030504000101010101" pitchFamily="18" charset="-127"/>
              </a:rPr>
              <a:t>(), the Durbin-Watson statistic is not significantly different from 2. Therefore, it is concluded that the values of the dependent variable are independent.</a:t>
            </a:r>
          </a:p>
        </p:txBody>
      </p:sp>
      <p:grpSp>
        <p:nvGrpSpPr>
          <p:cNvPr id="59" name="그룹 58">
            <a:extLst>
              <a:ext uri="{FF2B5EF4-FFF2-40B4-BE49-F238E27FC236}">
                <a16:creationId xmlns:a16="http://schemas.microsoft.com/office/drawing/2014/main" id="{B0D1AA08-0A76-4E7C-8A1A-A364975DB3A1}"/>
              </a:ext>
            </a:extLst>
          </p:cNvPr>
          <p:cNvGrpSpPr/>
          <p:nvPr/>
        </p:nvGrpSpPr>
        <p:grpSpPr>
          <a:xfrm>
            <a:off x="676584" y="3651870"/>
            <a:ext cx="3764594" cy="764777"/>
            <a:chOff x="676584" y="3640514"/>
            <a:chExt cx="3764594" cy="764777"/>
          </a:xfrm>
        </p:grpSpPr>
        <p:grpSp>
          <p:nvGrpSpPr>
            <p:cNvPr id="2" name="그룹 1">
              <a:extLst>
                <a:ext uri="{FF2B5EF4-FFF2-40B4-BE49-F238E27FC236}">
                  <a16:creationId xmlns:a16="http://schemas.microsoft.com/office/drawing/2014/main" id="{7EDA4420-D27E-44B9-A78A-450E0D7A476E}"/>
                </a:ext>
              </a:extLst>
            </p:cNvPr>
            <p:cNvGrpSpPr/>
            <p:nvPr/>
          </p:nvGrpSpPr>
          <p:grpSpPr>
            <a:xfrm>
              <a:off x="676584" y="3640514"/>
              <a:ext cx="3764594" cy="764777"/>
              <a:chOff x="430021" y="2479835"/>
              <a:chExt cx="3888432" cy="747650"/>
            </a:xfrm>
          </p:grpSpPr>
          <p:pic>
            <p:nvPicPr>
              <p:cNvPr id="27" name="그림 26" descr="텍스트이(가) 표시된 사진&#10;&#10;자동 생성된 설명">
                <a:extLst>
                  <a:ext uri="{FF2B5EF4-FFF2-40B4-BE49-F238E27FC236}">
                    <a16:creationId xmlns:a16="http://schemas.microsoft.com/office/drawing/2014/main" id="{C5EF214C-B064-4F2E-844F-0562C88B09A6}"/>
                  </a:ext>
                </a:extLst>
              </p:cNvPr>
              <p:cNvPicPr>
                <a:picLocks noChangeAspect="1"/>
              </p:cNvPicPr>
              <p:nvPr/>
            </p:nvPicPr>
            <p:blipFill rotWithShape="1">
              <a:blip r:embed="rId4">
                <a:extLst>
                  <a:ext uri="{28A0092B-C50C-407E-A947-70E740481C1C}">
                    <a14:useLocalDpi xmlns:a14="http://schemas.microsoft.com/office/drawing/2010/main" val="0"/>
                  </a:ext>
                </a:extLst>
              </a:blip>
              <a:srcRect l="2400" t="9396" r="14350" b="86956"/>
              <a:stretch/>
            </p:blipFill>
            <p:spPr>
              <a:xfrm>
                <a:off x="508129" y="2479835"/>
                <a:ext cx="3779501" cy="176749"/>
              </a:xfrm>
              <a:prstGeom prst="rect">
                <a:avLst/>
              </a:prstGeom>
            </p:spPr>
          </p:pic>
          <p:pic>
            <p:nvPicPr>
              <p:cNvPr id="28" name="그림 27" descr="텍스트이(가) 표시된 사진&#10;&#10;자동 생성된 설명">
                <a:extLst>
                  <a:ext uri="{FF2B5EF4-FFF2-40B4-BE49-F238E27FC236}">
                    <a16:creationId xmlns:a16="http://schemas.microsoft.com/office/drawing/2014/main" id="{23CC3355-70AB-4098-994E-C9A05AED82A8}"/>
                  </a:ext>
                </a:extLst>
              </p:cNvPr>
              <p:cNvPicPr>
                <a:picLocks noChangeAspect="1"/>
              </p:cNvPicPr>
              <p:nvPr/>
            </p:nvPicPr>
            <p:blipFill rotWithShape="1">
              <a:blip r:embed="rId4">
                <a:extLst>
                  <a:ext uri="{28A0092B-C50C-407E-A947-70E740481C1C}">
                    <a14:useLocalDpi xmlns:a14="http://schemas.microsoft.com/office/drawing/2010/main" val="0"/>
                  </a:ext>
                </a:extLst>
              </a:blip>
              <a:srcRect l="679" t="77387" r="13671" b="10827"/>
              <a:stretch/>
            </p:blipFill>
            <p:spPr>
              <a:xfrm>
                <a:off x="430021" y="2656584"/>
                <a:ext cx="3888432" cy="570901"/>
              </a:xfrm>
              <a:prstGeom prst="rect">
                <a:avLst/>
              </a:prstGeom>
            </p:spPr>
          </p:pic>
        </p:grpSp>
        <p:sp>
          <p:nvSpPr>
            <p:cNvPr id="58" name="직사각형 57">
              <a:extLst>
                <a:ext uri="{FF2B5EF4-FFF2-40B4-BE49-F238E27FC236}">
                  <a16:creationId xmlns:a16="http://schemas.microsoft.com/office/drawing/2014/main" id="{95170BB4-2DCE-4C65-ACAF-D91CA00FE2E1}"/>
                </a:ext>
              </a:extLst>
            </p:cNvPr>
            <p:cNvSpPr/>
            <p:nvPr/>
          </p:nvSpPr>
          <p:spPr>
            <a:xfrm>
              <a:off x="2580484" y="3850678"/>
              <a:ext cx="1847500" cy="130051"/>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a:extLst>
              <a:ext uri="{FF2B5EF4-FFF2-40B4-BE49-F238E27FC236}">
                <a16:creationId xmlns:a16="http://schemas.microsoft.com/office/drawing/2014/main" id="{CF25BE88-5352-4A7A-AACD-40674EDBA1D3}"/>
              </a:ext>
            </a:extLst>
          </p:cNvPr>
          <p:cNvSpPr txBox="1"/>
          <p:nvPr/>
        </p:nvSpPr>
        <p:spPr>
          <a:xfrm>
            <a:off x="570142" y="3117565"/>
            <a:ext cx="4001858" cy="553998"/>
          </a:xfrm>
          <a:prstGeom prst="rect">
            <a:avLst/>
          </a:prstGeom>
          <a:noFill/>
        </p:spPr>
        <p:txBody>
          <a:bodyPr wrap="square" rtlCol="0">
            <a:spAutoFit/>
          </a:bodyPr>
          <a:lstStyle/>
          <a:p>
            <a:pPr algn="ctr"/>
            <a:r>
              <a:rPr lang="en-US" altLang="ko-KR" sz="800" dirty="0">
                <a:solidFill>
                  <a:srgbClr val="18355B"/>
                </a:solidFill>
                <a:latin typeface="-윤고딕340" panose="02030504000101010101" pitchFamily="18" charset="-127"/>
                <a:ea typeface="-윤고딕340" panose="02030504000101010101" pitchFamily="18" charset="-127"/>
              </a:rPr>
              <a:t>Condition 3</a:t>
            </a:r>
          </a:p>
          <a:p>
            <a:pPr algn="ctr"/>
            <a:r>
              <a:rPr lang="en-US" altLang="ko-KR" sz="1100" dirty="0">
                <a:solidFill>
                  <a:srgbClr val="18355B"/>
                </a:solidFill>
                <a:latin typeface="-윤고딕340" panose="02030504000101010101" pitchFamily="18" charset="-127"/>
                <a:ea typeface="-윤고딕340" panose="02030504000101010101" pitchFamily="18" charset="-127"/>
              </a:rPr>
              <a:t>The values of the dependent variable should be statistically independent of each other.</a:t>
            </a:r>
            <a:endParaRPr lang="en-US" altLang="ko-KR" sz="1100" dirty="0">
              <a:solidFill>
                <a:schemeClr val="tx2">
                  <a:lumMod val="60000"/>
                  <a:lumOff val="40000"/>
                </a:schemeClr>
              </a:solidFill>
              <a:latin typeface="-윤고딕340" panose="02030504000101010101" pitchFamily="18" charset="-127"/>
              <a:ea typeface="-윤고딕340" panose="02030504000101010101" pitchFamily="18" charset="-127"/>
            </a:endParaRPr>
          </a:p>
        </p:txBody>
      </p:sp>
      <p:sp>
        <p:nvSpPr>
          <p:cNvPr id="60" name="TextBox 59">
            <a:extLst>
              <a:ext uri="{FF2B5EF4-FFF2-40B4-BE49-F238E27FC236}">
                <a16:creationId xmlns:a16="http://schemas.microsoft.com/office/drawing/2014/main" id="{0A967EC5-880C-48B3-8037-0E843FE78329}"/>
              </a:ext>
            </a:extLst>
          </p:cNvPr>
          <p:cNvSpPr txBox="1"/>
          <p:nvPr/>
        </p:nvSpPr>
        <p:spPr>
          <a:xfrm>
            <a:off x="4721111" y="4414401"/>
            <a:ext cx="4005931"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The p-value from the Shapiro-Wilk test is less than 0.05, indicating that the data does not follow a normal distribution. Additionally, the p-value from the Bartlett test is less than 0.05, indicating that the variances are not equal.</a:t>
            </a:r>
            <a:endParaRPr lang="en-US" altLang="ko-KR" sz="800" dirty="0">
              <a:solidFill>
                <a:srgbClr val="FF3746"/>
              </a:solidFill>
              <a:latin typeface="-윤고딕320" panose="02030504000101010101" pitchFamily="18" charset="-127"/>
              <a:ea typeface="-윤고딕320" panose="02030504000101010101" pitchFamily="18" charset="-127"/>
            </a:endParaRPr>
          </a:p>
        </p:txBody>
      </p:sp>
      <p:sp>
        <p:nvSpPr>
          <p:cNvPr id="24" name="사각형: 둥근 모서리 23">
            <a:extLst>
              <a:ext uri="{FF2B5EF4-FFF2-40B4-BE49-F238E27FC236}">
                <a16:creationId xmlns:a16="http://schemas.microsoft.com/office/drawing/2014/main" id="{FFDD7416-70CD-42AA-A3A0-8F86C575079C}"/>
              </a:ext>
            </a:extLst>
          </p:cNvPr>
          <p:cNvSpPr/>
          <p:nvPr/>
        </p:nvSpPr>
        <p:spPr>
          <a:xfrm>
            <a:off x="4715917" y="3154165"/>
            <a:ext cx="4005932" cy="1721841"/>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670870D8-0196-4EAF-B1E7-A6E87940C015}"/>
              </a:ext>
            </a:extLst>
          </p:cNvPr>
          <p:cNvSpPr txBox="1"/>
          <p:nvPr/>
        </p:nvSpPr>
        <p:spPr>
          <a:xfrm>
            <a:off x="4715918" y="2973926"/>
            <a:ext cx="4005931" cy="892552"/>
          </a:xfrm>
          <a:prstGeom prst="rect">
            <a:avLst/>
          </a:prstGeom>
          <a:noFill/>
        </p:spPr>
        <p:txBody>
          <a:bodyPr wrap="square" rtlCol="0">
            <a:spAutoFit/>
          </a:bodyPr>
          <a:lstStyle/>
          <a:p>
            <a:pPr algn="ctr"/>
            <a:r>
              <a:rPr lang="en-US" altLang="ko-KR" sz="800" dirty="0">
                <a:solidFill>
                  <a:srgbClr val="18355B"/>
                </a:solidFill>
                <a:latin typeface="-윤고딕340" panose="02030504000101010101" pitchFamily="18" charset="-127"/>
                <a:ea typeface="-윤고딕340" panose="02030504000101010101" pitchFamily="18" charset="-127"/>
              </a:rPr>
              <a:t>Condition 4</a:t>
            </a:r>
          </a:p>
          <a:p>
            <a:pPr algn="ctr"/>
            <a:r>
              <a:rPr lang="en-US" altLang="ko-KR" sz="1100" dirty="0">
                <a:solidFill>
                  <a:srgbClr val="18355B"/>
                </a:solidFill>
                <a:latin typeface="-윤고딕340" panose="02030504000101010101" pitchFamily="18" charset="-127"/>
                <a:ea typeface="-윤고딕340" panose="02030504000101010101" pitchFamily="18" charset="-127"/>
              </a:rPr>
              <a:t>The values of the dependent variable corresponding to the independent variables should follow a normal distribution, and the variances of all normal distributions should be equal.</a:t>
            </a:r>
          </a:p>
        </p:txBody>
      </p:sp>
      <p:grpSp>
        <p:nvGrpSpPr>
          <p:cNvPr id="74" name="그룹 73">
            <a:extLst>
              <a:ext uri="{FF2B5EF4-FFF2-40B4-BE49-F238E27FC236}">
                <a16:creationId xmlns:a16="http://schemas.microsoft.com/office/drawing/2014/main" id="{214AC7CC-2A94-4A11-A86F-8EDF8BFE107B}"/>
              </a:ext>
            </a:extLst>
          </p:cNvPr>
          <p:cNvGrpSpPr/>
          <p:nvPr/>
        </p:nvGrpSpPr>
        <p:grpSpPr>
          <a:xfrm>
            <a:off x="4898047" y="3869176"/>
            <a:ext cx="1405972" cy="385547"/>
            <a:chOff x="4814343" y="3830562"/>
            <a:chExt cx="1440160" cy="394922"/>
          </a:xfrm>
        </p:grpSpPr>
        <p:pic>
          <p:nvPicPr>
            <p:cNvPr id="29" name="그림 28">
              <a:extLst>
                <a:ext uri="{FF2B5EF4-FFF2-40B4-BE49-F238E27FC236}">
                  <a16:creationId xmlns:a16="http://schemas.microsoft.com/office/drawing/2014/main" id="{364F71D4-6ADE-42DE-A767-5560A9A76747}"/>
                </a:ext>
              </a:extLst>
            </p:cNvPr>
            <p:cNvPicPr>
              <a:picLocks noChangeAspect="1"/>
            </p:cNvPicPr>
            <p:nvPr/>
          </p:nvPicPr>
          <p:blipFill rotWithShape="1">
            <a:blip r:embed="rId5">
              <a:extLst>
                <a:ext uri="{28A0092B-C50C-407E-A947-70E740481C1C}">
                  <a14:useLocalDpi xmlns:a14="http://schemas.microsoft.com/office/drawing/2010/main" val="0"/>
                </a:ext>
              </a:extLst>
            </a:blip>
            <a:srcRect l="20221" t="1641" r="11805" b="95586"/>
            <a:stretch/>
          </p:blipFill>
          <p:spPr>
            <a:xfrm>
              <a:off x="4838844" y="3830562"/>
              <a:ext cx="1156767" cy="129597"/>
            </a:xfrm>
            <a:prstGeom prst="rect">
              <a:avLst/>
            </a:prstGeom>
          </p:spPr>
        </p:pic>
        <p:grpSp>
          <p:nvGrpSpPr>
            <p:cNvPr id="71" name="그룹 70">
              <a:extLst>
                <a:ext uri="{FF2B5EF4-FFF2-40B4-BE49-F238E27FC236}">
                  <a16:creationId xmlns:a16="http://schemas.microsoft.com/office/drawing/2014/main" id="{7FBB0D43-ADE1-4EA3-8D9B-E2B352A8274E}"/>
                </a:ext>
              </a:extLst>
            </p:cNvPr>
            <p:cNvGrpSpPr/>
            <p:nvPr/>
          </p:nvGrpSpPr>
          <p:grpSpPr>
            <a:xfrm>
              <a:off x="4814343" y="4004869"/>
              <a:ext cx="1440160" cy="220615"/>
              <a:chOff x="4910079" y="3967637"/>
              <a:chExt cx="1411283" cy="188290"/>
            </a:xfrm>
          </p:grpSpPr>
          <p:pic>
            <p:nvPicPr>
              <p:cNvPr id="72" name="그림 71">
                <a:extLst>
                  <a:ext uri="{FF2B5EF4-FFF2-40B4-BE49-F238E27FC236}">
                    <a16:creationId xmlns:a16="http://schemas.microsoft.com/office/drawing/2014/main" id="{E5311760-F1AC-404A-9701-A590851BA017}"/>
                  </a:ext>
                </a:extLst>
              </p:cNvPr>
              <p:cNvPicPr>
                <a:picLocks noChangeAspect="1"/>
              </p:cNvPicPr>
              <p:nvPr/>
            </p:nvPicPr>
            <p:blipFill rotWithShape="1">
              <a:blip r:embed="rId5">
                <a:extLst>
                  <a:ext uri="{28A0092B-C50C-407E-A947-70E740481C1C}">
                    <a14:useLocalDpi xmlns:a14="http://schemas.microsoft.com/office/drawing/2010/main" val="0"/>
                  </a:ext>
                </a:extLst>
              </a:blip>
              <a:srcRect l="3568" t="6038" r="11805" b="89241"/>
              <a:stretch/>
            </p:blipFill>
            <p:spPr>
              <a:xfrm>
                <a:off x="4910079" y="3967637"/>
                <a:ext cx="1411283" cy="188289"/>
              </a:xfrm>
              <a:prstGeom prst="rect">
                <a:avLst/>
              </a:prstGeom>
            </p:spPr>
          </p:pic>
          <p:sp>
            <p:nvSpPr>
              <p:cNvPr id="73" name="직사각형 72">
                <a:extLst>
                  <a:ext uri="{FF2B5EF4-FFF2-40B4-BE49-F238E27FC236}">
                    <a16:creationId xmlns:a16="http://schemas.microsoft.com/office/drawing/2014/main" id="{E5F8943D-9D89-4C3F-BD76-77120C4BDD0C}"/>
                  </a:ext>
                </a:extLst>
              </p:cNvPr>
              <p:cNvSpPr/>
              <p:nvPr/>
            </p:nvSpPr>
            <p:spPr>
              <a:xfrm>
                <a:off x="5386566" y="4045319"/>
                <a:ext cx="769609" cy="110608"/>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5" name="그룹 64">
            <a:extLst>
              <a:ext uri="{FF2B5EF4-FFF2-40B4-BE49-F238E27FC236}">
                <a16:creationId xmlns:a16="http://schemas.microsoft.com/office/drawing/2014/main" id="{C1E7F1FA-777B-44AF-B122-6AB7E9927155}"/>
              </a:ext>
            </a:extLst>
          </p:cNvPr>
          <p:cNvGrpSpPr/>
          <p:nvPr/>
        </p:nvGrpSpPr>
        <p:grpSpPr>
          <a:xfrm>
            <a:off x="6335324" y="3795886"/>
            <a:ext cx="2151322" cy="532128"/>
            <a:chOff x="6446093" y="3723878"/>
            <a:chExt cx="2267023" cy="488378"/>
          </a:xfrm>
        </p:grpSpPr>
        <p:pic>
          <p:nvPicPr>
            <p:cNvPr id="30" name="그림 29" descr="텍스트이(가) 표시된 사진&#10;&#10;자동 생성된 설명">
              <a:extLst>
                <a:ext uri="{FF2B5EF4-FFF2-40B4-BE49-F238E27FC236}">
                  <a16:creationId xmlns:a16="http://schemas.microsoft.com/office/drawing/2014/main" id="{DEFF8829-2BE8-407F-813F-79B01DE861D6}"/>
                </a:ext>
              </a:extLst>
            </p:cNvPr>
            <p:cNvPicPr>
              <a:picLocks noChangeAspect="1"/>
            </p:cNvPicPr>
            <p:nvPr/>
          </p:nvPicPr>
          <p:blipFill rotWithShape="1">
            <a:blip r:embed="rId6">
              <a:extLst>
                <a:ext uri="{28A0092B-C50C-407E-A947-70E740481C1C}">
                  <a14:useLocalDpi xmlns:a14="http://schemas.microsoft.com/office/drawing/2010/main" val="0"/>
                </a:ext>
              </a:extLst>
            </a:blip>
            <a:srcRect l="2415" r="4412" b="85639"/>
            <a:stretch/>
          </p:blipFill>
          <p:spPr>
            <a:xfrm>
              <a:off x="6446093" y="3723878"/>
              <a:ext cx="2267023" cy="488378"/>
            </a:xfrm>
            <a:prstGeom prst="rect">
              <a:avLst/>
            </a:prstGeom>
          </p:spPr>
        </p:pic>
        <p:sp>
          <p:nvSpPr>
            <p:cNvPr id="63" name="직사각형 62">
              <a:extLst>
                <a:ext uri="{FF2B5EF4-FFF2-40B4-BE49-F238E27FC236}">
                  <a16:creationId xmlns:a16="http://schemas.microsoft.com/office/drawing/2014/main" id="{B670B300-9810-4692-9068-268B0C24072F}"/>
                </a:ext>
              </a:extLst>
            </p:cNvPr>
            <p:cNvSpPr/>
            <p:nvPr/>
          </p:nvSpPr>
          <p:spPr>
            <a:xfrm>
              <a:off x="7943507" y="4029267"/>
              <a:ext cx="769609" cy="110608"/>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67" name="직선 연결선 66">
            <a:extLst>
              <a:ext uri="{FF2B5EF4-FFF2-40B4-BE49-F238E27FC236}">
                <a16:creationId xmlns:a16="http://schemas.microsoft.com/office/drawing/2014/main" id="{2E21BE67-1B1E-4DCA-9A4C-5407602E60AE}"/>
              </a:ext>
            </a:extLst>
          </p:cNvPr>
          <p:cNvCxnSpPr>
            <a:cxnSpLocks/>
          </p:cNvCxnSpPr>
          <p:nvPr/>
        </p:nvCxnSpPr>
        <p:spPr>
          <a:xfrm>
            <a:off x="6272712" y="3873222"/>
            <a:ext cx="0" cy="418717"/>
          </a:xfrm>
          <a:prstGeom prst="line">
            <a:avLst/>
          </a:prstGeom>
          <a:ln w="6350">
            <a:solidFill>
              <a:srgbClr val="D2D2D2"/>
            </a:solidFill>
            <a:prstDash val="dash"/>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4C7D6B83-B2E6-49FD-A7E2-70135A945953}"/>
              </a:ext>
            </a:extLst>
          </p:cNvPr>
          <p:cNvGrpSpPr/>
          <p:nvPr/>
        </p:nvGrpSpPr>
        <p:grpSpPr>
          <a:xfrm>
            <a:off x="1270564" y="1738237"/>
            <a:ext cx="2593367" cy="776940"/>
            <a:chOff x="2408741" y="3651870"/>
            <a:chExt cx="4326431" cy="1296144"/>
          </a:xfrm>
        </p:grpSpPr>
        <p:sp>
          <p:nvSpPr>
            <p:cNvPr id="64" name="직사각형 63">
              <a:extLst>
                <a:ext uri="{FF2B5EF4-FFF2-40B4-BE49-F238E27FC236}">
                  <a16:creationId xmlns:a16="http://schemas.microsoft.com/office/drawing/2014/main" id="{E7F2921A-7AD2-430B-B8AC-E938063B8A3D}"/>
                </a:ext>
              </a:extLst>
            </p:cNvPr>
            <p:cNvSpPr/>
            <p:nvPr/>
          </p:nvSpPr>
          <p:spPr>
            <a:xfrm>
              <a:off x="2408741" y="3952714"/>
              <a:ext cx="180000" cy="756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보색</a:t>
              </a:r>
            </a:p>
          </p:txBody>
        </p:sp>
        <mc:AlternateContent xmlns:mc="http://schemas.openxmlformats.org/markup-compatibility/2006" xmlns:a14="http://schemas.microsoft.com/office/drawing/2010/main">
          <mc:Choice Requires="a14">
            <p:sp>
              <p:nvSpPr>
                <p:cNvPr id="66" name="직사각형 65">
                  <a:extLst>
                    <a:ext uri="{FF2B5EF4-FFF2-40B4-BE49-F238E27FC236}">
                      <a16:creationId xmlns:a16="http://schemas.microsoft.com/office/drawing/2014/main" id="{3AC59059-AA64-440A-899F-65C1E7DB820C}"/>
                    </a:ext>
                  </a:extLst>
                </p:cNvPr>
                <p:cNvSpPr/>
                <p:nvPr/>
              </p:nvSpPr>
              <p:spPr>
                <a:xfrm>
                  <a:off x="2660853"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색상 </a:t>
                  </a:r>
                  <a:r>
                    <a:rPr lang="en-US" altLang="ko-KR" sz="400" dirty="0">
                      <a:solidFill>
                        <a:srgbClr val="131B37"/>
                      </a:solidFill>
                      <a:latin typeface="-윤고딕320" panose="02030504000101010101" pitchFamily="18" charset="-127"/>
                      <a:ea typeface="-윤고딕320" panose="02030504000101010101" pitchFamily="18" charset="-127"/>
                    </a:rPr>
                    <a:t>- 144</a:t>
                  </a:r>
                  <a14:m>
                    <m:oMath xmlns:m="http://schemas.openxmlformats.org/officeDocument/2006/math">
                      <m:r>
                        <a:rPr lang="en-US" altLang="ko-KR" sz="400" i="1" smtClean="0">
                          <a:solidFill>
                            <a:srgbClr val="131B37"/>
                          </a:solidFill>
                          <a:latin typeface="Cambria Math" panose="02040503050406030204" pitchFamily="18" charset="0"/>
                          <a:ea typeface="Cambria Math" panose="02040503050406030204" pitchFamily="18" charset="0"/>
                        </a:rPr>
                        <m:t>°</m:t>
                      </m:r>
                    </m:oMath>
                  </a14:m>
                  <a:endParaRPr lang="ko-KR" altLang="en-US" sz="4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66" name="직사각형 65">
                  <a:extLst>
                    <a:ext uri="{FF2B5EF4-FFF2-40B4-BE49-F238E27FC236}">
                      <a16:creationId xmlns:a16="http://schemas.microsoft.com/office/drawing/2014/main" id="{3AC59059-AA64-440A-899F-65C1E7DB820C}"/>
                    </a:ext>
                  </a:extLst>
                </p:cNvPr>
                <p:cNvSpPr>
                  <a:spLocks noRot="1" noChangeAspect="1" noMove="1" noResize="1" noEditPoints="1" noAdjustHandles="1" noChangeArrowheads="1" noChangeShapeType="1" noTextEdit="1"/>
                </p:cNvSpPr>
                <p:nvPr/>
              </p:nvSpPr>
              <p:spPr>
                <a:xfrm>
                  <a:off x="2660853" y="4768014"/>
                  <a:ext cx="756000" cy="180000"/>
                </a:xfrm>
                <a:prstGeom prst="rect">
                  <a:avLst/>
                </a:prstGeom>
                <a:blipFill>
                  <a:blip r:embed="rId7"/>
                  <a:stretch>
                    <a:fillRect b="-5556"/>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8" name="직사각형 67">
                  <a:extLst>
                    <a:ext uri="{FF2B5EF4-FFF2-40B4-BE49-F238E27FC236}">
                      <a16:creationId xmlns:a16="http://schemas.microsoft.com/office/drawing/2014/main" id="{F7C34FD1-1054-409F-9317-AFD3DDDAD244}"/>
                    </a:ext>
                  </a:extLst>
                </p:cNvPr>
                <p:cNvSpPr/>
                <p:nvPr/>
              </p:nvSpPr>
              <p:spPr>
                <a:xfrm>
                  <a:off x="3475360"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색상 </a:t>
                  </a:r>
                  <a:r>
                    <a:rPr lang="en-US" altLang="ko-KR" sz="400" dirty="0">
                      <a:solidFill>
                        <a:srgbClr val="131B37"/>
                      </a:solidFill>
                      <a:latin typeface="-윤고딕320" panose="02030504000101010101" pitchFamily="18" charset="-127"/>
                      <a:ea typeface="-윤고딕320" panose="02030504000101010101" pitchFamily="18" charset="-127"/>
                    </a:rPr>
                    <a:t>- 72</a:t>
                  </a:r>
                  <a14:m>
                    <m:oMath xmlns:m="http://schemas.openxmlformats.org/officeDocument/2006/math">
                      <m:r>
                        <a:rPr lang="en-US" altLang="ko-KR" sz="400" i="1" smtClean="0">
                          <a:solidFill>
                            <a:srgbClr val="131B37"/>
                          </a:solidFill>
                          <a:latin typeface="Cambria Math" panose="02040503050406030204" pitchFamily="18" charset="0"/>
                          <a:ea typeface="Cambria Math" panose="02040503050406030204" pitchFamily="18" charset="0"/>
                        </a:rPr>
                        <m:t>°</m:t>
                      </m:r>
                    </m:oMath>
                  </a14:m>
                  <a:endParaRPr lang="ko-KR" altLang="en-US" sz="4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68" name="직사각형 67">
                  <a:extLst>
                    <a:ext uri="{FF2B5EF4-FFF2-40B4-BE49-F238E27FC236}">
                      <a16:creationId xmlns:a16="http://schemas.microsoft.com/office/drawing/2014/main" id="{F7C34FD1-1054-409F-9317-AFD3DDDAD244}"/>
                    </a:ext>
                  </a:extLst>
                </p:cNvPr>
                <p:cNvSpPr>
                  <a:spLocks noRot="1" noChangeAspect="1" noMove="1" noResize="1" noEditPoints="1" noAdjustHandles="1" noChangeArrowheads="1" noChangeShapeType="1" noTextEdit="1"/>
                </p:cNvSpPr>
                <p:nvPr/>
              </p:nvSpPr>
              <p:spPr>
                <a:xfrm>
                  <a:off x="3475360" y="4768014"/>
                  <a:ext cx="756000" cy="180000"/>
                </a:xfrm>
                <a:prstGeom prst="rect">
                  <a:avLst/>
                </a:prstGeom>
                <a:blipFill>
                  <a:blip r:embed="rId8"/>
                  <a:stretch>
                    <a:fillRect b="-5556"/>
                  </a:stretch>
                </a:blipFill>
                <a:ln>
                  <a:noFill/>
                </a:ln>
              </p:spPr>
              <p:txBody>
                <a:bodyPr/>
                <a:lstStyle/>
                <a:p>
                  <a:r>
                    <a:rPr lang="ko-KR" altLang="en-US">
                      <a:noFill/>
                    </a:rPr>
                    <a:t> </a:t>
                  </a:r>
                </a:p>
              </p:txBody>
            </p:sp>
          </mc:Fallback>
        </mc:AlternateContent>
        <p:sp>
          <p:nvSpPr>
            <p:cNvPr id="69" name="직사각형 68">
              <a:extLst>
                <a:ext uri="{FF2B5EF4-FFF2-40B4-BE49-F238E27FC236}">
                  <a16:creationId xmlns:a16="http://schemas.microsoft.com/office/drawing/2014/main" id="{0E92CF8A-0814-49C7-92AC-6322B3EB1AFF}"/>
                </a:ext>
              </a:extLst>
            </p:cNvPr>
            <p:cNvSpPr/>
            <p:nvPr/>
          </p:nvSpPr>
          <p:spPr>
            <a:xfrm>
              <a:off x="4289867"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원색</a:t>
              </a:r>
            </a:p>
          </p:txBody>
        </p:sp>
        <mc:AlternateContent xmlns:mc="http://schemas.openxmlformats.org/markup-compatibility/2006" xmlns:a14="http://schemas.microsoft.com/office/drawing/2010/main">
          <mc:Choice Requires="a14">
            <p:sp>
              <p:nvSpPr>
                <p:cNvPr id="70" name="직사각형 69">
                  <a:extLst>
                    <a:ext uri="{FF2B5EF4-FFF2-40B4-BE49-F238E27FC236}">
                      <a16:creationId xmlns:a16="http://schemas.microsoft.com/office/drawing/2014/main" id="{9CC6141C-9DCE-4477-A36D-890CCAD3AE91}"/>
                    </a:ext>
                  </a:extLst>
                </p:cNvPr>
                <p:cNvSpPr/>
                <p:nvPr/>
              </p:nvSpPr>
              <p:spPr>
                <a:xfrm>
                  <a:off x="5104374"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색상 </a:t>
                  </a:r>
                  <a:r>
                    <a:rPr lang="en-US" altLang="ko-KR" sz="400" dirty="0">
                      <a:solidFill>
                        <a:srgbClr val="131B37"/>
                      </a:solidFill>
                      <a:latin typeface="-윤고딕320" panose="02030504000101010101" pitchFamily="18" charset="-127"/>
                      <a:ea typeface="-윤고딕320" panose="02030504000101010101" pitchFamily="18" charset="-127"/>
                    </a:rPr>
                    <a:t>+ 72</a:t>
                  </a:r>
                  <a14:m>
                    <m:oMath xmlns:m="http://schemas.openxmlformats.org/officeDocument/2006/math">
                      <m:r>
                        <a:rPr lang="en-US" altLang="ko-KR" sz="400" i="1">
                          <a:solidFill>
                            <a:srgbClr val="131B37"/>
                          </a:solidFill>
                          <a:latin typeface="Cambria Math" panose="02040503050406030204" pitchFamily="18" charset="0"/>
                          <a:ea typeface="Cambria Math" panose="02040503050406030204" pitchFamily="18" charset="0"/>
                        </a:rPr>
                        <m:t>°</m:t>
                      </m:r>
                    </m:oMath>
                  </a14:m>
                  <a:endParaRPr lang="ko-KR" altLang="en-US" sz="4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70" name="직사각형 69">
                  <a:extLst>
                    <a:ext uri="{FF2B5EF4-FFF2-40B4-BE49-F238E27FC236}">
                      <a16:creationId xmlns:a16="http://schemas.microsoft.com/office/drawing/2014/main" id="{9CC6141C-9DCE-4477-A36D-890CCAD3AE91}"/>
                    </a:ext>
                  </a:extLst>
                </p:cNvPr>
                <p:cNvSpPr>
                  <a:spLocks noRot="1" noChangeAspect="1" noMove="1" noResize="1" noEditPoints="1" noAdjustHandles="1" noChangeArrowheads="1" noChangeShapeType="1" noTextEdit="1"/>
                </p:cNvSpPr>
                <p:nvPr/>
              </p:nvSpPr>
              <p:spPr>
                <a:xfrm>
                  <a:off x="5104374" y="4768014"/>
                  <a:ext cx="756000" cy="180000"/>
                </a:xfrm>
                <a:prstGeom prst="rect">
                  <a:avLst/>
                </a:prstGeom>
                <a:blipFill>
                  <a:blip r:embed="rId9"/>
                  <a:stretch>
                    <a:fillRect b="-5556"/>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5" name="직사각형 74">
                  <a:extLst>
                    <a:ext uri="{FF2B5EF4-FFF2-40B4-BE49-F238E27FC236}">
                      <a16:creationId xmlns:a16="http://schemas.microsoft.com/office/drawing/2014/main" id="{272C8EC5-DA2F-4297-9B61-045E5754B241}"/>
                    </a:ext>
                  </a:extLst>
                </p:cNvPr>
                <p:cNvSpPr/>
                <p:nvPr/>
              </p:nvSpPr>
              <p:spPr>
                <a:xfrm>
                  <a:off x="5918880"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색상 </a:t>
                  </a:r>
                  <a:r>
                    <a:rPr lang="en-US" altLang="ko-KR" sz="400" dirty="0">
                      <a:solidFill>
                        <a:srgbClr val="131B37"/>
                      </a:solidFill>
                      <a:latin typeface="-윤고딕320" panose="02030504000101010101" pitchFamily="18" charset="-127"/>
                      <a:ea typeface="-윤고딕320" panose="02030504000101010101" pitchFamily="18" charset="-127"/>
                    </a:rPr>
                    <a:t>+ 144</a:t>
                  </a:r>
                  <a14:m>
                    <m:oMath xmlns:m="http://schemas.openxmlformats.org/officeDocument/2006/math">
                      <m:r>
                        <a:rPr lang="en-US" altLang="ko-KR" sz="400" i="1" smtClean="0">
                          <a:solidFill>
                            <a:srgbClr val="131B37"/>
                          </a:solidFill>
                          <a:latin typeface="Cambria Math" panose="02040503050406030204" pitchFamily="18" charset="0"/>
                          <a:ea typeface="Cambria Math" panose="02040503050406030204" pitchFamily="18" charset="0"/>
                        </a:rPr>
                        <m:t>°</m:t>
                      </m:r>
                    </m:oMath>
                  </a14:m>
                  <a:endParaRPr lang="ko-KR" altLang="en-US" sz="4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75" name="직사각형 74">
                  <a:extLst>
                    <a:ext uri="{FF2B5EF4-FFF2-40B4-BE49-F238E27FC236}">
                      <a16:creationId xmlns:a16="http://schemas.microsoft.com/office/drawing/2014/main" id="{272C8EC5-DA2F-4297-9B61-045E5754B241}"/>
                    </a:ext>
                  </a:extLst>
                </p:cNvPr>
                <p:cNvSpPr>
                  <a:spLocks noRot="1" noChangeAspect="1" noMove="1" noResize="1" noEditPoints="1" noAdjustHandles="1" noChangeArrowheads="1" noChangeShapeType="1" noTextEdit="1"/>
                </p:cNvSpPr>
                <p:nvPr/>
              </p:nvSpPr>
              <p:spPr>
                <a:xfrm>
                  <a:off x="5918880" y="4768014"/>
                  <a:ext cx="756000" cy="180000"/>
                </a:xfrm>
                <a:prstGeom prst="rect">
                  <a:avLst/>
                </a:prstGeom>
                <a:blipFill>
                  <a:blip r:embed="rId10"/>
                  <a:stretch>
                    <a:fillRect b="-5556"/>
                  </a:stretch>
                </a:blipFill>
                <a:ln>
                  <a:noFill/>
                </a:ln>
              </p:spPr>
              <p:txBody>
                <a:bodyPr/>
                <a:lstStyle/>
                <a:p>
                  <a:r>
                    <a:rPr lang="ko-KR" altLang="en-US">
                      <a:noFill/>
                    </a:rPr>
                    <a:t> </a:t>
                  </a:r>
                </a:p>
              </p:txBody>
            </p:sp>
          </mc:Fallback>
        </mc:AlternateContent>
        <p:pic>
          <p:nvPicPr>
            <p:cNvPr id="76" name="그림 75" descr="그리기, 시계이(가) 표시된 사진&#10;&#10;자동 생성된 설명">
              <a:extLst>
                <a:ext uri="{FF2B5EF4-FFF2-40B4-BE49-F238E27FC236}">
                  <a16:creationId xmlns:a16="http://schemas.microsoft.com/office/drawing/2014/main" id="{9D46538C-FEAF-4F49-A2BC-4F1B4C3B131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82213" y="3651870"/>
              <a:ext cx="4152959" cy="1112400"/>
            </a:xfrm>
            <a:prstGeom prst="rect">
              <a:avLst/>
            </a:prstGeom>
          </p:spPr>
        </p:pic>
      </p:grpSp>
      <p:sp>
        <p:nvSpPr>
          <p:cNvPr id="5" name="직사각형 4">
            <a:extLst>
              <a:ext uri="{FF2B5EF4-FFF2-40B4-BE49-F238E27FC236}">
                <a16:creationId xmlns:a16="http://schemas.microsoft.com/office/drawing/2014/main" id="{BB84196D-12F1-4208-B913-546CF47C4576}"/>
              </a:ext>
            </a:extLst>
          </p:cNvPr>
          <p:cNvSpPr/>
          <p:nvPr/>
        </p:nvSpPr>
        <p:spPr>
          <a:xfrm>
            <a:off x="1376256" y="1695877"/>
            <a:ext cx="531448" cy="872225"/>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EB58D865-C135-4C51-9BF2-4DA6D3348E8B}"/>
              </a:ext>
            </a:extLst>
          </p:cNvPr>
          <p:cNvSpPr txBox="1"/>
          <p:nvPr/>
        </p:nvSpPr>
        <p:spPr>
          <a:xfrm>
            <a:off x="1470773" y="1563638"/>
            <a:ext cx="283253" cy="446276"/>
          </a:xfrm>
          <a:prstGeom prst="rect">
            <a:avLst/>
          </a:prstGeom>
          <a:noFill/>
        </p:spPr>
        <p:txBody>
          <a:bodyPr wrap="square" rtlCol="0">
            <a:spAutoFit/>
          </a:bodyPr>
          <a:lstStyle/>
          <a:p>
            <a:pPr marL="285750" indent="-285750">
              <a:buFont typeface="Wingdings" panose="05000000000000000000" pitchFamily="2" charset="2"/>
              <a:buChar char="ü"/>
            </a:pPr>
            <a:r>
              <a:rPr lang="en-US" altLang="ko-KR" sz="2300" dirty="0">
                <a:solidFill>
                  <a:srgbClr val="18355B"/>
                </a:solidFill>
                <a:latin typeface="-윤고딕340" panose="02030504000101010101" pitchFamily="18" charset="-127"/>
                <a:ea typeface="-윤고딕340" panose="02030504000101010101" pitchFamily="18" charset="-127"/>
              </a:rPr>
              <a:t> </a:t>
            </a:r>
            <a:endParaRPr lang="ko-KR" altLang="en-US" sz="2300" dirty="0">
              <a:solidFill>
                <a:srgbClr val="18355B"/>
              </a:solidFill>
              <a:latin typeface="-윤고딕340" panose="02030504000101010101" pitchFamily="18" charset="-127"/>
              <a:ea typeface="-윤고딕340" panose="02030504000101010101" pitchFamily="18" charset="-127"/>
            </a:endParaRPr>
          </a:p>
        </p:txBody>
      </p:sp>
    </p:spTree>
    <p:extLst>
      <p:ext uri="{BB962C8B-B14F-4D97-AF65-F5344CB8AC3E}">
        <p14:creationId xmlns:p14="http://schemas.microsoft.com/office/powerpoint/2010/main" val="180196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38" name="TextBox 37">
            <a:extLst>
              <a:ext uri="{FF2B5EF4-FFF2-40B4-BE49-F238E27FC236}">
                <a16:creationId xmlns:a16="http://schemas.microsoft.com/office/drawing/2014/main" id="{75D297C7-6C8E-4A6A-96BC-D1C53AA1709C}"/>
              </a:ext>
            </a:extLst>
          </p:cNvPr>
          <p:cNvSpPr txBox="1"/>
          <p:nvPr/>
        </p:nvSpPr>
        <p:spPr>
          <a:xfrm>
            <a:off x="467544" y="771550"/>
            <a:ext cx="8280920" cy="938719"/>
          </a:xfrm>
          <a:prstGeom prst="rect">
            <a:avLst/>
          </a:prstGeom>
          <a:noFill/>
        </p:spPr>
        <p:txBody>
          <a:bodyPr wrap="square" rtlCol="0">
            <a:spAutoFit/>
          </a:bodyPr>
          <a:lstStyle/>
          <a:p>
            <a:r>
              <a:rPr lang="en-US" altLang="ko-KR" sz="1100" dirty="0"/>
              <a:t>Based on the previous results, since our data does not follow a normal distribution and does not have equal variances, logistic regression analysis cannot be used. Consequently, attempts to identify significant variables for building a logistic regression model were unsuccessful.</a:t>
            </a:r>
          </a:p>
          <a:p>
            <a:r>
              <a:rPr lang="en-US" altLang="ko-KR" sz="1100" dirty="0"/>
              <a:t>The goal was to use logistic regression analysis to identify groups with high survey accuracy and plan algorithms accordingly. However, this is not feasible.</a:t>
            </a:r>
          </a:p>
        </p:txBody>
      </p:sp>
      <p:sp>
        <p:nvSpPr>
          <p:cNvPr id="41" name="화살표: 오른쪽 40">
            <a:extLst>
              <a:ext uri="{FF2B5EF4-FFF2-40B4-BE49-F238E27FC236}">
                <a16:creationId xmlns:a16="http://schemas.microsoft.com/office/drawing/2014/main" id="{D38E17FA-EAD8-4EAD-8A98-9B25DF408269}"/>
              </a:ext>
            </a:extLst>
          </p:cNvPr>
          <p:cNvSpPr/>
          <p:nvPr/>
        </p:nvSpPr>
        <p:spPr>
          <a:xfrm>
            <a:off x="4535996" y="3239087"/>
            <a:ext cx="180020" cy="180020"/>
          </a:xfrm>
          <a:prstGeom prst="rightArrow">
            <a:avLst>
              <a:gd name="adj1" fmla="val 39372"/>
              <a:gd name="adj2" fmla="val 51329"/>
            </a:avLst>
          </a:prstGeom>
          <a:solidFill>
            <a:srgbClr val="CFCFC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C80F9AAA-4FA6-41E8-9C44-C94E465B9201}"/>
              </a:ext>
            </a:extLst>
          </p:cNvPr>
          <p:cNvGrpSpPr/>
          <p:nvPr/>
        </p:nvGrpSpPr>
        <p:grpSpPr>
          <a:xfrm>
            <a:off x="611560" y="1681780"/>
            <a:ext cx="3544803" cy="3482258"/>
            <a:chOff x="537663" y="1511857"/>
            <a:chExt cx="3529678" cy="3467400"/>
          </a:xfrm>
        </p:grpSpPr>
        <p:pic>
          <p:nvPicPr>
            <p:cNvPr id="4" name="그림 3" descr="텍스트이(가) 표시된 사진&#10;&#10;자동 생성된 설명">
              <a:extLst>
                <a:ext uri="{FF2B5EF4-FFF2-40B4-BE49-F238E27FC236}">
                  <a16:creationId xmlns:a16="http://schemas.microsoft.com/office/drawing/2014/main" id="{BFC20192-AFB1-460E-969F-8D3906425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63" y="1511857"/>
              <a:ext cx="3520745" cy="3467400"/>
            </a:xfrm>
            <a:prstGeom prst="rect">
              <a:avLst/>
            </a:prstGeom>
          </p:spPr>
        </p:pic>
        <p:sp>
          <p:nvSpPr>
            <p:cNvPr id="35" name="직사각형 34">
              <a:extLst>
                <a:ext uri="{FF2B5EF4-FFF2-40B4-BE49-F238E27FC236}">
                  <a16:creationId xmlns:a16="http://schemas.microsoft.com/office/drawing/2014/main" id="{E9C2986D-9183-47BE-831D-CFF1644A152E}"/>
                </a:ext>
              </a:extLst>
            </p:cNvPr>
            <p:cNvSpPr/>
            <p:nvPr/>
          </p:nvSpPr>
          <p:spPr>
            <a:xfrm>
              <a:off x="546596" y="1682200"/>
              <a:ext cx="3520745" cy="385494"/>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DA8D2C0-5850-481F-9CF8-A118991E2D07}"/>
                </a:ext>
              </a:extLst>
            </p:cNvPr>
            <p:cNvSpPr/>
            <p:nvPr/>
          </p:nvSpPr>
          <p:spPr>
            <a:xfrm>
              <a:off x="3107222" y="2705497"/>
              <a:ext cx="600681" cy="1080120"/>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39" name="직선 연결선 38">
            <a:extLst>
              <a:ext uri="{FF2B5EF4-FFF2-40B4-BE49-F238E27FC236}">
                <a16:creationId xmlns:a16="http://schemas.microsoft.com/office/drawing/2014/main" id="{6B89ED7A-89ED-41C6-8680-AA16B235B0FB}"/>
              </a:ext>
            </a:extLst>
          </p:cNvPr>
          <p:cNvCxnSpPr>
            <a:cxnSpLocks/>
          </p:cNvCxnSpPr>
          <p:nvPr/>
        </p:nvCxnSpPr>
        <p:spPr>
          <a:xfrm>
            <a:off x="539550" y="1491630"/>
            <a:ext cx="8208914" cy="0"/>
          </a:xfrm>
          <a:prstGeom prst="line">
            <a:avLst/>
          </a:prstGeom>
          <a:ln w="6350">
            <a:solidFill>
              <a:srgbClr val="CFCFCF"/>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A8B322C-15EF-4877-887A-124E602BB432}"/>
              </a:ext>
            </a:extLst>
          </p:cNvPr>
          <p:cNvSpPr txBox="1"/>
          <p:nvPr/>
        </p:nvSpPr>
        <p:spPr>
          <a:xfrm>
            <a:off x="7164288" y="4922753"/>
            <a:ext cx="2016224" cy="169277"/>
          </a:xfrm>
          <a:prstGeom prst="rect">
            <a:avLst/>
          </a:prstGeom>
          <a:noFill/>
        </p:spPr>
        <p:txBody>
          <a:bodyPr wrap="square" rtlCol="0">
            <a:spAutoFit/>
          </a:bodyPr>
          <a:lstStyle/>
          <a:p>
            <a:r>
              <a:rPr lang="fr-FR" altLang="ko-KR" sz="500" dirty="0">
                <a:latin typeface="-윤고딕320" panose="02030504000101010101" pitchFamily="18" charset="-127"/>
                <a:ea typeface="-윤고딕320" panose="02030504000101010101" pitchFamily="18" charset="-127"/>
              </a:rPr>
              <a:t>https://github.com/slmteruto/CAI/cys/CAI_Logistic_useR.ipynb</a:t>
            </a:r>
            <a:endParaRPr lang="ko-KR" altLang="en-US" sz="500" dirty="0">
              <a:latin typeface="-윤고딕320" panose="02030504000101010101" pitchFamily="18" charset="-127"/>
              <a:ea typeface="-윤고딕320" panose="02030504000101010101" pitchFamily="18" charset="-127"/>
            </a:endParaRPr>
          </a:p>
        </p:txBody>
      </p:sp>
      <p:sp>
        <p:nvSpPr>
          <p:cNvPr id="42" name="직사각형 41">
            <a:extLst>
              <a:ext uri="{FF2B5EF4-FFF2-40B4-BE49-F238E27FC236}">
                <a16:creationId xmlns:a16="http://schemas.microsoft.com/office/drawing/2014/main" id="{7D09EA16-C73B-4E4B-ABB2-04FEAEF7EAB9}"/>
              </a:ext>
            </a:extLst>
          </p:cNvPr>
          <p:cNvSpPr/>
          <p:nvPr/>
        </p:nvSpPr>
        <p:spPr>
          <a:xfrm>
            <a:off x="4743162" y="4430011"/>
            <a:ext cx="4241032" cy="576064"/>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F96D7"/>
              </a:solidFill>
            </a:endParaRPr>
          </a:p>
        </p:txBody>
      </p:sp>
      <p:sp>
        <p:nvSpPr>
          <p:cNvPr id="6" name="TextBox 5">
            <a:extLst>
              <a:ext uri="{FF2B5EF4-FFF2-40B4-BE49-F238E27FC236}">
                <a16:creationId xmlns:a16="http://schemas.microsoft.com/office/drawing/2014/main" id="{8ED69143-DF1D-455D-09E2-CFE3D847DDA8}"/>
              </a:ext>
            </a:extLst>
          </p:cNvPr>
          <p:cNvSpPr txBox="1"/>
          <p:nvPr/>
        </p:nvSpPr>
        <p:spPr>
          <a:xfrm>
            <a:off x="4743162" y="1814986"/>
            <a:ext cx="4241032" cy="3139321"/>
          </a:xfrm>
          <a:prstGeom prst="rect">
            <a:avLst/>
          </a:prstGeom>
          <a:noFill/>
        </p:spPr>
        <p:txBody>
          <a:bodyPr wrap="square" rtlCol="0">
            <a:spAutoFit/>
          </a:bodyPr>
          <a:lstStyle/>
          <a:p>
            <a:pPr marL="571500" lvl="0" indent="-571500">
              <a:defRPr/>
            </a:pPr>
            <a:r>
              <a:rPr lang="en-US" altLang="ko-KR" sz="500" dirty="0">
                <a:latin typeface="-윤고딕320" panose="02030504000101010101" pitchFamily="18" charset="-127"/>
                <a:ea typeface="-윤고딕320" panose="02030504000101010101" pitchFamily="18" charset="-127"/>
              </a:rPr>
              <a:t>■</a:t>
            </a:r>
            <a:r>
              <a:rPr lang="en-US" altLang="ko-KR" sz="1100" dirty="0">
                <a:latin typeface="-윤고딕320" panose="02030504000101010101" pitchFamily="18" charset="-127"/>
                <a:ea typeface="-윤고딕320" panose="02030504000101010101" pitchFamily="18" charset="-127"/>
              </a:rPr>
              <a:t> </a:t>
            </a:r>
            <a:r>
              <a:rPr lang="en-US" altLang="ko-KR" sz="1100" dirty="0" err="1">
                <a:latin typeface="-윤고딕320" panose="02030504000101010101" pitchFamily="18" charset="-127"/>
                <a:ea typeface="-윤고딕320" panose="02030504000101010101" pitchFamily="18" charset="-127"/>
              </a:rPr>
              <a:t>glm</a:t>
            </a:r>
            <a:r>
              <a:rPr lang="en-US" altLang="ko-KR" sz="1100" dirty="0">
                <a:latin typeface="-윤고딕320" panose="02030504000101010101" pitchFamily="18" charset="-127"/>
                <a:ea typeface="-윤고딕320" panose="02030504000101010101" pitchFamily="18" charset="-127"/>
              </a:rPr>
              <a:t>() : Function used to identify statistically significant variables in logistic regression analysis.</a:t>
            </a:r>
          </a:p>
          <a:p>
            <a:pPr lvl="0">
              <a:defRPr/>
            </a:pPr>
            <a:endParaRPr lang="en-US" altLang="ko-KR" sz="600" dirty="0">
              <a:latin typeface="-윤고딕320" panose="02030504000101010101" pitchFamily="18" charset="-127"/>
              <a:ea typeface="-윤고딕320" panose="02030504000101010101" pitchFamily="18" charset="-127"/>
            </a:endParaRPr>
          </a:p>
          <a:p>
            <a:pPr lvl="0">
              <a:defRPr/>
            </a:pPr>
            <a:r>
              <a:rPr lang="en-US" altLang="ko-KR" sz="500" dirty="0">
                <a:latin typeface="-윤고딕320" panose="02030504000101010101" pitchFamily="18" charset="-127"/>
                <a:ea typeface="-윤고딕320" panose="02030504000101010101" pitchFamily="18" charset="-127"/>
              </a:rPr>
              <a:t>■</a:t>
            </a:r>
            <a:r>
              <a:rPr lang="en-US" altLang="ko-KR" sz="1100" dirty="0">
                <a:latin typeface="-윤고딕320" panose="02030504000101010101" pitchFamily="18" charset="-127"/>
                <a:ea typeface="-윤고딕320" panose="02030504000101010101" pitchFamily="18" charset="-127"/>
              </a:rPr>
              <a:t> Call : Presentation of the constructed model.</a:t>
            </a:r>
          </a:p>
          <a:p>
            <a:pPr lvl="0">
              <a:defRPr/>
            </a:pPr>
            <a:endParaRPr lang="en-US" altLang="ko-KR" sz="600" dirty="0">
              <a:latin typeface="-윤고딕320" panose="02030504000101010101" pitchFamily="18" charset="-127"/>
              <a:ea typeface="-윤고딕320" panose="02030504000101010101" pitchFamily="18" charset="-127"/>
            </a:endParaRPr>
          </a:p>
          <a:p>
            <a:pPr lvl="0">
              <a:defRPr/>
            </a:pPr>
            <a:r>
              <a:rPr lang="en-US" altLang="ko-KR" sz="500" dirty="0">
                <a:latin typeface="-윤고딕320" panose="02030504000101010101" pitchFamily="18" charset="-127"/>
                <a:ea typeface="-윤고딕320" panose="02030504000101010101" pitchFamily="18" charset="-127"/>
              </a:rPr>
              <a:t>■</a:t>
            </a:r>
            <a:r>
              <a:rPr lang="en-US" altLang="ko-KR" sz="1100" dirty="0">
                <a:latin typeface="-윤고딕320" panose="02030504000101010101" pitchFamily="18" charset="-127"/>
                <a:ea typeface="-윤고딕320" panose="02030504000101010101" pitchFamily="18" charset="-127"/>
              </a:rPr>
              <a:t> Coefficients</a:t>
            </a:r>
            <a:r>
              <a:rPr lang="ko-KR" altLang="en-US" sz="1100" dirty="0">
                <a:latin typeface="-윤고딕320" panose="02030504000101010101" pitchFamily="18" charset="-127"/>
                <a:ea typeface="-윤고딕320" panose="02030504000101010101" pitchFamily="18" charset="-127"/>
              </a:rPr>
              <a:t>의 </a:t>
            </a:r>
            <a:r>
              <a:rPr lang="en-US" altLang="ko-KR" sz="1100" dirty="0" err="1">
                <a:latin typeface="-윤고딕320" panose="02030504000101010101" pitchFamily="18" charset="-127"/>
                <a:ea typeface="-윤고딕320" panose="02030504000101010101" pitchFamily="18" charset="-127"/>
              </a:rPr>
              <a:t>Pr</a:t>
            </a:r>
            <a:endParaRPr lang="en-US" altLang="ko-KR" sz="200" dirty="0">
              <a:latin typeface="-윤고딕320" panose="02030504000101010101" pitchFamily="18" charset="-127"/>
              <a:ea typeface="-윤고딕320" panose="02030504000101010101" pitchFamily="18" charset="-127"/>
            </a:endParaRPr>
          </a:p>
          <a:p>
            <a:pPr marL="171450" lvl="0" indent="-171450">
              <a:defRPr/>
            </a:pPr>
            <a:r>
              <a:rPr lang="ko-KR" altLang="en-US" sz="1100" dirty="0">
                <a:latin typeface="-윤고딕320" panose="02030504000101010101" pitchFamily="18" charset="-127"/>
                <a:ea typeface="-윤고딕320" panose="02030504000101010101" pitchFamily="18" charset="-127"/>
              </a:rPr>
              <a:t> </a:t>
            </a:r>
            <a:r>
              <a:rPr lang="en-US" altLang="ko-KR" sz="1100" dirty="0">
                <a:latin typeface="-윤고딕320" panose="02030504000101010101" pitchFamily="18" charset="-127"/>
                <a:ea typeface="-윤고딕320" panose="02030504000101010101" pitchFamily="18" charset="-127"/>
              </a:rPr>
              <a:t>: p-value of the constructed model.</a:t>
            </a:r>
          </a:p>
          <a:p>
            <a:pPr marL="171450" lvl="0" indent="-171450">
              <a:defRPr/>
            </a:pPr>
            <a:r>
              <a:rPr lang="ko-KR" altLang="en-US" sz="1100" dirty="0">
                <a:latin typeface="-윤고딕320" panose="02030504000101010101" pitchFamily="18" charset="-127"/>
                <a:ea typeface="-윤고딕320" panose="02030504000101010101" pitchFamily="18" charset="-127"/>
              </a:rPr>
              <a:t> </a:t>
            </a:r>
            <a:r>
              <a:rPr lang="en-US" altLang="ko-KR" sz="1100" dirty="0">
                <a:latin typeface="-윤고딕320" panose="02030504000101010101" pitchFamily="18" charset="-127"/>
                <a:ea typeface="-윤고딕320" panose="02030504000101010101" pitchFamily="18" charset="-127"/>
              </a:rPr>
              <a:t>: Variables with p-values less than 0.05 are statistically significant.</a:t>
            </a:r>
          </a:p>
          <a:p>
            <a:pPr marL="171450" lvl="0" indent="-171450">
              <a:defRPr/>
            </a:pPr>
            <a:r>
              <a:rPr lang="ko-KR" altLang="en-US" sz="1100" dirty="0">
                <a:latin typeface="-윤고딕320" panose="02030504000101010101" pitchFamily="18" charset="-127"/>
                <a:ea typeface="-윤고딕320" panose="02030504000101010101" pitchFamily="18" charset="-127"/>
              </a:rPr>
              <a:t> </a:t>
            </a:r>
            <a:r>
              <a:rPr lang="en-US" altLang="ko-KR" sz="1100" dirty="0">
                <a:latin typeface="-윤고딕320" panose="02030504000101010101" pitchFamily="18" charset="-127"/>
                <a:ea typeface="-윤고딕320" panose="02030504000101010101" pitchFamily="18" charset="-127"/>
              </a:rPr>
              <a:t>: The variable with the lowest p-value indicates the strongest predictive power.</a:t>
            </a:r>
          </a:p>
          <a:p>
            <a:pPr>
              <a:defRPr/>
            </a:pPr>
            <a:endParaRPr lang="en-US" altLang="ko-KR" sz="600" dirty="0">
              <a:latin typeface="-윤고딕330" panose="02030504000101010101" pitchFamily="18" charset="-127"/>
              <a:ea typeface="-윤고딕330" panose="02030504000101010101" pitchFamily="18" charset="-127"/>
            </a:endParaRPr>
          </a:p>
          <a:p>
            <a:pPr lvl="0">
              <a:defRPr/>
            </a:pPr>
            <a:r>
              <a:rPr lang="en-US" altLang="ko-KR" sz="500" dirty="0">
                <a:latin typeface="-윤고딕320" panose="02030504000101010101" pitchFamily="18" charset="-127"/>
                <a:ea typeface="-윤고딕320" panose="02030504000101010101" pitchFamily="18" charset="-127"/>
              </a:rPr>
              <a:t>■</a:t>
            </a:r>
            <a:r>
              <a:rPr lang="en-US" altLang="ko-KR" sz="1100" dirty="0">
                <a:latin typeface="-윤고딕320" panose="02030504000101010101" pitchFamily="18" charset="-127"/>
                <a:ea typeface="-윤고딕320" panose="02030504000101010101" pitchFamily="18" charset="-127"/>
              </a:rPr>
              <a:t> Interpretation of Results</a:t>
            </a:r>
            <a:r>
              <a:rPr lang="ko-KR" altLang="en-US" sz="500" dirty="0">
                <a:latin typeface="-윤고딕320" panose="02030504000101010101" pitchFamily="18" charset="-127"/>
                <a:ea typeface="-윤고딕320" panose="02030504000101010101" pitchFamily="18" charset="-127"/>
              </a:rPr>
              <a:t> </a:t>
            </a:r>
            <a:r>
              <a:rPr lang="en-US" altLang="ko-KR" sz="700" dirty="0">
                <a:latin typeface="-윤고딕320" panose="02030504000101010101" pitchFamily="18" charset="-127"/>
                <a:ea typeface="-윤고딕320" panose="02030504000101010101" pitchFamily="18" charset="-127"/>
              </a:rPr>
              <a:t>(Displayed in the left figure)</a:t>
            </a:r>
            <a:endParaRPr lang="en-US" altLang="ko-KR" sz="500" dirty="0">
              <a:latin typeface="-윤고딕320" panose="02030504000101010101" pitchFamily="18" charset="-127"/>
              <a:ea typeface="-윤고딕320" panose="02030504000101010101" pitchFamily="18" charset="-127"/>
            </a:endParaRPr>
          </a:p>
          <a:p>
            <a:pPr lvl="0">
              <a:defRPr/>
            </a:pPr>
            <a:endParaRPr lang="en-US" altLang="ko-KR" sz="1100" dirty="0">
              <a:latin typeface="-윤고딕320" panose="02030504000101010101" pitchFamily="18" charset="-127"/>
              <a:ea typeface="-윤고딕320" panose="02030504000101010101" pitchFamily="18" charset="-127"/>
            </a:endParaRPr>
          </a:p>
          <a:p>
            <a:pPr lvl="0" algn="ctr">
              <a:defRPr/>
            </a:pPr>
            <a:r>
              <a:rPr lang="en-US" altLang="ko-KR" sz="1100" dirty="0">
                <a:latin typeface="-윤고딕320" panose="02030504000101010101" pitchFamily="18" charset="-127"/>
                <a:ea typeface="-윤고딕320" panose="02030504000101010101" pitchFamily="18" charset="-127"/>
              </a:rPr>
              <a:t>Survey B (Harmony)</a:t>
            </a:r>
          </a:p>
          <a:p>
            <a:pPr lvl="0" algn="ctr">
              <a:defRPr/>
            </a:pPr>
            <a:r>
              <a:rPr lang="en-US" altLang="ko-KR" sz="200" dirty="0">
                <a:latin typeface="-윤고딕320" panose="02030504000101010101" pitchFamily="18" charset="-127"/>
                <a:ea typeface="-윤고딕320" panose="02030504000101010101" pitchFamily="18" charset="-127"/>
              </a:rPr>
              <a:t> </a:t>
            </a:r>
          </a:p>
          <a:p>
            <a:pPr algn="ctr">
              <a:defRPr/>
            </a:pPr>
            <a:r>
              <a:rPr lang="en-US" altLang="ko-KR" sz="1100" dirty="0"/>
              <a:t>Among the fixed color items, the complementary color sample</a:t>
            </a:r>
          </a:p>
          <a:p>
            <a:pPr algn="ctr">
              <a:defRPr/>
            </a:pPr>
            <a:r>
              <a:rPr lang="en-US" altLang="ko-KR" sz="1100" dirty="0">
                <a:latin typeface="-윤고딕320" panose="02030504000101010101" pitchFamily="18" charset="-127"/>
                <a:ea typeface="-윤고딕320" panose="02030504000101010101" pitchFamily="18" charset="-127"/>
              </a:rPr>
              <a:t> </a:t>
            </a:r>
            <a:r>
              <a:rPr lang="en-US" altLang="ko-KR" sz="200" dirty="0">
                <a:latin typeface="-윤고딕320" panose="02030504000101010101" pitchFamily="18" charset="-127"/>
                <a:ea typeface="-윤고딕320" panose="02030504000101010101" pitchFamily="18" charset="-127"/>
              </a:rPr>
              <a:t> </a:t>
            </a:r>
          </a:p>
          <a:p>
            <a:pPr lvl="0" algn="ctr">
              <a:defRPr/>
            </a:pPr>
            <a:r>
              <a:rPr lang="en-US" altLang="ko-KR" sz="1100" dirty="0">
                <a:latin typeface="-윤고딕320" panose="02030504000101010101" pitchFamily="18" charset="-127"/>
                <a:ea typeface="-윤고딕320" panose="02030504000101010101" pitchFamily="18" charset="-127"/>
              </a:rPr>
              <a:t>All variables have p-values greater than 0.05</a:t>
            </a:r>
          </a:p>
          <a:p>
            <a:pPr lvl="0" algn="ctr">
              <a:defRPr/>
            </a:pPr>
            <a:r>
              <a:rPr lang="en-US" altLang="ko-KR" sz="200" dirty="0">
                <a:latin typeface="-윤고딕320" panose="02030504000101010101" pitchFamily="18" charset="-127"/>
                <a:ea typeface="-윤고딕320" panose="02030504000101010101" pitchFamily="18" charset="-127"/>
              </a:rPr>
              <a:t> </a:t>
            </a:r>
          </a:p>
          <a:p>
            <a:pPr lvl="0" algn="ctr">
              <a:defRPr/>
            </a:pPr>
            <a:r>
              <a:rPr lang="en-US" altLang="ko-KR" sz="1100" dirty="0">
                <a:latin typeface="-윤고딕320" panose="02030504000101010101" pitchFamily="18" charset="-127"/>
                <a:ea typeface="-윤고딕320" panose="02030504000101010101" pitchFamily="18" charset="-127"/>
              </a:rPr>
              <a:t>-&gt; None of the variables can be considered statistically significant.</a:t>
            </a:r>
          </a:p>
        </p:txBody>
      </p:sp>
    </p:spTree>
    <p:extLst>
      <p:ext uri="{BB962C8B-B14F-4D97-AF65-F5344CB8AC3E}">
        <p14:creationId xmlns:p14="http://schemas.microsoft.com/office/powerpoint/2010/main" val="118208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그룹 19">
            <a:extLst>
              <a:ext uri="{FF2B5EF4-FFF2-40B4-BE49-F238E27FC236}">
                <a16:creationId xmlns:a16="http://schemas.microsoft.com/office/drawing/2014/main" id="{139BC7E9-CED7-40BD-943B-751857E52EE2}"/>
              </a:ext>
            </a:extLst>
          </p:cNvPr>
          <p:cNvGrpSpPr/>
          <p:nvPr/>
        </p:nvGrpSpPr>
        <p:grpSpPr>
          <a:xfrm>
            <a:off x="-259139" y="0"/>
            <a:ext cx="9403139" cy="5143500"/>
            <a:chOff x="-259139" y="0"/>
            <a:chExt cx="9403139" cy="5143500"/>
          </a:xfrm>
        </p:grpSpPr>
        <p:sp>
          <p:nvSpPr>
            <p:cNvPr id="23" name="직사각형 22">
              <a:extLst>
                <a:ext uri="{FF2B5EF4-FFF2-40B4-BE49-F238E27FC236}">
                  <a16:creationId xmlns:a16="http://schemas.microsoft.com/office/drawing/2014/main" id="{E95B3E15-3FE3-4B80-9350-F23AFE990509}"/>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BFC3B0E3-17EA-4629-8933-C068D585D260}"/>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직사각형 24">
              <a:extLst>
                <a:ext uri="{FF2B5EF4-FFF2-40B4-BE49-F238E27FC236}">
                  <a16:creationId xmlns:a16="http://schemas.microsoft.com/office/drawing/2014/main" id="{2AC35D67-6315-4915-91C5-FED0A03B6923}"/>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178127"/>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Analysis</a:t>
            </a:r>
          </a:p>
        </p:txBody>
      </p:sp>
      <p:grpSp>
        <p:nvGrpSpPr>
          <p:cNvPr id="5" name="그룹 4">
            <a:extLst>
              <a:ext uri="{FF2B5EF4-FFF2-40B4-BE49-F238E27FC236}">
                <a16:creationId xmlns:a16="http://schemas.microsoft.com/office/drawing/2014/main" id="{DA055EB0-25F4-4191-87CB-65F882B128EC}"/>
              </a:ext>
            </a:extLst>
          </p:cNvPr>
          <p:cNvGrpSpPr/>
          <p:nvPr/>
        </p:nvGrpSpPr>
        <p:grpSpPr>
          <a:xfrm>
            <a:off x="647752" y="1527822"/>
            <a:ext cx="5892342" cy="1692000"/>
            <a:chOff x="647752" y="1527822"/>
            <a:chExt cx="5892342" cy="1692000"/>
          </a:xfrm>
        </p:grpSpPr>
        <p:pic>
          <p:nvPicPr>
            <p:cNvPr id="36" name="그림 35" descr="스크린샷이(가) 표시된 사진&#10;&#10;자동 생성된 설명">
              <a:extLst>
                <a:ext uri="{FF2B5EF4-FFF2-40B4-BE49-F238E27FC236}">
                  <a16:creationId xmlns:a16="http://schemas.microsoft.com/office/drawing/2014/main" id="{8CF7F6EA-1860-4073-A6AC-6EBBE8A65F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52" y="1527822"/>
              <a:ext cx="1692000" cy="1692000"/>
            </a:xfrm>
            <a:prstGeom prst="rect">
              <a:avLst/>
            </a:prstGeom>
          </p:spPr>
        </p:pic>
        <p:pic>
          <p:nvPicPr>
            <p:cNvPr id="42" name="그림 41">
              <a:extLst>
                <a:ext uri="{FF2B5EF4-FFF2-40B4-BE49-F238E27FC236}">
                  <a16:creationId xmlns:a16="http://schemas.microsoft.com/office/drawing/2014/main" id="{1A7F129B-E24F-43C2-B1F5-F7BC49C6FC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7923" y="1527822"/>
              <a:ext cx="1692000" cy="1692000"/>
            </a:xfrm>
            <a:prstGeom prst="rect">
              <a:avLst/>
            </a:prstGeom>
          </p:spPr>
        </p:pic>
        <p:pic>
          <p:nvPicPr>
            <p:cNvPr id="44" name="그림 43" descr="스크린샷이(가) 표시된 사진&#10;&#10;자동 생성된 설명">
              <a:extLst>
                <a:ext uri="{FF2B5EF4-FFF2-40B4-BE49-F238E27FC236}">
                  <a16:creationId xmlns:a16="http://schemas.microsoft.com/office/drawing/2014/main" id="{7762DAFC-72B7-40F9-9D79-09A615B1CB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8094" y="1527822"/>
              <a:ext cx="1692000" cy="1692000"/>
            </a:xfrm>
            <a:prstGeom prst="rect">
              <a:avLst/>
            </a:prstGeom>
          </p:spPr>
        </p:pic>
      </p:grpSp>
      <p:sp>
        <p:nvSpPr>
          <p:cNvPr id="15" name="TextBox 14">
            <a:extLst>
              <a:ext uri="{FF2B5EF4-FFF2-40B4-BE49-F238E27FC236}">
                <a16:creationId xmlns:a16="http://schemas.microsoft.com/office/drawing/2014/main" id="{00F8FDEA-3E6B-4E68-9503-FA41D5DA5C36}"/>
              </a:ext>
            </a:extLst>
          </p:cNvPr>
          <p:cNvSpPr txBox="1"/>
          <p:nvPr/>
        </p:nvSpPr>
        <p:spPr>
          <a:xfrm>
            <a:off x="467544" y="517084"/>
            <a:ext cx="8352928" cy="938719"/>
          </a:xfrm>
          <a:prstGeom prst="rect">
            <a:avLst/>
          </a:prstGeom>
          <a:noFill/>
        </p:spPr>
        <p:txBody>
          <a:bodyPr wrap="square" rtlCol="0">
            <a:spAutoFit/>
          </a:bodyPr>
          <a:lstStyle/>
          <a:p>
            <a:r>
              <a:rPr lang="en-US" altLang="ko-KR" sz="1100" dirty="0">
                <a:latin typeface="-윤고딕320" panose="02030504000101010101" pitchFamily="18" charset="-127"/>
                <a:ea typeface="-윤고딕320" panose="02030504000101010101" pitchFamily="18" charset="-127"/>
              </a:rPr>
              <a:t>- Furthermore, except for the item in the survey questionnaire that asks about harmony with facial color, where the color change item is excluded, the selection rate for correct answers is low in all other items.</a:t>
            </a:r>
          </a:p>
          <a:p>
            <a:r>
              <a:rPr lang="en-US" altLang="ko-KR" sz="1100" dirty="0">
                <a:latin typeface="-윤고딕320" panose="02030504000101010101" pitchFamily="18" charset="-127"/>
                <a:ea typeface="-윤고딕320" panose="02030504000101010101" pitchFamily="18" charset="-127"/>
              </a:rPr>
              <a:t>- According to color theory, facial color is expected to appear brightest when it is accompanied by complementary colors, triadic colors, and split-complementary colors. However, colors that have been adjusted in terms of hue, saturation, and brightness from the primary colors receive more selections than the primary colors themselves.</a:t>
            </a:r>
          </a:p>
        </p:txBody>
      </p:sp>
      <p:pic>
        <p:nvPicPr>
          <p:cNvPr id="4" name="그림 3" descr="스크린샷이(가) 표시된 사진&#10;&#10;자동 생성된 설명">
            <a:extLst>
              <a:ext uri="{FF2B5EF4-FFF2-40B4-BE49-F238E27FC236}">
                <a16:creationId xmlns:a16="http://schemas.microsoft.com/office/drawing/2014/main" id="{8D781210-55B2-4E41-92E9-8871F6731DD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6178" b="26178"/>
          <a:stretch/>
        </p:blipFill>
        <p:spPr>
          <a:xfrm>
            <a:off x="647752" y="3562736"/>
            <a:ext cx="3792171" cy="1440152"/>
          </a:xfrm>
          <a:prstGeom prst="rect">
            <a:avLst/>
          </a:prstGeom>
        </p:spPr>
      </p:pic>
      <p:cxnSp>
        <p:nvCxnSpPr>
          <p:cNvPr id="19" name="직선 연결선 18">
            <a:extLst>
              <a:ext uri="{FF2B5EF4-FFF2-40B4-BE49-F238E27FC236}">
                <a16:creationId xmlns:a16="http://schemas.microsoft.com/office/drawing/2014/main" id="{20F4F4C7-FC92-4A16-BB4B-ECBD00C9EE0B}"/>
              </a:ext>
            </a:extLst>
          </p:cNvPr>
          <p:cNvCxnSpPr>
            <a:cxnSpLocks/>
          </p:cNvCxnSpPr>
          <p:nvPr/>
        </p:nvCxnSpPr>
        <p:spPr>
          <a:xfrm>
            <a:off x="539550" y="3363838"/>
            <a:ext cx="8208914" cy="0"/>
          </a:xfrm>
          <a:prstGeom prst="line">
            <a:avLst/>
          </a:prstGeom>
          <a:ln w="6350">
            <a:solidFill>
              <a:srgbClr val="CFCFCF"/>
            </a:solidFill>
            <a:prstDash val="sys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31EAC65-E0BA-43F3-A3CE-6D7026744FCD}"/>
              </a:ext>
            </a:extLst>
          </p:cNvPr>
          <p:cNvSpPr txBox="1"/>
          <p:nvPr/>
        </p:nvSpPr>
        <p:spPr>
          <a:xfrm>
            <a:off x="4572000" y="3578896"/>
            <a:ext cx="4569749" cy="1446550"/>
          </a:xfrm>
          <a:prstGeom prst="rect">
            <a:avLst/>
          </a:prstGeom>
          <a:noFill/>
        </p:spPr>
        <p:txBody>
          <a:bodyPr wrap="square" rtlCol="0">
            <a:spAutoFit/>
          </a:bodyPr>
          <a:lstStyle/>
          <a:p>
            <a:r>
              <a:rPr lang="en-US" altLang="ko-KR" sz="1100" dirty="0">
                <a:latin typeface="-윤고딕320" panose="02030504000101010101" pitchFamily="18" charset="-127"/>
                <a:ea typeface="-윤고딕320" panose="02030504000101010101" pitchFamily="18" charset="-127"/>
              </a:rPr>
              <a:t>- The cheek is considered as the facial area representing the overall facial color as set in the paper. However, the survey results show that the number of selections for the cheek is low.</a:t>
            </a:r>
          </a:p>
          <a:p>
            <a:r>
              <a:rPr lang="en-US" altLang="ko-KR" sz="1100" dirty="0">
                <a:latin typeface="-윤고딕320" panose="02030504000101010101" pitchFamily="18" charset="-127"/>
                <a:ea typeface="-윤고딕320" panose="02030504000101010101" pitchFamily="18" charset="-127"/>
              </a:rPr>
              <a:t>- The reason for the low selection of items related to the color selection area and diagnostic color is believed to be primarily due to significant differences in people's perceptions.</a:t>
            </a:r>
          </a:p>
          <a:p>
            <a:r>
              <a:rPr lang="en-US" altLang="ko-KR" sz="1100" dirty="0">
                <a:latin typeface="-윤고딕320" panose="02030504000101010101" pitchFamily="18" charset="-127"/>
                <a:ea typeface="-윤고딕320" panose="02030504000101010101" pitchFamily="18" charset="-127"/>
              </a:rPr>
              <a:t>- As a result of these findings, it is concluded that it is difficult to believe in the accuracy of the paper and theory.</a:t>
            </a:r>
          </a:p>
        </p:txBody>
      </p:sp>
      <p:pic>
        <p:nvPicPr>
          <p:cNvPr id="17" name="그림 16" descr="스크린샷이(가) 표시된 사진&#10;&#10;자동 생성된 설명">
            <a:extLst>
              <a:ext uri="{FF2B5EF4-FFF2-40B4-BE49-F238E27FC236}">
                <a16:creationId xmlns:a16="http://schemas.microsoft.com/office/drawing/2014/main" id="{3D5458E0-3CCB-4475-9B0C-D25A6D40E4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48264" y="1527815"/>
            <a:ext cx="1692000" cy="1692000"/>
          </a:xfrm>
          <a:prstGeom prst="rect">
            <a:avLst/>
          </a:prstGeom>
        </p:spPr>
      </p:pic>
    </p:spTree>
    <p:extLst>
      <p:ext uri="{BB962C8B-B14F-4D97-AF65-F5344CB8AC3E}">
        <p14:creationId xmlns:p14="http://schemas.microsoft.com/office/powerpoint/2010/main" val="297182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22" name="TextBox 21">
            <a:extLst>
              <a:ext uri="{FF2B5EF4-FFF2-40B4-BE49-F238E27FC236}">
                <a16:creationId xmlns:a16="http://schemas.microsoft.com/office/drawing/2014/main" id="{3FF37CB2-3506-4ED5-92F0-A5E8CEE66FFB}"/>
              </a:ext>
            </a:extLst>
          </p:cNvPr>
          <p:cNvSpPr txBox="1"/>
          <p:nvPr/>
        </p:nvSpPr>
        <p:spPr>
          <a:xfrm>
            <a:off x="467544" y="699542"/>
            <a:ext cx="5472608"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Reasons why the data analysis using survey results was not properly conducted</a:t>
            </a:r>
            <a:endParaRPr lang="ko-KR" altLang="en-US" sz="1100" dirty="0">
              <a:solidFill>
                <a:srgbClr val="6F96D7"/>
              </a:solidFill>
              <a:latin typeface="-윤고딕330" panose="02030504000101010101" pitchFamily="18" charset="-127"/>
              <a:ea typeface="-윤고딕330" panose="02030504000101010101" pitchFamily="18" charset="-127"/>
            </a:endParaRPr>
          </a:p>
        </p:txBody>
      </p:sp>
      <p:sp>
        <p:nvSpPr>
          <p:cNvPr id="40" name="TextBox 39">
            <a:extLst>
              <a:ext uri="{FF2B5EF4-FFF2-40B4-BE49-F238E27FC236}">
                <a16:creationId xmlns:a16="http://schemas.microsoft.com/office/drawing/2014/main" id="{01566CCD-4C9C-433C-A800-5B9EF50CD3B3}"/>
              </a:ext>
            </a:extLst>
          </p:cNvPr>
          <p:cNvSpPr txBox="1"/>
          <p:nvPr/>
        </p:nvSpPr>
        <p:spPr>
          <a:xfrm>
            <a:off x="611560" y="1275606"/>
            <a:ext cx="7890436" cy="1954381"/>
          </a:xfrm>
          <a:prstGeom prst="rect">
            <a:avLst/>
          </a:prstGeom>
          <a:noFill/>
        </p:spPr>
        <p:txBody>
          <a:bodyPr wrap="square" rtlCol="0">
            <a:spAutoFit/>
          </a:bodyPr>
          <a:lstStyle/>
          <a:p>
            <a:r>
              <a:rPr lang="en-US" altLang="ko-KR" sz="1100" dirty="0">
                <a:solidFill>
                  <a:srgbClr val="18355B"/>
                </a:solidFill>
                <a:latin typeface="-윤고딕340" panose="02030504000101010101" pitchFamily="18" charset="-127"/>
                <a:ea typeface="-윤고딕340" panose="02030504000101010101" pitchFamily="18" charset="-127"/>
              </a:rPr>
              <a:t>1. Insufficient learning and understanding of the analysis method before proceeding with survey writing</a:t>
            </a:r>
          </a:p>
          <a:p>
            <a:r>
              <a:rPr lang="en-US" altLang="ko-KR" sz="200" dirty="0">
                <a:solidFill>
                  <a:srgbClr val="18355B"/>
                </a:solidFill>
                <a:latin typeface="-윤고딕340" panose="02030504000101010101" pitchFamily="18" charset="-127"/>
                <a:ea typeface="-윤고딕340" panose="02030504000101010101" pitchFamily="18" charset="-127"/>
              </a:rPr>
              <a:t> </a:t>
            </a:r>
          </a:p>
          <a:p>
            <a:r>
              <a:rPr lang="en-US" altLang="ko-KR" sz="1000" dirty="0">
                <a:latin typeface="-윤고딕320" panose="02030504000101010101" pitchFamily="18" charset="-127"/>
                <a:ea typeface="-윤고딕320" panose="02030504000101010101" pitchFamily="18" charset="-127"/>
              </a:rPr>
              <a:t>It is considered that the number of options (5) provided during the survey on diagnostic colors was too high.</a:t>
            </a:r>
          </a:p>
          <a:p>
            <a:r>
              <a:rPr lang="en-US" altLang="ko-KR" sz="1000" dirty="0">
                <a:latin typeface="-윤고딕320" panose="02030504000101010101" pitchFamily="18" charset="-127"/>
                <a:ea typeface="-윤고딕320" panose="02030504000101010101" pitchFamily="18" charset="-127"/>
              </a:rPr>
              <a:t>If the survey writing had been conducted with a clear direction of 'prediction analysis based on correct and incorrect answer rates', only two options would have been provided.</a:t>
            </a:r>
          </a:p>
          <a:p>
            <a:r>
              <a:rPr lang="en-US" altLang="ko-KR" sz="1000" dirty="0">
                <a:latin typeface="-윤고딕320" panose="02030504000101010101" pitchFamily="18" charset="-127"/>
                <a:ea typeface="-윤고딕320" panose="02030504000101010101" pitchFamily="18" charset="-127"/>
              </a:rPr>
              <a:t>Then, people could have made easier and faster choices, and the analysis would have proceeded in the desired direction.</a:t>
            </a:r>
          </a:p>
          <a:p>
            <a:endParaRPr lang="en-US" altLang="ko-KR" sz="1100" dirty="0">
              <a:latin typeface="-윤고딕320" panose="02030504000101010101" pitchFamily="18" charset="-127"/>
              <a:ea typeface="-윤고딕320" panose="02030504000101010101" pitchFamily="18" charset="-127"/>
            </a:endParaRPr>
          </a:p>
          <a:p>
            <a:r>
              <a:rPr lang="en-US" altLang="ko-KR" sz="1100" dirty="0">
                <a:solidFill>
                  <a:srgbClr val="18355B"/>
                </a:solidFill>
                <a:latin typeface="-윤고딕340" panose="02030504000101010101" pitchFamily="18" charset="-127"/>
                <a:ea typeface="-윤고딕340" panose="02030504000101010101" pitchFamily="18" charset="-127"/>
              </a:rPr>
              <a:t>2. Setting more independent variables</a:t>
            </a:r>
          </a:p>
          <a:p>
            <a:r>
              <a:rPr lang="en-US" altLang="ko-KR" sz="200" dirty="0">
                <a:solidFill>
                  <a:srgbClr val="18355B"/>
                </a:solidFill>
                <a:latin typeface="-윤고딕340" panose="02030504000101010101" pitchFamily="18" charset="-127"/>
                <a:ea typeface="-윤고딕340" panose="02030504000101010101" pitchFamily="18" charset="-127"/>
              </a:rPr>
              <a:t> </a:t>
            </a:r>
          </a:p>
          <a:p>
            <a:r>
              <a:rPr lang="en-US" altLang="ko-KR" sz="1100" dirty="0">
                <a:latin typeface="-윤고딕320" panose="02030504000101010101" pitchFamily="18" charset="-127"/>
                <a:ea typeface="-윤고딕320" panose="02030504000101010101" pitchFamily="18" charset="-127"/>
              </a:rPr>
              <a:t>To increase the survey participation rate, only the minimum elements were included in the survey, thinking that the number of questions should be minimal.</a:t>
            </a:r>
          </a:p>
          <a:p>
            <a:r>
              <a:rPr lang="en-US" altLang="ko-KR" sz="1100" dirty="0">
                <a:latin typeface="-윤고딕320" panose="02030504000101010101" pitchFamily="18" charset="-127"/>
                <a:ea typeface="-윤고딕320" panose="02030504000101010101" pitchFamily="18" charset="-127"/>
              </a:rPr>
              <a:t>However, it is judged that if there had been more diverse independent variables, multidimensional analysis would have been possible based on the results of logistic regression analysis.</a:t>
            </a:r>
          </a:p>
        </p:txBody>
      </p:sp>
      <p:sp>
        <p:nvSpPr>
          <p:cNvPr id="43" name="사각형: 둥근 모서리 42">
            <a:extLst>
              <a:ext uri="{FF2B5EF4-FFF2-40B4-BE49-F238E27FC236}">
                <a16:creationId xmlns:a16="http://schemas.microsoft.com/office/drawing/2014/main" id="{572A19D5-F638-4FCE-8828-686BCC08C9C7}"/>
              </a:ext>
            </a:extLst>
          </p:cNvPr>
          <p:cNvSpPr/>
          <p:nvPr/>
        </p:nvSpPr>
        <p:spPr>
          <a:xfrm>
            <a:off x="564280" y="1207184"/>
            <a:ext cx="8009725" cy="201263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6B1EE9E4-F3E4-4AB4-A4E3-02082D01BDD4}"/>
              </a:ext>
            </a:extLst>
          </p:cNvPr>
          <p:cNvSpPr txBox="1"/>
          <p:nvPr/>
        </p:nvSpPr>
        <p:spPr>
          <a:xfrm>
            <a:off x="611560" y="3489710"/>
            <a:ext cx="7961872" cy="1446550"/>
          </a:xfrm>
          <a:prstGeom prst="rect">
            <a:avLst/>
          </a:prstGeom>
          <a:noFill/>
        </p:spPr>
        <p:txBody>
          <a:bodyPr wrap="square" rtlCol="0">
            <a:spAutoFit/>
          </a:bodyPr>
          <a:lstStyle/>
          <a:p>
            <a:r>
              <a:rPr lang="en-US" altLang="ko-KR" sz="1100" dirty="0">
                <a:solidFill>
                  <a:srgbClr val="18355B"/>
                </a:solidFill>
                <a:latin typeface="-윤고딕340" panose="02030504000101010101" pitchFamily="18" charset="-127"/>
                <a:ea typeface="-윤고딕340" panose="02030504000101010101" pitchFamily="18" charset="-127"/>
              </a:rPr>
              <a:t>1. Need for more survey participants</a:t>
            </a:r>
            <a:endParaRPr lang="en-US" altLang="ko-KR" sz="200" dirty="0">
              <a:solidFill>
                <a:srgbClr val="18355B"/>
              </a:solidFill>
              <a:latin typeface="-윤고딕340" panose="02030504000101010101" pitchFamily="18" charset="-127"/>
              <a:ea typeface="-윤고딕340" panose="02030504000101010101" pitchFamily="18" charset="-127"/>
            </a:endParaRPr>
          </a:p>
          <a:p>
            <a:r>
              <a:rPr lang="en-US" altLang="ko-KR" sz="1100" dirty="0">
                <a:latin typeface="-윤고딕320" panose="02030504000101010101" pitchFamily="18" charset="-127"/>
                <a:ea typeface="-윤고딕320" panose="02030504000101010101" pitchFamily="18" charset="-127"/>
              </a:rPr>
              <a:t>Currently, there are about 200 survey participants.</a:t>
            </a:r>
          </a:p>
          <a:p>
            <a:r>
              <a:rPr lang="en-US" altLang="ko-KR" sz="1100" dirty="0">
                <a:latin typeface="-윤고딕320" panose="02030504000101010101" pitchFamily="18" charset="-127"/>
                <a:ea typeface="-윤고딕320" panose="02030504000101010101" pitchFamily="18" charset="-127"/>
              </a:rPr>
              <a:t>There were limitations in only asking acquaintances of the team members.</a:t>
            </a:r>
          </a:p>
          <a:p>
            <a:endParaRPr lang="en-US" altLang="ko-KR" sz="1100" dirty="0">
              <a:latin typeface="-윤고딕320" panose="02030504000101010101" pitchFamily="18" charset="-127"/>
              <a:ea typeface="-윤고딕320" panose="02030504000101010101" pitchFamily="18" charset="-127"/>
            </a:endParaRPr>
          </a:p>
          <a:p>
            <a:r>
              <a:rPr lang="en-US" altLang="ko-KR" sz="1100" dirty="0">
                <a:solidFill>
                  <a:srgbClr val="18355B"/>
                </a:solidFill>
                <a:latin typeface="-윤고딕340" panose="02030504000101010101" pitchFamily="18" charset="-127"/>
                <a:ea typeface="-윤고딕340" panose="02030504000101010101" pitchFamily="18" charset="-127"/>
              </a:rPr>
              <a:t>2. Distribution of survey participants</a:t>
            </a:r>
            <a:endParaRPr lang="en-US" altLang="ko-KR" sz="200" dirty="0">
              <a:latin typeface="-윤고딕320" panose="02030504000101010101" pitchFamily="18" charset="-127"/>
              <a:ea typeface="-윤고딕320" panose="02030504000101010101" pitchFamily="18" charset="-127"/>
            </a:endParaRPr>
          </a:p>
          <a:p>
            <a:r>
              <a:rPr lang="en-US" altLang="ko-KR" sz="1100" dirty="0">
                <a:latin typeface="-윤고딕320" panose="02030504000101010101" pitchFamily="18" charset="-127"/>
                <a:ea typeface="-윤고딕320" panose="02030504000101010101" pitchFamily="18" charset="-127"/>
              </a:rPr>
              <a:t>It is judged that more objective survey results could have been obtained if the distribution of participants' age and gender had been uniform.</a:t>
            </a:r>
          </a:p>
          <a:p>
            <a:r>
              <a:rPr lang="en-US" altLang="ko-KR" sz="1100" dirty="0">
                <a:latin typeface="-윤고딕320" panose="02030504000101010101" pitchFamily="18" charset="-127"/>
                <a:ea typeface="-윤고딕320" panose="02030504000101010101" pitchFamily="18" charset="-127"/>
              </a:rPr>
              <a:t>Alternatively, if a specific group had been the focus, more standardized survey results could have been obtained.</a:t>
            </a:r>
            <a:endParaRPr lang="en-US" altLang="ko-KR" sz="800" dirty="0">
              <a:latin typeface="-윤고딕320" panose="02030504000101010101" pitchFamily="18" charset="-127"/>
              <a:ea typeface="-윤고딕320" panose="02030504000101010101" pitchFamily="18" charset="-127"/>
            </a:endParaRPr>
          </a:p>
        </p:txBody>
      </p:sp>
      <p:sp>
        <p:nvSpPr>
          <p:cNvPr id="45" name="사각형: 둥근 모서리 44">
            <a:extLst>
              <a:ext uri="{FF2B5EF4-FFF2-40B4-BE49-F238E27FC236}">
                <a16:creationId xmlns:a16="http://schemas.microsoft.com/office/drawing/2014/main" id="{0EFBCE69-0AF9-4271-89CB-F818B8214169}"/>
              </a:ext>
            </a:extLst>
          </p:cNvPr>
          <p:cNvSpPr/>
          <p:nvPr/>
        </p:nvSpPr>
        <p:spPr>
          <a:xfrm>
            <a:off x="570568" y="3347012"/>
            <a:ext cx="8009725" cy="158924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62AE3987-98E6-4529-A7BA-6716245C349D}"/>
              </a:ext>
            </a:extLst>
          </p:cNvPr>
          <p:cNvSpPr txBox="1"/>
          <p:nvPr/>
        </p:nvSpPr>
        <p:spPr>
          <a:xfrm>
            <a:off x="683568" y="1059582"/>
            <a:ext cx="1224136" cy="261610"/>
          </a:xfrm>
          <a:prstGeom prst="rect">
            <a:avLst/>
          </a:prstGeom>
          <a:solidFill>
            <a:schemeClr val="bg1"/>
          </a:solidFill>
        </p:spPr>
        <p:txBody>
          <a:bodyPr wrap="square" rtlCol="0">
            <a:spAutoFit/>
          </a:bodyPr>
          <a:lstStyle/>
          <a:p>
            <a:pPr algn="ctr"/>
            <a:r>
              <a:rPr lang="en-US" altLang="ko-KR" sz="1100" dirty="0">
                <a:latin typeface="-윤고딕330" panose="02030504000101010101" pitchFamily="18" charset="-127"/>
                <a:ea typeface="-윤고딕330" panose="02030504000101010101" pitchFamily="18" charset="-127"/>
              </a:rPr>
              <a:t>Internal Factors</a:t>
            </a:r>
          </a:p>
        </p:txBody>
      </p:sp>
      <p:sp>
        <p:nvSpPr>
          <p:cNvPr id="47" name="TextBox 46">
            <a:extLst>
              <a:ext uri="{FF2B5EF4-FFF2-40B4-BE49-F238E27FC236}">
                <a16:creationId xmlns:a16="http://schemas.microsoft.com/office/drawing/2014/main" id="{60F3B469-141E-40B3-90A5-74873A98A1CA}"/>
              </a:ext>
            </a:extLst>
          </p:cNvPr>
          <p:cNvSpPr txBox="1"/>
          <p:nvPr/>
        </p:nvSpPr>
        <p:spPr>
          <a:xfrm>
            <a:off x="683568" y="3219822"/>
            <a:ext cx="1224136" cy="261610"/>
          </a:xfrm>
          <a:prstGeom prst="rect">
            <a:avLst/>
          </a:prstGeom>
          <a:solidFill>
            <a:schemeClr val="bg1"/>
          </a:solidFill>
        </p:spPr>
        <p:txBody>
          <a:bodyPr wrap="square" rtlCol="0">
            <a:spAutoFit/>
          </a:bodyPr>
          <a:lstStyle/>
          <a:p>
            <a:pPr algn="ctr"/>
            <a:r>
              <a:rPr lang="en-US" altLang="ko-KR" sz="1100" dirty="0">
                <a:latin typeface="-윤고딕330" panose="02030504000101010101" pitchFamily="18" charset="-127"/>
                <a:ea typeface="-윤고딕330" panose="02030504000101010101" pitchFamily="18" charset="-127"/>
              </a:rPr>
              <a:t>External Factors</a:t>
            </a:r>
          </a:p>
        </p:txBody>
      </p:sp>
    </p:spTree>
    <p:extLst>
      <p:ext uri="{BB962C8B-B14F-4D97-AF65-F5344CB8AC3E}">
        <p14:creationId xmlns:p14="http://schemas.microsoft.com/office/powerpoint/2010/main" val="424944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14" name="TextBox 13">
            <a:extLst>
              <a:ext uri="{FF2B5EF4-FFF2-40B4-BE49-F238E27FC236}">
                <a16:creationId xmlns:a16="http://schemas.microsoft.com/office/drawing/2014/main" id="{D17F5C81-C4A3-40AB-9436-F9E7E2778ED0}"/>
              </a:ext>
            </a:extLst>
          </p:cNvPr>
          <p:cNvSpPr txBox="1"/>
          <p:nvPr/>
        </p:nvSpPr>
        <p:spPr>
          <a:xfrm>
            <a:off x="467544" y="771550"/>
            <a:ext cx="8352928" cy="430887"/>
          </a:xfrm>
          <a:prstGeom prst="rect">
            <a:avLst/>
          </a:prstGeom>
          <a:noFill/>
        </p:spPr>
        <p:txBody>
          <a:bodyPr wrap="square" rtlCol="0">
            <a:spAutoFit/>
          </a:bodyPr>
          <a:lstStyle/>
          <a:p>
            <a:r>
              <a:rPr lang="en-US" altLang="ko-KR" sz="1100" dirty="0">
                <a:latin typeface="-윤고딕320" panose="02030504000101010101" pitchFamily="18" charset="-127"/>
                <a:ea typeface="-윤고딕320" panose="02030504000101010101" pitchFamily="18" charset="-127"/>
              </a:rPr>
              <a:t>Therefore, it is decided to select a group deemed to have the most interest in personal color using different data sources. The algorithms will be based on the answers chosen by this group.</a:t>
            </a:r>
          </a:p>
        </p:txBody>
      </p:sp>
      <p:cxnSp>
        <p:nvCxnSpPr>
          <p:cNvPr id="22" name="직선 연결선 21">
            <a:extLst>
              <a:ext uri="{FF2B5EF4-FFF2-40B4-BE49-F238E27FC236}">
                <a16:creationId xmlns:a16="http://schemas.microsoft.com/office/drawing/2014/main" id="{81836F59-C818-4B5F-BE01-BCA81126A43D}"/>
              </a:ext>
            </a:extLst>
          </p:cNvPr>
          <p:cNvCxnSpPr>
            <a:cxnSpLocks/>
          </p:cNvCxnSpPr>
          <p:nvPr/>
        </p:nvCxnSpPr>
        <p:spPr>
          <a:xfrm>
            <a:off x="539550" y="1275606"/>
            <a:ext cx="8208914" cy="0"/>
          </a:xfrm>
          <a:prstGeom prst="line">
            <a:avLst/>
          </a:prstGeom>
          <a:ln w="6350">
            <a:solidFill>
              <a:srgbClr val="CFCFCF"/>
            </a:solidFill>
            <a:prstDash val="sysDash"/>
          </a:ln>
        </p:spPr>
        <p:style>
          <a:lnRef idx="1">
            <a:schemeClr val="accent1"/>
          </a:lnRef>
          <a:fillRef idx="0">
            <a:schemeClr val="accent1"/>
          </a:fillRef>
          <a:effectRef idx="0">
            <a:schemeClr val="accent1"/>
          </a:effectRef>
          <a:fontRef idx="minor">
            <a:schemeClr val="tx1"/>
          </a:fontRef>
        </p:style>
      </p:cxnSp>
      <p:grpSp>
        <p:nvGrpSpPr>
          <p:cNvPr id="62" name="그룹 61">
            <a:extLst>
              <a:ext uri="{FF2B5EF4-FFF2-40B4-BE49-F238E27FC236}">
                <a16:creationId xmlns:a16="http://schemas.microsoft.com/office/drawing/2014/main" id="{91FB56D8-1C1D-4E77-BDB4-D900F87CAB90}"/>
              </a:ext>
            </a:extLst>
          </p:cNvPr>
          <p:cNvGrpSpPr/>
          <p:nvPr/>
        </p:nvGrpSpPr>
        <p:grpSpPr>
          <a:xfrm>
            <a:off x="539552" y="1779663"/>
            <a:ext cx="4101755" cy="2592287"/>
            <a:chOff x="734400" y="1705226"/>
            <a:chExt cx="3467529" cy="2191459"/>
          </a:xfrm>
        </p:grpSpPr>
        <p:sp>
          <p:nvSpPr>
            <p:cNvPr id="63" name="사각형: 둥근 모서리 58">
              <a:extLst>
                <a:ext uri="{FF2B5EF4-FFF2-40B4-BE49-F238E27FC236}">
                  <a16:creationId xmlns:a16="http://schemas.microsoft.com/office/drawing/2014/main" id="{DEEF185C-2B7C-4160-BF84-FFE0F9B4180F}"/>
                </a:ext>
              </a:extLst>
            </p:cNvPr>
            <p:cNvSpPr/>
            <p:nvPr/>
          </p:nvSpPr>
          <p:spPr>
            <a:xfrm>
              <a:off x="1740148" y="1875422"/>
              <a:ext cx="1217592" cy="1125224"/>
            </a:xfrm>
            <a:prstGeom prst="roundRect">
              <a:avLst>
                <a:gd name="adj" fmla="val 10561"/>
              </a:avLst>
            </a:prstGeom>
            <a:noFill/>
            <a:ln w="9525">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1000" b="1" dirty="0">
                <a:solidFill>
                  <a:schemeClr val="tx1"/>
                </a:solidFill>
                <a:latin typeface="-윤고딕320" panose="02030504000101010101" pitchFamily="18" charset="-127"/>
                <a:ea typeface="-윤고딕320" panose="02030504000101010101" pitchFamily="18" charset="-127"/>
              </a:endParaRPr>
            </a:p>
          </p:txBody>
        </p:sp>
        <p:sp>
          <p:nvSpPr>
            <p:cNvPr id="64" name="직사각형 63">
              <a:extLst>
                <a:ext uri="{FF2B5EF4-FFF2-40B4-BE49-F238E27FC236}">
                  <a16:creationId xmlns:a16="http://schemas.microsoft.com/office/drawing/2014/main" id="{150AE55E-F839-4768-8B9E-3F5BF147D50E}"/>
                </a:ext>
              </a:extLst>
            </p:cNvPr>
            <p:cNvSpPr/>
            <p:nvPr/>
          </p:nvSpPr>
          <p:spPr>
            <a:xfrm>
              <a:off x="2000474" y="1705226"/>
              <a:ext cx="696940" cy="357286"/>
            </a:xfrm>
            <a:prstGeom prst="rect">
              <a:avLst/>
            </a:prstGeom>
            <a:solidFill>
              <a:schemeClr val="bg1"/>
            </a:solidFill>
          </p:spPr>
          <p:txBody>
            <a:bodyPr wrap="square">
              <a:spAutoFit/>
            </a:bodyPr>
            <a:lstStyle/>
            <a:p>
              <a:pPr algn="ctr"/>
              <a:r>
                <a:rPr lang="en-US" altLang="ko-KR" sz="800" dirty="0">
                  <a:latin typeface="-윤고딕340" panose="02030504000101010101" pitchFamily="18" charset="-127"/>
                  <a:ea typeface="-윤고딕340" panose="02030504000101010101" pitchFamily="18" charset="-127"/>
                </a:rPr>
                <a:t>Data</a:t>
              </a:r>
            </a:p>
            <a:p>
              <a:pPr algn="ctr"/>
              <a:r>
                <a:rPr lang="en-US" altLang="ko-KR" sz="800" dirty="0">
                  <a:latin typeface="-윤고딕340" panose="02030504000101010101" pitchFamily="18" charset="-127"/>
                  <a:ea typeface="-윤고딕340" panose="02030504000101010101" pitchFamily="18" charset="-127"/>
                </a:rPr>
                <a:t>Extension</a:t>
              </a:r>
              <a:endParaRPr lang="ko-KR" altLang="en-US" sz="800" dirty="0">
                <a:latin typeface="-윤고딕340" panose="02030504000101010101" pitchFamily="18" charset="-127"/>
                <a:ea typeface="-윤고딕340" panose="02030504000101010101" pitchFamily="18" charset="-127"/>
              </a:endParaRPr>
            </a:p>
          </p:txBody>
        </p:sp>
        <p:sp>
          <p:nvSpPr>
            <p:cNvPr id="65" name="사각형: 둥근 모서리 58">
              <a:extLst>
                <a:ext uri="{FF2B5EF4-FFF2-40B4-BE49-F238E27FC236}">
                  <a16:creationId xmlns:a16="http://schemas.microsoft.com/office/drawing/2014/main" id="{E4EC862A-F664-406D-99CD-F327F0DE4FFE}"/>
                </a:ext>
              </a:extLst>
            </p:cNvPr>
            <p:cNvSpPr/>
            <p:nvPr/>
          </p:nvSpPr>
          <p:spPr>
            <a:xfrm>
              <a:off x="950259" y="1875422"/>
              <a:ext cx="715739" cy="1125224"/>
            </a:xfrm>
            <a:prstGeom prst="roundRect">
              <a:avLst>
                <a:gd name="adj" fmla="val 11786"/>
              </a:avLst>
            </a:prstGeom>
            <a:noFill/>
            <a:ln w="9525">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1000" b="1" dirty="0">
                <a:solidFill>
                  <a:schemeClr val="tx1"/>
                </a:solidFill>
                <a:latin typeface="-윤고딕320" panose="02030504000101010101" pitchFamily="18" charset="-127"/>
                <a:ea typeface="-윤고딕320" panose="02030504000101010101" pitchFamily="18" charset="-127"/>
              </a:endParaRPr>
            </a:p>
          </p:txBody>
        </p:sp>
        <p:sp>
          <p:nvSpPr>
            <p:cNvPr id="66" name="직사각형 65">
              <a:extLst>
                <a:ext uri="{FF2B5EF4-FFF2-40B4-BE49-F238E27FC236}">
                  <a16:creationId xmlns:a16="http://schemas.microsoft.com/office/drawing/2014/main" id="{A7B27799-83BA-4823-B5EF-E2F5CE1BACEF}"/>
                </a:ext>
              </a:extLst>
            </p:cNvPr>
            <p:cNvSpPr/>
            <p:nvPr/>
          </p:nvSpPr>
          <p:spPr>
            <a:xfrm>
              <a:off x="1040657" y="1757840"/>
              <a:ext cx="534914" cy="227364"/>
            </a:xfrm>
            <a:prstGeom prst="rect">
              <a:avLst/>
            </a:prstGeom>
            <a:solidFill>
              <a:schemeClr val="bg1"/>
            </a:solidFill>
          </p:spPr>
          <p:txBody>
            <a:bodyPr wrap="none">
              <a:spAutoFit/>
            </a:bodyPr>
            <a:lstStyle/>
            <a:p>
              <a:pPr algn="ctr"/>
              <a:r>
                <a:rPr lang="en-US" altLang="ko-KR" sz="800" dirty="0">
                  <a:latin typeface="-윤고딕340" panose="02030504000101010101" pitchFamily="18" charset="-127"/>
                  <a:ea typeface="-윤고딕340" panose="02030504000101010101" pitchFamily="18" charset="-127"/>
                </a:rPr>
                <a:t>Survey</a:t>
              </a:r>
              <a:endParaRPr lang="ko-KR" altLang="en-US" sz="800" dirty="0">
                <a:latin typeface="-윤고딕340" panose="02030504000101010101" pitchFamily="18" charset="-127"/>
                <a:ea typeface="-윤고딕340" panose="02030504000101010101" pitchFamily="18" charset="-127"/>
              </a:endParaRPr>
            </a:p>
          </p:txBody>
        </p:sp>
        <p:sp>
          <p:nvSpPr>
            <p:cNvPr id="67" name="직사각형 66">
              <a:extLst>
                <a:ext uri="{FF2B5EF4-FFF2-40B4-BE49-F238E27FC236}">
                  <a16:creationId xmlns:a16="http://schemas.microsoft.com/office/drawing/2014/main" id="{69720262-FB4A-409E-8F8A-C2DD2461194A}"/>
                </a:ext>
              </a:extLst>
            </p:cNvPr>
            <p:cNvSpPr/>
            <p:nvPr/>
          </p:nvSpPr>
          <p:spPr>
            <a:xfrm rot="10800000">
              <a:off x="734400" y="1940573"/>
              <a:ext cx="3191325" cy="1075797"/>
            </a:xfrm>
            <a:prstGeom prst="rect">
              <a:avLst/>
            </a:prstGeom>
            <a:gradFill>
              <a:gsLst>
                <a:gs pos="70000">
                  <a:schemeClr val="bg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윤고딕320" panose="02030504000101010101" pitchFamily="18" charset="-127"/>
                <a:ea typeface="-윤고딕320" panose="02030504000101010101" pitchFamily="18" charset="-127"/>
              </a:endParaRPr>
            </a:p>
          </p:txBody>
        </p:sp>
        <p:grpSp>
          <p:nvGrpSpPr>
            <p:cNvPr id="119" name="그룹 118">
              <a:extLst>
                <a:ext uri="{FF2B5EF4-FFF2-40B4-BE49-F238E27FC236}">
                  <a16:creationId xmlns:a16="http://schemas.microsoft.com/office/drawing/2014/main" id="{AB3D1B95-624E-486B-A707-4D1212F76AED}"/>
                </a:ext>
              </a:extLst>
            </p:cNvPr>
            <p:cNvGrpSpPr/>
            <p:nvPr/>
          </p:nvGrpSpPr>
          <p:grpSpPr>
            <a:xfrm>
              <a:off x="950258" y="2649458"/>
              <a:ext cx="2007497" cy="1247227"/>
              <a:chOff x="67076" y="3651186"/>
              <a:chExt cx="1709672" cy="1445449"/>
            </a:xfrm>
          </p:grpSpPr>
          <p:sp>
            <p:nvSpPr>
              <p:cNvPr id="135" name="사각형: 둥근 모서리 58">
                <a:extLst>
                  <a:ext uri="{FF2B5EF4-FFF2-40B4-BE49-F238E27FC236}">
                    <a16:creationId xmlns:a16="http://schemas.microsoft.com/office/drawing/2014/main" id="{80770666-EFB6-4F2F-8280-716F56298F84}"/>
                  </a:ext>
                </a:extLst>
              </p:cNvPr>
              <p:cNvSpPr/>
              <p:nvPr/>
            </p:nvSpPr>
            <p:spPr>
              <a:xfrm>
                <a:off x="67076" y="3651186"/>
                <a:ext cx="1709672" cy="1304056"/>
              </a:xfrm>
              <a:prstGeom prst="roundRect">
                <a:avLst>
                  <a:gd name="adj" fmla="val 10561"/>
                </a:avLst>
              </a:prstGeom>
              <a:noFill/>
              <a:ln w="9525">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ko-KR" altLang="en-US" sz="1000" dirty="0">
                  <a:solidFill>
                    <a:schemeClr val="tx1"/>
                  </a:solidFill>
                  <a:latin typeface="-윤고딕340" panose="02030504000101010101" pitchFamily="18" charset="-127"/>
                  <a:ea typeface="-윤고딕340" panose="02030504000101010101" pitchFamily="18" charset="-127"/>
                </a:endParaRPr>
              </a:p>
            </p:txBody>
          </p:sp>
          <p:sp>
            <p:nvSpPr>
              <p:cNvPr id="136" name="직사각형 135">
                <a:extLst>
                  <a:ext uri="{FF2B5EF4-FFF2-40B4-BE49-F238E27FC236}">
                    <a16:creationId xmlns:a16="http://schemas.microsoft.com/office/drawing/2014/main" id="{B6E1BEFD-C099-41DF-B79A-A37EC56FC280}"/>
                  </a:ext>
                </a:extLst>
              </p:cNvPr>
              <p:cNvSpPr/>
              <p:nvPr/>
            </p:nvSpPr>
            <p:spPr>
              <a:xfrm>
                <a:off x="517020" y="4833136"/>
                <a:ext cx="809794" cy="263499"/>
              </a:xfrm>
              <a:prstGeom prst="rect">
                <a:avLst/>
              </a:prstGeom>
              <a:solidFill>
                <a:schemeClr val="bg1"/>
              </a:solidFill>
            </p:spPr>
            <p:txBody>
              <a:bodyPr wrap="square">
                <a:spAutoFit/>
              </a:bodyPr>
              <a:lstStyle/>
              <a:p>
                <a:pPr algn="ctr"/>
                <a:r>
                  <a:rPr lang="en-US" altLang="ko-KR" sz="800" dirty="0">
                    <a:latin typeface="-윤고딕340" panose="02030504000101010101" pitchFamily="18" charset="-127"/>
                    <a:ea typeface="-윤고딕340" panose="02030504000101010101" pitchFamily="18" charset="-127"/>
                  </a:rPr>
                  <a:t>Data Collection</a:t>
                </a:r>
                <a:endParaRPr lang="ko-KR" altLang="en-US" sz="800" dirty="0">
                  <a:latin typeface="-윤고딕340" panose="02030504000101010101" pitchFamily="18" charset="-127"/>
                  <a:ea typeface="-윤고딕340" panose="02030504000101010101" pitchFamily="18" charset="-127"/>
                </a:endParaRPr>
              </a:p>
            </p:txBody>
          </p:sp>
        </p:grpSp>
        <p:sp>
          <p:nvSpPr>
            <p:cNvPr id="120" name="직사각형 119">
              <a:extLst>
                <a:ext uri="{FF2B5EF4-FFF2-40B4-BE49-F238E27FC236}">
                  <a16:creationId xmlns:a16="http://schemas.microsoft.com/office/drawing/2014/main" id="{1EA8A6E7-CAAA-40F4-976A-D36ABDF32776}"/>
                </a:ext>
              </a:extLst>
            </p:cNvPr>
            <p:cNvSpPr/>
            <p:nvPr/>
          </p:nvSpPr>
          <p:spPr>
            <a:xfrm>
              <a:off x="734400" y="2619258"/>
              <a:ext cx="3191325" cy="1075797"/>
            </a:xfrm>
            <a:prstGeom prst="rect">
              <a:avLst/>
            </a:prstGeom>
            <a:gradFill>
              <a:gsLst>
                <a:gs pos="70000">
                  <a:schemeClr val="bg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윤고딕320" panose="02030504000101010101" pitchFamily="18" charset="-127"/>
                <a:ea typeface="-윤고딕320" panose="02030504000101010101" pitchFamily="18" charset="-127"/>
              </a:endParaRPr>
            </a:p>
          </p:txBody>
        </p:sp>
        <p:pic>
          <p:nvPicPr>
            <p:cNvPr id="121" name="그림 120" descr="시계이(가) 표시된 사진&#10;&#10;자동 생성된 설명">
              <a:extLst>
                <a:ext uri="{FF2B5EF4-FFF2-40B4-BE49-F238E27FC236}">
                  <a16:creationId xmlns:a16="http://schemas.microsoft.com/office/drawing/2014/main" id="{F548CF4C-8671-481B-A682-95B37A9D325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971" y="2459059"/>
              <a:ext cx="712716" cy="678629"/>
            </a:xfrm>
            <a:prstGeom prst="rect">
              <a:avLst/>
            </a:prstGeom>
          </p:spPr>
        </p:pic>
        <p:pic>
          <p:nvPicPr>
            <p:cNvPr id="122" name="그림 121">
              <a:extLst>
                <a:ext uri="{FF2B5EF4-FFF2-40B4-BE49-F238E27FC236}">
                  <a16:creationId xmlns:a16="http://schemas.microsoft.com/office/drawing/2014/main" id="{3D519852-4930-41E4-924F-CC2B6C15D8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82152" y="2274702"/>
              <a:ext cx="1019777" cy="1019775"/>
            </a:xfrm>
            <a:prstGeom prst="rect">
              <a:avLst/>
            </a:prstGeom>
          </p:spPr>
        </p:pic>
        <p:grpSp>
          <p:nvGrpSpPr>
            <p:cNvPr id="123" name="그룹 122">
              <a:extLst>
                <a:ext uri="{FF2B5EF4-FFF2-40B4-BE49-F238E27FC236}">
                  <a16:creationId xmlns:a16="http://schemas.microsoft.com/office/drawing/2014/main" id="{D27CDEB6-6908-4928-B3A8-D4137DC3C041}"/>
                </a:ext>
              </a:extLst>
            </p:cNvPr>
            <p:cNvGrpSpPr/>
            <p:nvPr/>
          </p:nvGrpSpPr>
          <p:grpSpPr>
            <a:xfrm>
              <a:off x="2044931" y="2370041"/>
              <a:ext cx="714819" cy="856664"/>
              <a:chOff x="1358337" y="2135881"/>
              <a:chExt cx="828425" cy="992814"/>
            </a:xfrm>
          </p:grpSpPr>
          <p:pic>
            <p:nvPicPr>
              <p:cNvPr id="128" name="그림 127">
                <a:extLst>
                  <a:ext uri="{FF2B5EF4-FFF2-40B4-BE49-F238E27FC236}">
                    <a16:creationId xmlns:a16="http://schemas.microsoft.com/office/drawing/2014/main" id="{9B494C81-C980-4236-B82D-62FFDC91EF4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358337" y="2135881"/>
                <a:ext cx="828425" cy="212158"/>
              </a:xfrm>
              <a:prstGeom prst="rect">
                <a:avLst/>
              </a:prstGeom>
            </p:spPr>
          </p:pic>
          <p:pic>
            <p:nvPicPr>
              <p:cNvPr id="129" name="그림 128">
                <a:extLst>
                  <a:ext uri="{FF2B5EF4-FFF2-40B4-BE49-F238E27FC236}">
                    <a16:creationId xmlns:a16="http://schemas.microsoft.com/office/drawing/2014/main" id="{903AC447-F469-4EED-B36D-50ED62DC5B8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358337" y="2417549"/>
                <a:ext cx="828425" cy="212158"/>
              </a:xfrm>
              <a:prstGeom prst="rect">
                <a:avLst/>
              </a:prstGeom>
            </p:spPr>
          </p:pic>
          <p:pic>
            <p:nvPicPr>
              <p:cNvPr id="130" name="그림 129">
                <a:extLst>
                  <a:ext uri="{FF2B5EF4-FFF2-40B4-BE49-F238E27FC236}">
                    <a16:creationId xmlns:a16="http://schemas.microsoft.com/office/drawing/2014/main" id="{1534A7E3-1F45-49DA-BDD8-B412841933F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358337" y="2916537"/>
                <a:ext cx="828425" cy="212158"/>
              </a:xfrm>
              <a:prstGeom prst="rect">
                <a:avLst/>
              </a:prstGeom>
            </p:spPr>
          </p:pic>
          <p:grpSp>
            <p:nvGrpSpPr>
              <p:cNvPr id="131" name="그룹 130">
                <a:extLst>
                  <a:ext uri="{FF2B5EF4-FFF2-40B4-BE49-F238E27FC236}">
                    <a16:creationId xmlns:a16="http://schemas.microsoft.com/office/drawing/2014/main" id="{E5E006A8-D0EE-4322-B570-AFC51D958B18}"/>
                  </a:ext>
                </a:extLst>
              </p:cNvPr>
              <p:cNvGrpSpPr/>
              <p:nvPr/>
            </p:nvGrpSpPr>
            <p:grpSpPr>
              <a:xfrm>
                <a:off x="1758239" y="2674833"/>
                <a:ext cx="45719" cy="227057"/>
                <a:chOff x="1839221" y="2061650"/>
                <a:chExt cx="45719" cy="227057"/>
              </a:xfrm>
            </p:grpSpPr>
            <p:pic>
              <p:nvPicPr>
                <p:cNvPr id="132" name="그림 131">
                  <a:extLst>
                    <a:ext uri="{FF2B5EF4-FFF2-40B4-BE49-F238E27FC236}">
                      <a16:creationId xmlns:a16="http://schemas.microsoft.com/office/drawing/2014/main" id="{B2DF2443-F495-48C3-B68A-7C863492D977}"/>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839221" y="2061650"/>
                  <a:ext cx="45719" cy="93371"/>
                </a:xfrm>
                <a:prstGeom prst="rect">
                  <a:avLst/>
                </a:prstGeom>
              </p:spPr>
            </p:pic>
            <p:pic>
              <p:nvPicPr>
                <p:cNvPr id="133" name="그림 132">
                  <a:extLst>
                    <a:ext uri="{FF2B5EF4-FFF2-40B4-BE49-F238E27FC236}">
                      <a16:creationId xmlns:a16="http://schemas.microsoft.com/office/drawing/2014/main" id="{B7B44874-FDF7-47E7-B765-04129AAF8C0B}"/>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839221" y="2128493"/>
                  <a:ext cx="45719" cy="93371"/>
                </a:xfrm>
                <a:prstGeom prst="rect">
                  <a:avLst/>
                </a:prstGeom>
              </p:spPr>
            </p:pic>
            <p:pic>
              <p:nvPicPr>
                <p:cNvPr id="134" name="그림 133">
                  <a:extLst>
                    <a:ext uri="{FF2B5EF4-FFF2-40B4-BE49-F238E27FC236}">
                      <a16:creationId xmlns:a16="http://schemas.microsoft.com/office/drawing/2014/main" id="{63394F74-7251-475E-8207-DC95B075F4DF}"/>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839221" y="2195336"/>
                  <a:ext cx="45719" cy="93371"/>
                </a:xfrm>
                <a:prstGeom prst="rect">
                  <a:avLst/>
                </a:prstGeom>
              </p:spPr>
            </p:pic>
          </p:grpSp>
        </p:grpSp>
        <p:cxnSp>
          <p:nvCxnSpPr>
            <p:cNvPr id="124" name="Shape 42">
              <a:extLst>
                <a:ext uri="{FF2B5EF4-FFF2-40B4-BE49-F238E27FC236}">
                  <a16:creationId xmlns:a16="http://schemas.microsoft.com/office/drawing/2014/main" id="{09389377-B1C9-421C-9B7F-D3ADEB88A5E6}"/>
                </a:ext>
              </a:extLst>
            </p:cNvPr>
            <p:cNvCxnSpPr/>
            <p:nvPr/>
          </p:nvCxnSpPr>
          <p:spPr>
            <a:xfrm flipV="1">
              <a:off x="1664702" y="2710649"/>
              <a:ext cx="380229" cy="336800"/>
            </a:xfrm>
            <a:prstGeom prst="curvedConnector3">
              <a:avLst>
                <a:gd name="adj1" fmla="val 50000"/>
              </a:avLst>
            </a:prstGeom>
            <a:ln w="19050">
              <a:solidFill>
                <a:schemeClr val="tx1">
                  <a:lumMod val="50000"/>
                  <a:lumOff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hape 42">
              <a:extLst>
                <a:ext uri="{FF2B5EF4-FFF2-40B4-BE49-F238E27FC236}">
                  <a16:creationId xmlns:a16="http://schemas.microsoft.com/office/drawing/2014/main" id="{312141C3-E22A-4A99-B568-0C37E976D7CD}"/>
                </a:ext>
              </a:extLst>
            </p:cNvPr>
            <p:cNvCxnSpPr>
              <a:stCxn id="121" idx="3"/>
              <a:endCxn id="130" idx="1"/>
            </p:cNvCxnSpPr>
            <p:nvPr/>
          </p:nvCxnSpPr>
          <p:spPr>
            <a:xfrm>
              <a:off x="1664702" y="2798374"/>
              <a:ext cx="380229" cy="336800"/>
            </a:xfrm>
            <a:prstGeom prst="curvedConnector3">
              <a:avLst>
                <a:gd name="adj1" fmla="val 50000"/>
              </a:avLst>
            </a:prstGeom>
            <a:ln w="19050">
              <a:solidFill>
                <a:schemeClr val="tx1">
                  <a:lumMod val="50000"/>
                  <a:lumOff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오른쪽 화살표 39">
              <a:extLst>
                <a:ext uri="{FF2B5EF4-FFF2-40B4-BE49-F238E27FC236}">
                  <a16:creationId xmlns:a16="http://schemas.microsoft.com/office/drawing/2014/main" id="{45001F6F-C7C3-459C-AA89-3918C9CFB554}"/>
                </a:ext>
              </a:extLst>
            </p:cNvPr>
            <p:cNvSpPr/>
            <p:nvPr/>
          </p:nvSpPr>
          <p:spPr>
            <a:xfrm>
              <a:off x="2991942" y="2818254"/>
              <a:ext cx="133378" cy="71924"/>
            </a:xfrm>
            <a:prstGeom prst="rightArrow">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윤고딕320" panose="02030504000101010101" pitchFamily="18" charset="-127"/>
                <a:ea typeface="-윤고딕320" panose="02030504000101010101" pitchFamily="18" charset="-127"/>
              </a:endParaRPr>
            </a:p>
          </p:txBody>
        </p:sp>
        <p:sp>
          <p:nvSpPr>
            <p:cNvPr id="127" name="TextBox 126">
              <a:extLst>
                <a:ext uri="{FF2B5EF4-FFF2-40B4-BE49-F238E27FC236}">
                  <a16:creationId xmlns:a16="http://schemas.microsoft.com/office/drawing/2014/main" id="{811BCF91-590D-490E-B202-0C04B129780B}"/>
                </a:ext>
              </a:extLst>
            </p:cNvPr>
            <p:cNvSpPr txBox="1"/>
            <p:nvPr/>
          </p:nvSpPr>
          <p:spPr>
            <a:xfrm>
              <a:off x="3385977" y="2238507"/>
              <a:ext cx="657433" cy="936674"/>
            </a:xfrm>
            <a:prstGeom prst="rect">
              <a:avLst/>
            </a:prstGeom>
            <a:noFill/>
          </p:spPr>
          <p:txBody>
            <a:bodyPr wrap="square" rtlCol="0">
              <a:spAutoFit/>
            </a:bodyPr>
            <a:lstStyle/>
            <a:p>
              <a:r>
                <a:rPr lang="en-US" altLang="ko-KR" sz="6600" b="1" dirty="0">
                  <a:solidFill>
                    <a:srgbClr val="FF0000"/>
                  </a:solidFill>
                  <a:effectLst>
                    <a:outerShdw blurRad="50800" dist="38100" dir="2700000" algn="tl" rotWithShape="0">
                      <a:prstClr val="black">
                        <a:alpha val="40000"/>
                      </a:prstClr>
                    </a:outerShdw>
                  </a:effectLst>
                  <a:latin typeface="-윤고딕330" panose="020B0604020202020204" charset="-127"/>
                  <a:ea typeface="-윤고딕330" panose="020B0604020202020204" charset="-127"/>
                </a:rPr>
                <a:t>?</a:t>
              </a:r>
              <a:endParaRPr lang="ko-KR" altLang="en-US" sz="6600" b="1" dirty="0">
                <a:solidFill>
                  <a:srgbClr val="FF0000"/>
                </a:solidFill>
                <a:effectLst>
                  <a:outerShdw blurRad="50800" dist="38100" dir="2700000" algn="tl" rotWithShape="0">
                    <a:prstClr val="black">
                      <a:alpha val="40000"/>
                    </a:prstClr>
                  </a:outerShdw>
                </a:effectLst>
                <a:latin typeface="-윤고딕330" panose="020B0604020202020204" charset="-127"/>
                <a:ea typeface="-윤고딕330" panose="020B0604020202020204" charset="-127"/>
              </a:endParaRPr>
            </a:p>
          </p:txBody>
        </p:sp>
      </p:grpSp>
      <p:grpSp>
        <p:nvGrpSpPr>
          <p:cNvPr id="137" name="그룹 136">
            <a:extLst>
              <a:ext uri="{FF2B5EF4-FFF2-40B4-BE49-F238E27FC236}">
                <a16:creationId xmlns:a16="http://schemas.microsoft.com/office/drawing/2014/main" id="{714833D8-2AAF-4D74-B12D-876E0DC04AB9}"/>
              </a:ext>
            </a:extLst>
          </p:cNvPr>
          <p:cNvGrpSpPr/>
          <p:nvPr/>
        </p:nvGrpSpPr>
        <p:grpSpPr>
          <a:xfrm>
            <a:off x="4435525" y="2610071"/>
            <a:ext cx="4464496" cy="1565305"/>
            <a:chOff x="2339752" y="987574"/>
            <a:chExt cx="4464496" cy="1565305"/>
          </a:xfrm>
        </p:grpSpPr>
        <p:sp>
          <p:nvSpPr>
            <p:cNvPr id="138" name="TextBox 137">
              <a:extLst>
                <a:ext uri="{FF2B5EF4-FFF2-40B4-BE49-F238E27FC236}">
                  <a16:creationId xmlns:a16="http://schemas.microsoft.com/office/drawing/2014/main" id="{9A8D0BDE-2916-4518-999C-530608291205}"/>
                </a:ext>
              </a:extLst>
            </p:cNvPr>
            <p:cNvSpPr txBox="1"/>
            <p:nvPr/>
          </p:nvSpPr>
          <p:spPr>
            <a:xfrm>
              <a:off x="2935622" y="1275606"/>
              <a:ext cx="3364570" cy="1277273"/>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Data that indexes the search volume trends for specific keywords.</a:t>
              </a:r>
            </a:p>
            <a:p>
              <a:pPr marL="171450" indent="-171450">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High market share of Naver in South Korea.</a:t>
              </a:r>
            </a:p>
            <a:p>
              <a:pPr marL="171450" indent="-171450">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Search trends can be segmented by age and gender.</a:t>
              </a:r>
            </a:p>
            <a:p>
              <a:pPr marL="171450" indent="-171450">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Data can be obtained in formats other than graphs.</a:t>
              </a:r>
            </a:p>
          </p:txBody>
        </p:sp>
        <p:sp>
          <p:nvSpPr>
            <p:cNvPr id="139" name="TextBox 138">
              <a:extLst>
                <a:ext uri="{FF2B5EF4-FFF2-40B4-BE49-F238E27FC236}">
                  <a16:creationId xmlns:a16="http://schemas.microsoft.com/office/drawing/2014/main" id="{573DC2B1-BF4A-4B88-9DC0-9D3D58AD6CB3}"/>
                </a:ext>
              </a:extLst>
            </p:cNvPr>
            <p:cNvSpPr txBox="1"/>
            <p:nvPr/>
          </p:nvSpPr>
          <p:spPr>
            <a:xfrm>
              <a:off x="2339752" y="987574"/>
              <a:ext cx="4464496" cy="307777"/>
            </a:xfrm>
            <a:prstGeom prst="rect">
              <a:avLst/>
            </a:prstGeom>
            <a:noFill/>
          </p:spPr>
          <p:txBody>
            <a:bodyPr wrap="square" rtlCol="0">
              <a:spAutoFit/>
            </a:bodyPr>
            <a:lstStyle/>
            <a:p>
              <a:pPr algn="ctr"/>
              <a:r>
                <a:rPr lang="en-US" altLang="ko-KR" sz="1400" dirty="0">
                  <a:solidFill>
                    <a:srgbClr val="18355B"/>
                  </a:solidFill>
                  <a:latin typeface="-윤고딕340" panose="02030504000101010101" pitchFamily="18" charset="-127"/>
                  <a:ea typeface="-윤고딕340" panose="02030504000101010101" pitchFamily="18" charset="-127"/>
                </a:rPr>
                <a:t>Using Naver Data Lab's search trends</a:t>
              </a:r>
            </a:p>
          </p:txBody>
        </p:sp>
      </p:grpSp>
    </p:spTree>
    <p:extLst>
      <p:ext uri="{BB962C8B-B14F-4D97-AF65-F5344CB8AC3E}">
        <p14:creationId xmlns:p14="http://schemas.microsoft.com/office/powerpoint/2010/main" val="240552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13" name="TextBox 12">
            <a:extLst>
              <a:ext uri="{FF2B5EF4-FFF2-40B4-BE49-F238E27FC236}">
                <a16:creationId xmlns:a16="http://schemas.microsoft.com/office/drawing/2014/main" id="{735409A4-6550-45E5-95C0-B9B31F7D33D2}"/>
              </a:ext>
            </a:extLst>
          </p:cNvPr>
          <p:cNvSpPr txBox="1"/>
          <p:nvPr/>
        </p:nvSpPr>
        <p:spPr>
          <a:xfrm>
            <a:off x="467544" y="700921"/>
            <a:ext cx="4680520"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Setting Algorithm Criteria</a:t>
            </a:r>
            <a:endParaRPr lang="ko-KR" altLang="en-US" sz="1100" dirty="0">
              <a:latin typeface="-윤고딕340" panose="02030504000101010101" pitchFamily="18" charset="-127"/>
              <a:ea typeface="-윤고딕340" panose="02030504000101010101" pitchFamily="18" charset="-127"/>
            </a:endParaRPr>
          </a:p>
        </p:txBody>
      </p:sp>
      <p:pic>
        <p:nvPicPr>
          <p:cNvPr id="6" name="그림 5" descr="텍스트, 지도이(가) 표시된 사진&#10;&#10;자동 생성된 설명">
            <a:extLst>
              <a:ext uri="{FF2B5EF4-FFF2-40B4-BE49-F238E27FC236}">
                <a16:creationId xmlns:a16="http://schemas.microsoft.com/office/drawing/2014/main" id="{D5A67154-21DC-4E2E-92FB-EAAEA04FAF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433" b="14083"/>
          <a:stretch/>
        </p:blipFill>
        <p:spPr>
          <a:xfrm>
            <a:off x="1191211" y="1278082"/>
            <a:ext cx="2638343" cy="1437684"/>
          </a:xfrm>
          <a:prstGeom prst="rect">
            <a:avLst/>
          </a:prstGeom>
        </p:spPr>
      </p:pic>
      <p:grpSp>
        <p:nvGrpSpPr>
          <p:cNvPr id="12" name="그룹 11">
            <a:extLst>
              <a:ext uri="{FF2B5EF4-FFF2-40B4-BE49-F238E27FC236}">
                <a16:creationId xmlns:a16="http://schemas.microsoft.com/office/drawing/2014/main" id="{07A82888-0642-480E-9B4B-E8224401BB45}"/>
              </a:ext>
            </a:extLst>
          </p:cNvPr>
          <p:cNvGrpSpPr/>
          <p:nvPr/>
        </p:nvGrpSpPr>
        <p:grpSpPr>
          <a:xfrm>
            <a:off x="3870698" y="1701605"/>
            <a:ext cx="527372" cy="462093"/>
            <a:chOff x="3633611" y="1701605"/>
            <a:chExt cx="527372" cy="462093"/>
          </a:xfrm>
        </p:grpSpPr>
        <p:grpSp>
          <p:nvGrpSpPr>
            <p:cNvPr id="4" name="그룹 3">
              <a:extLst>
                <a:ext uri="{FF2B5EF4-FFF2-40B4-BE49-F238E27FC236}">
                  <a16:creationId xmlns:a16="http://schemas.microsoft.com/office/drawing/2014/main" id="{8AC65FF3-CBF6-4CA2-9394-CF2417E0303C}"/>
                </a:ext>
              </a:extLst>
            </p:cNvPr>
            <p:cNvGrpSpPr/>
            <p:nvPr/>
          </p:nvGrpSpPr>
          <p:grpSpPr>
            <a:xfrm>
              <a:off x="3633611" y="1701605"/>
              <a:ext cx="378296" cy="184666"/>
              <a:chOff x="3465956" y="1935336"/>
              <a:chExt cx="378296" cy="184666"/>
            </a:xfrm>
          </p:grpSpPr>
          <p:sp>
            <p:nvSpPr>
              <p:cNvPr id="16" name="직사각형 15">
                <a:extLst>
                  <a:ext uri="{FF2B5EF4-FFF2-40B4-BE49-F238E27FC236}">
                    <a16:creationId xmlns:a16="http://schemas.microsoft.com/office/drawing/2014/main" id="{E84299D2-E4AD-4C95-96D9-02E0C0EE731B}"/>
                  </a:ext>
                </a:extLst>
              </p:cNvPr>
              <p:cNvSpPr/>
              <p:nvPr/>
            </p:nvSpPr>
            <p:spPr>
              <a:xfrm>
                <a:off x="3465956" y="1991665"/>
                <a:ext cx="72008" cy="72008"/>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19" name="TextBox 18">
                <a:extLst>
                  <a:ext uri="{FF2B5EF4-FFF2-40B4-BE49-F238E27FC236}">
                    <a16:creationId xmlns:a16="http://schemas.microsoft.com/office/drawing/2014/main" id="{D2C924DD-5006-4E88-8D90-B4A54C4F6572}"/>
                  </a:ext>
                </a:extLst>
              </p:cNvPr>
              <p:cNvSpPr txBox="1"/>
              <p:nvPr/>
            </p:nvSpPr>
            <p:spPr>
              <a:xfrm>
                <a:off x="3484212" y="1935336"/>
                <a:ext cx="360040" cy="184666"/>
              </a:xfrm>
              <a:prstGeom prst="rect">
                <a:avLst/>
              </a:prstGeom>
              <a:noFill/>
            </p:spPr>
            <p:txBody>
              <a:bodyPr wrap="square" rtlCol="0">
                <a:spAutoFit/>
              </a:bodyPr>
              <a:lstStyle/>
              <a:p>
                <a:r>
                  <a:rPr lang="en-US" altLang="ko-KR" sz="600" dirty="0"/>
                  <a:t>All</a:t>
                </a:r>
                <a:endParaRPr lang="ko-KR" altLang="en-US" sz="600" dirty="0"/>
              </a:p>
            </p:txBody>
          </p:sp>
        </p:grpSp>
        <p:grpSp>
          <p:nvGrpSpPr>
            <p:cNvPr id="5" name="그룹 4">
              <a:extLst>
                <a:ext uri="{FF2B5EF4-FFF2-40B4-BE49-F238E27FC236}">
                  <a16:creationId xmlns:a16="http://schemas.microsoft.com/office/drawing/2014/main" id="{0C720F77-7E76-460E-B967-98092148100A}"/>
                </a:ext>
              </a:extLst>
            </p:cNvPr>
            <p:cNvGrpSpPr/>
            <p:nvPr/>
          </p:nvGrpSpPr>
          <p:grpSpPr>
            <a:xfrm>
              <a:off x="3633611" y="1840318"/>
              <a:ext cx="522312" cy="184666"/>
              <a:chOff x="3735732" y="1935336"/>
              <a:chExt cx="522312" cy="184666"/>
            </a:xfrm>
          </p:grpSpPr>
          <p:sp>
            <p:nvSpPr>
              <p:cNvPr id="24" name="직사각형 23">
                <a:extLst>
                  <a:ext uri="{FF2B5EF4-FFF2-40B4-BE49-F238E27FC236}">
                    <a16:creationId xmlns:a16="http://schemas.microsoft.com/office/drawing/2014/main" id="{F2A97D33-ED10-4553-A88C-E90060E9CCEA}"/>
                  </a:ext>
                </a:extLst>
              </p:cNvPr>
              <p:cNvSpPr/>
              <p:nvPr/>
            </p:nvSpPr>
            <p:spPr>
              <a:xfrm>
                <a:off x="3735732" y="1991665"/>
                <a:ext cx="72008" cy="72008"/>
              </a:xfrm>
              <a:prstGeom prst="rect">
                <a:avLst/>
              </a:prstGeom>
              <a:solidFill>
                <a:srgbClr val="FF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25" name="TextBox 24">
                <a:extLst>
                  <a:ext uri="{FF2B5EF4-FFF2-40B4-BE49-F238E27FC236}">
                    <a16:creationId xmlns:a16="http://schemas.microsoft.com/office/drawing/2014/main" id="{2E39FD98-49AA-4983-8558-584989265E4A}"/>
                  </a:ext>
                </a:extLst>
              </p:cNvPr>
              <p:cNvSpPr txBox="1"/>
              <p:nvPr/>
            </p:nvSpPr>
            <p:spPr>
              <a:xfrm>
                <a:off x="3735732" y="1935336"/>
                <a:ext cx="522312" cy="184666"/>
              </a:xfrm>
              <a:prstGeom prst="rect">
                <a:avLst/>
              </a:prstGeom>
              <a:noFill/>
            </p:spPr>
            <p:txBody>
              <a:bodyPr wrap="square" rtlCol="0">
                <a:spAutoFit/>
              </a:bodyPr>
              <a:lstStyle/>
              <a:p>
                <a:r>
                  <a:rPr lang="en-US" altLang="ko-KR" sz="600" dirty="0"/>
                  <a:t>Female</a:t>
                </a:r>
                <a:endParaRPr lang="ko-KR" altLang="en-US" sz="600" dirty="0"/>
              </a:p>
            </p:txBody>
          </p:sp>
        </p:grpSp>
        <p:grpSp>
          <p:nvGrpSpPr>
            <p:cNvPr id="11" name="그룹 10">
              <a:extLst>
                <a:ext uri="{FF2B5EF4-FFF2-40B4-BE49-F238E27FC236}">
                  <a16:creationId xmlns:a16="http://schemas.microsoft.com/office/drawing/2014/main" id="{6991CD02-C5B9-453B-99F7-2BAC762F0DCB}"/>
                </a:ext>
              </a:extLst>
            </p:cNvPr>
            <p:cNvGrpSpPr/>
            <p:nvPr/>
          </p:nvGrpSpPr>
          <p:grpSpPr>
            <a:xfrm>
              <a:off x="3633611" y="1979032"/>
              <a:ext cx="527372" cy="184666"/>
              <a:chOff x="4108968" y="1935336"/>
              <a:chExt cx="527372" cy="184666"/>
            </a:xfrm>
          </p:grpSpPr>
          <p:sp>
            <p:nvSpPr>
              <p:cNvPr id="27" name="직사각형 26">
                <a:extLst>
                  <a:ext uri="{FF2B5EF4-FFF2-40B4-BE49-F238E27FC236}">
                    <a16:creationId xmlns:a16="http://schemas.microsoft.com/office/drawing/2014/main" id="{4D542858-C4E4-4550-A62B-F91FC55FEAD7}"/>
                  </a:ext>
                </a:extLst>
              </p:cNvPr>
              <p:cNvSpPr/>
              <p:nvPr/>
            </p:nvSpPr>
            <p:spPr>
              <a:xfrm>
                <a:off x="4108968" y="1991665"/>
                <a:ext cx="72008" cy="72008"/>
              </a:xfrm>
              <a:prstGeom prst="rect">
                <a:avLst/>
              </a:prstGeom>
              <a:solidFill>
                <a:srgbClr val="A3B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28" name="TextBox 27">
                <a:extLst>
                  <a:ext uri="{FF2B5EF4-FFF2-40B4-BE49-F238E27FC236}">
                    <a16:creationId xmlns:a16="http://schemas.microsoft.com/office/drawing/2014/main" id="{D2D51533-1A3C-49DF-B442-CD6065702D25}"/>
                  </a:ext>
                </a:extLst>
              </p:cNvPr>
              <p:cNvSpPr txBox="1"/>
              <p:nvPr/>
            </p:nvSpPr>
            <p:spPr>
              <a:xfrm>
                <a:off x="4114028" y="1935336"/>
                <a:ext cx="522312" cy="184666"/>
              </a:xfrm>
              <a:prstGeom prst="rect">
                <a:avLst/>
              </a:prstGeom>
              <a:noFill/>
            </p:spPr>
            <p:txBody>
              <a:bodyPr wrap="square" rtlCol="0">
                <a:spAutoFit/>
              </a:bodyPr>
              <a:lstStyle/>
              <a:p>
                <a:r>
                  <a:rPr lang="en-US" altLang="ko-KR" sz="600" dirty="0"/>
                  <a:t>Male</a:t>
                </a:r>
                <a:endParaRPr lang="ko-KR" altLang="en-US" sz="600" dirty="0"/>
              </a:p>
            </p:txBody>
          </p:sp>
        </p:grpSp>
      </p:grpSp>
      <p:grpSp>
        <p:nvGrpSpPr>
          <p:cNvPr id="14" name="그룹 13">
            <a:extLst>
              <a:ext uri="{FF2B5EF4-FFF2-40B4-BE49-F238E27FC236}">
                <a16:creationId xmlns:a16="http://schemas.microsoft.com/office/drawing/2014/main" id="{1D09BB23-56AA-41BB-AF2F-780E21999053}"/>
              </a:ext>
            </a:extLst>
          </p:cNvPr>
          <p:cNvGrpSpPr/>
          <p:nvPr/>
        </p:nvGrpSpPr>
        <p:grpSpPr>
          <a:xfrm>
            <a:off x="8022964" y="1701605"/>
            <a:ext cx="1013532" cy="412698"/>
            <a:chOff x="7956376" y="2107369"/>
            <a:chExt cx="1013532" cy="412698"/>
          </a:xfrm>
        </p:grpSpPr>
        <p:sp>
          <p:nvSpPr>
            <p:cNvPr id="52" name="직사각형 51">
              <a:extLst>
                <a:ext uri="{FF2B5EF4-FFF2-40B4-BE49-F238E27FC236}">
                  <a16:creationId xmlns:a16="http://schemas.microsoft.com/office/drawing/2014/main" id="{CB7479D3-6F53-451D-B7CB-C015C83DE5F0}"/>
                </a:ext>
              </a:extLst>
            </p:cNvPr>
            <p:cNvSpPr/>
            <p:nvPr/>
          </p:nvSpPr>
          <p:spPr>
            <a:xfrm>
              <a:off x="7956376" y="2163698"/>
              <a:ext cx="72008" cy="72008"/>
            </a:xfrm>
            <a:prstGeom prst="rect">
              <a:avLst/>
            </a:prstGeom>
            <a:solidFill>
              <a:srgbClr val="FF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53" name="TextBox 52">
              <a:extLst>
                <a:ext uri="{FF2B5EF4-FFF2-40B4-BE49-F238E27FC236}">
                  <a16:creationId xmlns:a16="http://schemas.microsoft.com/office/drawing/2014/main" id="{36301561-9BF9-4660-9887-4C83F48BB3E8}"/>
                </a:ext>
              </a:extLst>
            </p:cNvPr>
            <p:cNvSpPr txBox="1"/>
            <p:nvPr/>
          </p:nvSpPr>
          <p:spPr>
            <a:xfrm>
              <a:off x="7956376" y="2107369"/>
              <a:ext cx="623398" cy="184666"/>
            </a:xfrm>
            <a:prstGeom prst="rect">
              <a:avLst/>
            </a:prstGeom>
            <a:noFill/>
          </p:spPr>
          <p:txBody>
            <a:bodyPr wrap="square" rtlCol="0">
              <a:spAutoFit/>
            </a:bodyPr>
            <a:lstStyle/>
            <a:p>
              <a:r>
                <a:rPr lang="en-US" altLang="ko-KR" sz="600" dirty="0"/>
                <a:t>20s</a:t>
              </a:r>
              <a:r>
                <a:rPr lang="ko-KR" altLang="en-US" sz="600" dirty="0"/>
                <a:t> </a:t>
              </a:r>
              <a:r>
                <a:rPr lang="en-US" altLang="ko-KR" sz="600" dirty="0"/>
                <a:t>Female</a:t>
              </a:r>
              <a:endParaRPr lang="ko-KR" altLang="en-US" sz="600" dirty="0"/>
            </a:p>
          </p:txBody>
        </p:sp>
        <p:sp>
          <p:nvSpPr>
            <p:cNvPr id="54" name="직사각형 53">
              <a:extLst>
                <a:ext uri="{FF2B5EF4-FFF2-40B4-BE49-F238E27FC236}">
                  <a16:creationId xmlns:a16="http://schemas.microsoft.com/office/drawing/2014/main" id="{77646646-2921-41D6-B388-FBF970B2CD15}"/>
                </a:ext>
              </a:extLst>
            </p:cNvPr>
            <p:cNvSpPr/>
            <p:nvPr/>
          </p:nvSpPr>
          <p:spPr>
            <a:xfrm>
              <a:off x="7956376" y="2299397"/>
              <a:ext cx="72008" cy="72008"/>
            </a:xfrm>
            <a:prstGeom prst="rect">
              <a:avLst/>
            </a:prstGeom>
            <a:solidFill>
              <a:srgbClr val="A3B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55" name="TextBox 54">
              <a:extLst>
                <a:ext uri="{FF2B5EF4-FFF2-40B4-BE49-F238E27FC236}">
                  <a16:creationId xmlns:a16="http://schemas.microsoft.com/office/drawing/2014/main" id="{6C2EFB55-D61D-4476-9D73-042319FC83D8}"/>
                </a:ext>
              </a:extLst>
            </p:cNvPr>
            <p:cNvSpPr txBox="1"/>
            <p:nvPr/>
          </p:nvSpPr>
          <p:spPr>
            <a:xfrm>
              <a:off x="7956376" y="2243068"/>
              <a:ext cx="1013532" cy="276999"/>
            </a:xfrm>
            <a:prstGeom prst="rect">
              <a:avLst/>
            </a:prstGeom>
            <a:noFill/>
          </p:spPr>
          <p:txBody>
            <a:bodyPr wrap="square" rtlCol="0">
              <a:spAutoFit/>
            </a:bodyPr>
            <a:lstStyle/>
            <a:p>
              <a:r>
                <a:rPr lang="en-US" altLang="ko-KR" sz="600" dirty="0"/>
                <a:t>10, 30, </a:t>
              </a:r>
            </a:p>
            <a:p>
              <a:r>
                <a:rPr lang="en-US" altLang="ko-KR" sz="600" dirty="0"/>
                <a:t>40, 50s Female</a:t>
              </a:r>
              <a:endParaRPr lang="ko-KR" altLang="en-US" sz="600" dirty="0"/>
            </a:p>
          </p:txBody>
        </p:sp>
      </p:grpSp>
      <p:pic>
        <p:nvPicPr>
          <p:cNvPr id="59" name="그림 58" descr="텍스트, 지도이(가) 표시된 사진&#10;&#10;자동 생성된 설명">
            <a:extLst>
              <a:ext uri="{FF2B5EF4-FFF2-40B4-BE49-F238E27FC236}">
                <a16:creationId xmlns:a16="http://schemas.microsoft.com/office/drawing/2014/main" id="{E31C8181-0A39-483A-B592-1463EF8330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1694" b="13601"/>
          <a:stretch/>
        </p:blipFill>
        <p:spPr>
          <a:xfrm>
            <a:off x="5339631" y="1265186"/>
            <a:ext cx="2638342" cy="1386536"/>
          </a:xfrm>
          <a:prstGeom prst="rect">
            <a:avLst/>
          </a:prstGeom>
        </p:spPr>
      </p:pic>
      <p:sp>
        <p:nvSpPr>
          <p:cNvPr id="26" name="사각형: 둥근 모서리 25">
            <a:extLst>
              <a:ext uri="{FF2B5EF4-FFF2-40B4-BE49-F238E27FC236}">
                <a16:creationId xmlns:a16="http://schemas.microsoft.com/office/drawing/2014/main" id="{1BA822AA-4860-4E4C-AC42-F8CB6B1ED385}"/>
              </a:ext>
            </a:extLst>
          </p:cNvPr>
          <p:cNvSpPr/>
          <p:nvPr/>
        </p:nvSpPr>
        <p:spPr>
          <a:xfrm>
            <a:off x="564281" y="1131590"/>
            <a:ext cx="4005932"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사각형: 둥근 모서리 28">
            <a:extLst>
              <a:ext uri="{FF2B5EF4-FFF2-40B4-BE49-F238E27FC236}">
                <a16:creationId xmlns:a16="http://schemas.microsoft.com/office/drawing/2014/main" id="{720F8805-494F-4EE8-90C2-12D46B6BD9DA}"/>
              </a:ext>
            </a:extLst>
          </p:cNvPr>
          <p:cNvSpPr/>
          <p:nvPr/>
        </p:nvSpPr>
        <p:spPr>
          <a:xfrm>
            <a:off x="4715917" y="1131590"/>
            <a:ext cx="4005932"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B457EB81-6996-41C7-9A50-8222AF420451}"/>
              </a:ext>
            </a:extLst>
          </p:cNvPr>
          <p:cNvSpPr txBox="1"/>
          <p:nvPr/>
        </p:nvSpPr>
        <p:spPr>
          <a:xfrm>
            <a:off x="683469" y="987574"/>
            <a:ext cx="2376363"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Search frequency for personal color by gender</a:t>
            </a:r>
          </a:p>
        </p:txBody>
      </p:sp>
      <p:sp>
        <p:nvSpPr>
          <p:cNvPr id="49" name="TextBox 48">
            <a:extLst>
              <a:ext uri="{FF2B5EF4-FFF2-40B4-BE49-F238E27FC236}">
                <a16:creationId xmlns:a16="http://schemas.microsoft.com/office/drawing/2014/main" id="{0B993C4A-258E-463F-B1D1-1ED6CCB3C227}"/>
              </a:ext>
            </a:extLst>
          </p:cNvPr>
          <p:cNvSpPr txBox="1"/>
          <p:nvPr/>
        </p:nvSpPr>
        <p:spPr>
          <a:xfrm>
            <a:off x="4886449" y="987574"/>
            <a:ext cx="3066340"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Search frequency for personal color by age among females</a:t>
            </a:r>
          </a:p>
        </p:txBody>
      </p:sp>
      <p:grpSp>
        <p:nvGrpSpPr>
          <p:cNvPr id="20" name="그룹 19">
            <a:extLst>
              <a:ext uri="{FF2B5EF4-FFF2-40B4-BE49-F238E27FC236}">
                <a16:creationId xmlns:a16="http://schemas.microsoft.com/office/drawing/2014/main" id="{63890E73-0EB2-4240-B577-E699E58AE5E3}"/>
              </a:ext>
            </a:extLst>
          </p:cNvPr>
          <p:cNvGrpSpPr/>
          <p:nvPr/>
        </p:nvGrpSpPr>
        <p:grpSpPr>
          <a:xfrm>
            <a:off x="2447256" y="4818224"/>
            <a:ext cx="900608" cy="184666"/>
            <a:chOff x="2487129" y="4818224"/>
            <a:chExt cx="900608" cy="184666"/>
          </a:xfrm>
        </p:grpSpPr>
        <p:sp>
          <p:nvSpPr>
            <p:cNvPr id="36" name="직사각형 35">
              <a:extLst>
                <a:ext uri="{FF2B5EF4-FFF2-40B4-BE49-F238E27FC236}">
                  <a16:creationId xmlns:a16="http://schemas.microsoft.com/office/drawing/2014/main" id="{8F707F66-E46C-493F-89DB-CB67390FF5CF}"/>
                </a:ext>
              </a:extLst>
            </p:cNvPr>
            <p:cNvSpPr/>
            <p:nvPr/>
          </p:nvSpPr>
          <p:spPr>
            <a:xfrm>
              <a:off x="2487129" y="4874553"/>
              <a:ext cx="72008" cy="72008"/>
            </a:xfrm>
            <a:prstGeom prst="rect">
              <a:avLst/>
            </a:prstGeom>
            <a:solidFill>
              <a:srgbClr val="FF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37" name="TextBox 36">
              <a:extLst>
                <a:ext uri="{FF2B5EF4-FFF2-40B4-BE49-F238E27FC236}">
                  <a16:creationId xmlns:a16="http://schemas.microsoft.com/office/drawing/2014/main" id="{BC456B8B-BA53-4856-8D7B-F198CC7938DC}"/>
                </a:ext>
              </a:extLst>
            </p:cNvPr>
            <p:cNvSpPr txBox="1"/>
            <p:nvPr/>
          </p:nvSpPr>
          <p:spPr>
            <a:xfrm>
              <a:off x="2487129" y="4818224"/>
              <a:ext cx="522312" cy="184666"/>
            </a:xfrm>
            <a:prstGeom prst="rect">
              <a:avLst/>
            </a:prstGeom>
            <a:noFill/>
          </p:spPr>
          <p:txBody>
            <a:bodyPr wrap="square" rtlCol="0">
              <a:spAutoFit/>
            </a:bodyPr>
            <a:lstStyle/>
            <a:p>
              <a:r>
                <a:rPr lang="en-US" altLang="ko-KR" sz="600" dirty="0"/>
                <a:t>Bright</a:t>
              </a:r>
              <a:endParaRPr lang="ko-KR" altLang="en-US" sz="600" dirty="0"/>
            </a:p>
          </p:txBody>
        </p:sp>
        <p:sp>
          <p:nvSpPr>
            <p:cNvPr id="38" name="직사각형 37">
              <a:extLst>
                <a:ext uri="{FF2B5EF4-FFF2-40B4-BE49-F238E27FC236}">
                  <a16:creationId xmlns:a16="http://schemas.microsoft.com/office/drawing/2014/main" id="{F034FE5B-F2DD-4A87-B932-B7CF85A8FFC7}"/>
                </a:ext>
              </a:extLst>
            </p:cNvPr>
            <p:cNvSpPr/>
            <p:nvPr/>
          </p:nvSpPr>
          <p:spPr>
            <a:xfrm>
              <a:off x="2860365" y="4874553"/>
              <a:ext cx="72008" cy="72008"/>
            </a:xfrm>
            <a:prstGeom prst="rect">
              <a:avLst/>
            </a:prstGeom>
            <a:solidFill>
              <a:srgbClr val="FF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39" name="TextBox 38">
              <a:extLst>
                <a:ext uri="{FF2B5EF4-FFF2-40B4-BE49-F238E27FC236}">
                  <a16:creationId xmlns:a16="http://schemas.microsoft.com/office/drawing/2014/main" id="{B642CCB0-C8A1-43FB-8B03-9A9F4C5CA6FB}"/>
                </a:ext>
              </a:extLst>
            </p:cNvPr>
            <p:cNvSpPr txBox="1"/>
            <p:nvPr/>
          </p:nvSpPr>
          <p:spPr>
            <a:xfrm>
              <a:off x="2865425" y="4818224"/>
              <a:ext cx="522312" cy="184666"/>
            </a:xfrm>
            <a:prstGeom prst="rect">
              <a:avLst/>
            </a:prstGeom>
            <a:noFill/>
          </p:spPr>
          <p:txBody>
            <a:bodyPr wrap="square" rtlCol="0">
              <a:spAutoFit/>
            </a:bodyPr>
            <a:lstStyle/>
            <a:p>
              <a:r>
                <a:rPr lang="en-US" altLang="ko-KR" sz="600" dirty="0"/>
                <a:t>Harmony</a:t>
              </a:r>
              <a:endParaRPr lang="ko-KR" altLang="en-US" sz="600" dirty="0"/>
            </a:p>
          </p:txBody>
        </p:sp>
      </p:grpSp>
      <p:sp>
        <p:nvSpPr>
          <p:cNvPr id="45" name="사각형: 둥근 모서리 44">
            <a:extLst>
              <a:ext uri="{FF2B5EF4-FFF2-40B4-BE49-F238E27FC236}">
                <a16:creationId xmlns:a16="http://schemas.microsoft.com/office/drawing/2014/main" id="{70356082-F87D-4C1B-9C5F-8CEA8B6498C8}"/>
              </a:ext>
            </a:extLst>
          </p:cNvPr>
          <p:cNvSpPr/>
          <p:nvPr/>
        </p:nvSpPr>
        <p:spPr>
          <a:xfrm>
            <a:off x="604153" y="3152339"/>
            <a:ext cx="8117695"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42E8469B-9962-4DF4-9564-C5DCEDA84194}"/>
              </a:ext>
            </a:extLst>
          </p:cNvPr>
          <p:cNvSpPr txBox="1"/>
          <p:nvPr/>
        </p:nvSpPr>
        <p:spPr>
          <a:xfrm>
            <a:off x="723342" y="3008323"/>
            <a:ext cx="3846871"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Search frequency for the definition of personal color among women in their 20s</a:t>
            </a:r>
          </a:p>
        </p:txBody>
      </p:sp>
      <p:sp>
        <p:nvSpPr>
          <p:cNvPr id="51" name="TextBox 50">
            <a:extLst>
              <a:ext uri="{FF2B5EF4-FFF2-40B4-BE49-F238E27FC236}">
                <a16:creationId xmlns:a16="http://schemas.microsoft.com/office/drawing/2014/main" id="{9D2E0089-FBCD-436B-8D83-93CDA11BD5A8}"/>
              </a:ext>
            </a:extLst>
          </p:cNvPr>
          <p:cNvSpPr txBox="1"/>
          <p:nvPr/>
        </p:nvSpPr>
        <p:spPr>
          <a:xfrm>
            <a:off x="553287" y="2716346"/>
            <a:ext cx="4016926" cy="215444"/>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The search volume for females is overwhelmingly higher than for males</a:t>
            </a:r>
          </a:p>
        </p:txBody>
      </p:sp>
      <p:sp>
        <p:nvSpPr>
          <p:cNvPr id="56" name="TextBox 55">
            <a:extLst>
              <a:ext uri="{FF2B5EF4-FFF2-40B4-BE49-F238E27FC236}">
                <a16:creationId xmlns:a16="http://schemas.microsoft.com/office/drawing/2014/main" id="{7E124642-0BA6-4D04-9357-3D18EE0D5B23}"/>
              </a:ext>
            </a:extLst>
          </p:cNvPr>
          <p:cNvSpPr txBox="1"/>
          <p:nvPr/>
        </p:nvSpPr>
        <p:spPr>
          <a:xfrm>
            <a:off x="4716016" y="2665244"/>
            <a:ext cx="4016926"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The search volume for women in their 20s is overwhelmingly high, indicating a significant interest in personal color. Therefore, this group is designated as the representative group</a:t>
            </a:r>
          </a:p>
        </p:txBody>
      </p:sp>
      <p:pic>
        <p:nvPicPr>
          <p:cNvPr id="18" name="그림 17">
            <a:extLst>
              <a:ext uri="{FF2B5EF4-FFF2-40B4-BE49-F238E27FC236}">
                <a16:creationId xmlns:a16="http://schemas.microsoft.com/office/drawing/2014/main" id="{6253054C-349C-4805-8BFF-9A3DF963F14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7355" b="22000"/>
          <a:stretch/>
        </p:blipFill>
        <p:spPr>
          <a:xfrm>
            <a:off x="904020" y="3317458"/>
            <a:ext cx="3666193" cy="1500766"/>
          </a:xfrm>
          <a:prstGeom prst="rect">
            <a:avLst/>
          </a:prstGeom>
        </p:spPr>
      </p:pic>
      <p:sp>
        <p:nvSpPr>
          <p:cNvPr id="58" name="TextBox 57">
            <a:extLst>
              <a:ext uri="{FF2B5EF4-FFF2-40B4-BE49-F238E27FC236}">
                <a16:creationId xmlns:a16="http://schemas.microsoft.com/office/drawing/2014/main" id="{143DE7EA-4860-4047-A58E-6EA1F42CA8AA}"/>
              </a:ext>
            </a:extLst>
          </p:cNvPr>
          <p:cNvSpPr txBox="1"/>
          <p:nvPr/>
        </p:nvSpPr>
        <p:spPr>
          <a:xfrm>
            <a:off x="4715918" y="3363838"/>
            <a:ext cx="4016926" cy="1523494"/>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The search frequency for the definition of personal color among the designated representative group of women in their 20s shows little variation.</a:t>
            </a:r>
          </a:p>
          <a:p>
            <a:pPr algn="ctr"/>
            <a:r>
              <a:rPr lang="en-US" altLang="ko-KR" sz="500" dirty="0">
                <a:latin typeface="-윤고딕320" panose="02030504000101010101" pitchFamily="18" charset="-127"/>
                <a:ea typeface="-윤고딕320" panose="02030504000101010101" pitchFamily="18" charset="-127"/>
              </a:rPr>
              <a:t> </a:t>
            </a:r>
          </a:p>
          <a:p>
            <a:pPr algn="ctr"/>
            <a:r>
              <a:rPr lang="en-US" altLang="ko-KR" sz="800" dirty="0">
                <a:latin typeface="-윤고딕320" panose="02030504000101010101" pitchFamily="18" charset="-127"/>
                <a:ea typeface="-윤고딕320" panose="02030504000101010101" pitchFamily="18" charset="-127"/>
              </a:rPr>
              <a:t>Thus, on the website, it is decided to present the colors that:</a:t>
            </a:r>
          </a:p>
          <a:p>
            <a:pPr marL="114300" indent="-114300">
              <a:buFont typeface="Arial" panose="020B0604020202020204" pitchFamily="34" charset="0"/>
              <a:buChar char="•"/>
            </a:pPr>
            <a:r>
              <a:rPr lang="en-US" altLang="ko-KR" sz="800" dirty="0">
                <a:latin typeface="-윤고딕320" panose="02030504000101010101" pitchFamily="18" charset="-127"/>
                <a:ea typeface="-윤고딕320" panose="02030504000101010101" pitchFamily="18" charset="-127"/>
              </a:rPr>
              <a:t>Both show harmony with facial color and make the facial color appear brighter.</a:t>
            </a:r>
          </a:p>
          <a:p>
            <a:pPr marL="114300" indent="-114300">
              <a:buFont typeface="Arial" panose="020B0604020202020204" pitchFamily="34" charset="0"/>
              <a:buChar char="•"/>
            </a:pPr>
            <a:r>
              <a:rPr lang="en-US" altLang="ko-KR" sz="800" dirty="0">
                <a:latin typeface="-윤고딕320" panose="02030504000101010101" pitchFamily="18" charset="-127"/>
                <a:ea typeface="-윤고딕320" panose="02030504000101010101" pitchFamily="18" charset="-127"/>
              </a:rPr>
              <a:t>Make the face appear brighter will reflect adjustments in brightness and saturation.</a:t>
            </a:r>
          </a:p>
          <a:p>
            <a:pPr marL="114300" indent="-114300">
              <a:buFont typeface="Arial" panose="020B0604020202020204" pitchFamily="34" charset="0"/>
              <a:buChar char="•"/>
            </a:pPr>
            <a:r>
              <a:rPr lang="en-US" altLang="ko-KR" sz="800" dirty="0">
                <a:latin typeface="-윤고딕320" panose="02030504000101010101" pitchFamily="18" charset="-127"/>
                <a:ea typeface="-윤고딕320" panose="02030504000101010101" pitchFamily="18" charset="-127"/>
              </a:rPr>
              <a:t>Show harmony with facial color will reflect adjustments in color values.</a:t>
            </a:r>
            <a:endParaRPr lang="en-US" altLang="ko-KR" sz="700" dirty="0">
              <a:latin typeface="-윤고딕320" panose="02030504000101010101" pitchFamily="18" charset="-127"/>
              <a:ea typeface="-윤고딕320" panose="02030504000101010101" pitchFamily="18" charset="-127"/>
            </a:endParaRPr>
          </a:p>
          <a:p>
            <a:endParaRPr lang="en-US" altLang="ko-KR" sz="500" dirty="0">
              <a:latin typeface="-윤고딕320" panose="02030504000101010101" pitchFamily="18" charset="-127"/>
              <a:ea typeface="-윤고딕320" panose="02030504000101010101" pitchFamily="18" charset="-127"/>
            </a:endParaRPr>
          </a:p>
          <a:p>
            <a:r>
              <a:rPr lang="en-US" altLang="ko-KR" sz="500" dirty="0">
                <a:latin typeface="-윤고딕320" panose="02030504000101010101" pitchFamily="18" charset="-127"/>
                <a:ea typeface="-윤고딕320" panose="02030504000101010101" pitchFamily="18" charset="-127"/>
              </a:rPr>
              <a:t>&lt; Search Method &gt;</a:t>
            </a:r>
          </a:p>
          <a:p>
            <a:r>
              <a:rPr lang="en-US" altLang="ko-KR" sz="500" dirty="0">
                <a:latin typeface="-윤고딕320" panose="02030504000101010101" pitchFamily="18" charset="-127"/>
                <a:ea typeface="-윤고딕320" panose="02030504000101010101" pitchFamily="18" charset="-127"/>
              </a:rPr>
              <a:t>Period: January 2016 – February 2020 (averaged every 6 months)</a:t>
            </a:r>
          </a:p>
          <a:p>
            <a:endParaRPr lang="en-US" altLang="ko-KR" sz="500" dirty="0">
              <a:latin typeface="-윤고딕320" panose="02030504000101010101" pitchFamily="18" charset="-127"/>
              <a:ea typeface="-윤고딕320" panose="02030504000101010101" pitchFamily="18" charset="-127"/>
            </a:endParaRPr>
          </a:p>
          <a:p>
            <a:r>
              <a:rPr lang="en-US" altLang="ko-KR" sz="500" dirty="0">
                <a:latin typeface="-윤고딕320" panose="02030504000101010101" pitchFamily="18" charset="-127"/>
                <a:ea typeface="-윤고딕320" panose="02030504000101010101" pitchFamily="18" charset="-127"/>
              </a:rPr>
              <a:t>Keywords:</a:t>
            </a:r>
          </a:p>
          <a:p>
            <a:r>
              <a:rPr lang="en-US" altLang="ko-KR" sz="500" dirty="0">
                <a:latin typeface="-윤고딕320" panose="02030504000101010101" pitchFamily="18" charset="-127"/>
                <a:ea typeface="-윤고딕320" panose="02030504000101010101" pitchFamily="18" charset="-127"/>
              </a:rPr>
              <a:t>Personal Color: personal color</a:t>
            </a:r>
            <a:endParaRPr lang="ko-KR" altLang="en-US" sz="500" dirty="0">
              <a:latin typeface="-윤고딕320" panose="02030504000101010101" pitchFamily="18" charset="-127"/>
              <a:ea typeface="-윤고딕320" panose="02030504000101010101" pitchFamily="18" charset="-127"/>
            </a:endParaRPr>
          </a:p>
          <a:p>
            <a:r>
              <a:rPr lang="en-US" altLang="ko-KR" sz="500" dirty="0">
                <a:latin typeface="-윤고딕320" panose="02030504000101010101" pitchFamily="18" charset="-127"/>
                <a:ea typeface="-윤고딕320" panose="02030504000101010101" pitchFamily="18" charset="-127"/>
              </a:rPr>
              <a:t>Bright: bright, light, brightly, lightly</a:t>
            </a:r>
          </a:p>
          <a:p>
            <a:r>
              <a:rPr lang="en-US" altLang="ko-KR" sz="500" dirty="0">
                <a:latin typeface="-윤고딕320" panose="02030504000101010101" pitchFamily="18" charset="-127"/>
                <a:ea typeface="-윤고딕320" panose="02030504000101010101" pitchFamily="18" charset="-127"/>
              </a:rPr>
              <a:t>Harmony: harmonious, balanced, well-matched, in harmony</a:t>
            </a:r>
          </a:p>
        </p:txBody>
      </p:sp>
      <p:grpSp>
        <p:nvGrpSpPr>
          <p:cNvPr id="3" name="그룹 2">
            <a:extLst>
              <a:ext uri="{FF2B5EF4-FFF2-40B4-BE49-F238E27FC236}">
                <a16:creationId xmlns:a16="http://schemas.microsoft.com/office/drawing/2014/main" id="{912AC1D9-B473-408D-8169-A141D7CCA25A}"/>
              </a:ext>
            </a:extLst>
          </p:cNvPr>
          <p:cNvGrpSpPr/>
          <p:nvPr/>
        </p:nvGrpSpPr>
        <p:grpSpPr>
          <a:xfrm>
            <a:off x="6732240" y="4731990"/>
            <a:ext cx="2785895" cy="225896"/>
            <a:chOff x="6582574" y="4778737"/>
            <a:chExt cx="2785895" cy="225896"/>
          </a:xfrm>
        </p:grpSpPr>
        <p:sp>
          <p:nvSpPr>
            <p:cNvPr id="60" name="TextBox 59">
              <a:extLst>
                <a:ext uri="{FF2B5EF4-FFF2-40B4-BE49-F238E27FC236}">
                  <a16:creationId xmlns:a16="http://schemas.microsoft.com/office/drawing/2014/main" id="{BAACB4A9-E922-4ECB-85AE-16BF33348F63}"/>
                </a:ext>
              </a:extLst>
            </p:cNvPr>
            <p:cNvSpPr txBox="1"/>
            <p:nvPr/>
          </p:nvSpPr>
          <p:spPr>
            <a:xfrm>
              <a:off x="6582574" y="4850745"/>
              <a:ext cx="2517570" cy="153888"/>
            </a:xfrm>
            <a:prstGeom prst="rect">
              <a:avLst/>
            </a:prstGeom>
            <a:noFill/>
          </p:spPr>
          <p:txBody>
            <a:bodyPr wrap="square" rtlCol="0">
              <a:spAutoFit/>
            </a:bodyPr>
            <a:lstStyle/>
            <a:p>
              <a:r>
                <a:rPr lang="fr-FR" altLang="ko-KR" sz="400" dirty="0">
                  <a:latin typeface="-윤고딕320" panose="02030504000101010101" pitchFamily="18" charset="-127"/>
                  <a:ea typeface="-윤고딕320" panose="02030504000101010101" pitchFamily="18" charset="-127"/>
                </a:rPr>
                <a:t>https://github.com/slmteruto/CAI/cys/CAI_DataLab_RepresentativeGroup.ipynb</a:t>
              </a:r>
            </a:p>
          </p:txBody>
        </p:sp>
        <p:sp>
          <p:nvSpPr>
            <p:cNvPr id="62" name="TextBox 61">
              <a:extLst>
                <a:ext uri="{FF2B5EF4-FFF2-40B4-BE49-F238E27FC236}">
                  <a16:creationId xmlns:a16="http://schemas.microsoft.com/office/drawing/2014/main" id="{C36138B4-2805-4021-9448-ED528DE39241}"/>
                </a:ext>
              </a:extLst>
            </p:cNvPr>
            <p:cNvSpPr txBox="1"/>
            <p:nvPr/>
          </p:nvSpPr>
          <p:spPr>
            <a:xfrm>
              <a:off x="6850899" y="4778737"/>
              <a:ext cx="2517570" cy="153888"/>
            </a:xfrm>
            <a:prstGeom prst="rect">
              <a:avLst/>
            </a:prstGeom>
            <a:noFill/>
          </p:spPr>
          <p:txBody>
            <a:bodyPr wrap="square" rtlCol="0">
              <a:spAutoFit/>
            </a:bodyPr>
            <a:lstStyle/>
            <a:p>
              <a:r>
                <a:rPr lang="fr-FR" altLang="ko-KR" sz="400" dirty="0">
                  <a:latin typeface="-윤고딕320" panose="02030504000101010101" pitchFamily="18" charset="-127"/>
                  <a:ea typeface="-윤고딕320" panose="02030504000101010101" pitchFamily="18" charset="-127"/>
                </a:rPr>
                <a:t>https://github.com/slmteruto/CAI/cys/CAI_DataLab_definition.ipynb</a:t>
              </a:r>
            </a:p>
          </p:txBody>
        </p:sp>
      </p:grpSp>
      <p:grpSp>
        <p:nvGrpSpPr>
          <p:cNvPr id="2" name="그룹 1">
            <a:extLst>
              <a:ext uri="{FF2B5EF4-FFF2-40B4-BE49-F238E27FC236}">
                <a16:creationId xmlns:a16="http://schemas.microsoft.com/office/drawing/2014/main" id="{7885B17F-93EF-4FC1-AE1C-30ED647B04F5}"/>
              </a:ext>
            </a:extLst>
          </p:cNvPr>
          <p:cNvGrpSpPr/>
          <p:nvPr/>
        </p:nvGrpSpPr>
        <p:grpSpPr>
          <a:xfrm>
            <a:off x="1591759" y="1936523"/>
            <a:ext cx="1955020" cy="270019"/>
            <a:chOff x="1725777" y="1936523"/>
            <a:chExt cx="1955020" cy="270019"/>
          </a:xfrm>
        </p:grpSpPr>
        <p:pic>
          <p:nvPicPr>
            <p:cNvPr id="43" name="그림 42">
              <a:extLst>
                <a:ext uri="{FF2B5EF4-FFF2-40B4-BE49-F238E27FC236}">
                  <a16:creationId xmlns:a16="http://schemas.microsoft.com/office/drawing/2014/main" id="{E54C3F6D-0D22-4D91-A064-660579B2E170}"/>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rot="190967">
              <a:off x="2157529" y="1996268"/>
              <a:ext cx="445937" cy="210274"/>
            </a:xfrm>
            <a:prstGeom prst="rect">
              <a:avLst/>
            </a:prstGeom>
          </p:spPr>
        </p:pic>
        <p:sp>
          <p:nvSpPr>
            <p:cNvPr id="44" name="TextBox 43">
              <a:extLst>
                <a:ext uri="{FF2B5EF4-FFF2-40B4-BE49-F238E27FC236}">
                  <a16:creationId xmlns:a16="http://schemas.microsoft.com/office/drawing/2014/main" id="{CDBC5782-EB47-459F-9E4F-3A2C2F076EFA}"/>
                </a:ext>
              </a:extLst>
            </p:cNvPr>
            <p:cNvSpPr txBox="1"/>
            <p:nvPr/>
          </p:nvSpPr>
          <p:spPr>
            <a:xfrm>
              <a:off x="1725777" y="1936523"/>
              <a:ext cx="1955020" cy="253916"/>
            </a:xfrm>
            <a:prstGeom prst="rect">
              <a:avLst/>
            </a:prstGeom>
            <a:noFill/>
          </p:spPr>
          <p:txBody>
            <a:bodyPr wrap="square" rtlCol="0" anchor="ctr">
              <a:spAutoFit/>
            </a:bodyPr>
            <a:lstStyle/>
            <a:p>
              <a:pPr algn="ctr"/>
              <a:r>
                <a:rPr lang="en-US" altLang="ko-KR" sz="800" b="1" dirty="0">
                  <a:latin typeface="-윤고딕320" panose="02030504000101010101" pitchFamily="18" charset="-127"/>
                  <a:ea typeface="-윤고딕320" panose="02030504000101010101" pitchFamily="18" charset="-127"/>
                </a:rPr>
                <a:t>FEMALE</a:t>
              </a:r>
              <a:r>
                <a:rPr lang="ko-KR" altLang="en-US" sz="800" dirty="0">
                  <a:latin typeface="-윤고딕320" panose="02030504000101010101" pitchFamily="18" charset="-127"/>
                  <a:ea typeface="-윤고딕320" panose="02030504000101010101" pitchFamily="18" charset="-127"/>
                </a:rPr>
                <a:t>      </a:t>
              </a:r>
              <a:r>
                <a:rPr lang="en-US" altLang="ko-KR" sz="1050" b="1" dirty="0">
                  <a:latin typeface="-윤고딕320" panose="02030504000101010101" pitchFamily="18" charset="-127"/>
                  <a:ea typeface="-윤고딕320" panose="02030504000101010101" pitchFamily="18" charset="-127"/>
                </a:rPr>
                <a:t>&gt;</a:t>
              </a:r>
              <a:r>
                <a:rPr lang="ko-KR" altLang="en-US" sz="800" dirty="0">
                  <a:latin typeface="-윤고딕320" panose="02030504000101010101" pitchFamily="18" charset="-127"/>
                  <a:ea typeface="-윤고딕320" panose="02030504000101010101" pitchFamily="18" charset="-127"/>
                </a:rPr>
                <a:t>      </a:t>
              </a:r>
              <a:r>
                <a:rPr lang="en-US" altLang="ko-KR" sz="800" dirty="0">
                  <a:latin typeface="-윤고딕320" panose="02030504000101010101" pitchFamily="18" charset="-127"/>
                  <a:ea typeface="-윤고딕320" panose="02030504000101010101" pitchFamily="18" charset="-127"/>
                </a:rPr>
                <a:t>MALE</a:t>
              </a:r>
            </a:p>
          </p:txBody>
        </p:sp>
      </p:grpSp>
      <p:grpSp>
        <p:nvGrpSpPr>
          <p:cNvPr id="15" name="그룹 14">
            <a:extLst>
              <a:ext uri="{FF2B5EF4-FFF2-40B4-BE49-F238E27FC236}">
                <a16:creationId xmlns:a16="http://schemas.microsoft.com/office/drawing/2014/main" id="{A8EC664A-D21E-4D50-B764-E363DBDAD745}"/>
              </a:ext>
            </a:extLst>
          </p:cNvPr>
          <p:cNvGrpSpPr/>
          <p:nvPr/>
        </p:nvGrpSpPr>
        <p:grpSpPr>
          <a:xfrm>
            <a:off x="5624464" y="1712691"/>
            <a:ext cx="2188838" cy="261610"/>
            <a:chOff x="1535408" y="3741832"/>
            <a:chExt cx="2188838" cy="261610"/>
          </a:xfrm>
        </p:grpSpPr>
        <p:pic>
          <p:nvPicPr>
            <p:cNvPr id="46" name="그림 45">
              <a:extLst>
                <a:ext uri="{FF2B5EF4-FFF2-40B4-BE49-F238E27FC236}">
                  <a16:creationId xmlns:a16="http://schemas.microsoft.com/office/drawing/2014/main" id="{E1BCEB4F-3D74-434C-AA92-1B657912784D}"/>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rot="190967">
              <a:off x="1966326" y="3787218"/>
              <a:ext cx="445937" cy="210274"/>
            </a:xfrm>
            <a:prstGeom prst="rect">
              <a:avLst/>
            </a:prstGeom>
          </p:spPr>
        </p:pic>
        <p:sp>
          <p:nvSpPr>
            <p:cNvPr id="47" name="TextBox 46">
              <a:extLst>
                <a:ext uri="{FF2B5EF4-FFF2-40B4-BE49-F238E27FC236}">
                  <a16:creationId xmlns:a16="http://schemas.microsoft.com/office/drawing/2014/main" id="{07421986-49BC-4CE8-821C-3FE3D83637AA}"/>
                </a:ext>
              </a:extLst>
            </p:cNvPr>
            <p:cNvSpPr txBox="1"/>
            <p:nvPr/>
          </p:nvSpPr>
          <p:spPr>
            <a:xfrm>
              <a:off x="1535408" y="3741832"/>
              <a:ext cx="2188838" cy="261610"/>
            </a:xfrm>
            <a:prstGeom prst="rect">
              <a:avLst/>
            </a:prstGeom>
            <a:noFill/>
          </p:spPr>
          <p:txBody>
            <a:bodyPr wrap="square" rtlCol="0">
              <a:spAutoFit/>
            </a:bodyPr>
            <a:lstStyle/>
            <a:p>
              <a:pPr algn="ctr"/>
              <a:r>
                <a:rPr lang="en-US" altLang="ko-KR" sz="800" b="1" dirty="0">
                  <a:latin typeface="-윤고딕320" panose="02030504000101010101" pitchFamily="18" charset="-127"/>
                  <a:ea typeface="-윤고딕320" panose="02030504000101010101" pitchFamily="18" charset="-127"/>
                </a:rPr>
                <a:t>20s</a:t>
              </a:r>
              <a:r>
                <a:rPr lang="en-US" altLang="ko-KR" sz="800" dirty="0">
                  <a:latin typeface="-윤고딕320" panose="02030504000101010101" pitchFamily="18" charset="-127"/>
                  <a:ea typeface="-윤고딕320" panose="02030504000101010101" pitchFamily="18" charset="-127"/>
                </a:rPr>
                <a:t>      </a:t>
              </a:r>
              <a:r>
                <a:rPr lang="en-US" altLang="ko-KR" sz="1050" b="1" dirty="0">
                  <a:latin typeface="-윤고딕320" panose="02030504000101010101" pitchFamily="18" charset="-127"/>
                  <a:ea typeface="-윤고딕320" panose="02030504000101010101" pitchFamily="18" charset="-127"/>
                </a:rPr>
                <a:t>&gt;</a:t>
              </a:r>
              <a:r>
                <a:rPr lang="en-US" altLang="ko-KR" sz="800" dirty="0">
                  <a:latin typeface="-윤고딕320" panose="02030504000101010101" pitchFamily="18" charset="-127"/>
                  <a:ea typeface="-윤고딕320" panose="02030504000101010101" pitchFamily="18" charset="-127"/>
                </a:rPr>
                <a:t>    Other ages</a:t>
              </a:r>
            </a:p>
          </p:txBody>
        </p:sp>
      </p:grpSp>
      <p:grpSp>
        <p:nvGrpSpPr>
          <p:cNvPr id="22" name="그룹 21">
            <a:extLst>
              <a:ext uri="{FF2B5EF4-FFF2-40B4-BE49-F238E27FC236}">
                <a16:creationId xmlns:a16="http://schemas.microsoft.com/office/drawing/2014/main" id="{78ABEBF1-53CF-463D-899A-0ADCEA18FA64}"/>
              </a:ext>
            </a:extLst>
          </p:cNvPr>
          <p:cNvGrpSpPr/>
          <p:nvPr/>
        </p:nvGrpSpPr>
        <p:grpSpPr>
          <a:xfrm>
            <a:off x="2053933" y="3679481"/>
            <a:ext cx="1366365" cy="260306"/>
            <a:chOff x="1981499" y="3679481"/>
            <a:chExt cx="1366365" cy="260306"/>
          </a:xfrm>
        </p:grpSpPr>
        <p:pic>
          <p:nvPicPr>
            <p:cNvPr id="50" name="그림 49">
              <a:extLst>
                <a:ext uri="{FF2B5EF4-FFF2-40B4-BE49-F238E27FC236}">
                  <a16:creationId xmlns:a16="http://schemas.microsoft.com/office/drawing/2014/main" id="{7E7F2CEE-039C-4BB7-A985-D773457FB28C}"/>
                </a:ext>
              </a:extLst>
            </p:cNvPr>
            <p:cNvPicPr>
              <a:picLocks noChangeAspect="1"/>
            </p:cNvPicPr>
            <p:nvPr/>
          </p:nvPicPr>
          <p:blipFill>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tretch>
              <a:fillRect/>
            </a:stretch>
          </p:blipFill>
          <p:spPr>
            <a:xfrm rot="190967">
              <a:off x="2149900" y="3729513"/>
              <a:ext cx="1107169" cy="210274"/>
            </a:xfrm>
            <a:prstGeom prst="rect">
              <a:avLst/>
            </a:prstGeom>
          </p:spPr>
        </p:pic>
        <p:sp>
          <p:nvSpPr>
            <p:cNvPr id="57" name="TextBox 56">
              <a:extLst>
                <a:ext uri="{FF2B5EF4-FFF2-40B4-BE49-F238E27FC236}">
                  <a16:creationId xmlns:a16="http://schemas.microsoft.com/office/drawing/2014/main" id="{725C735E-D626-4CC0-8E32-3D33E9B721A4}"/>
                </a:ext>
              </a:extLst>
            </p:cNvPr>
            <p:cNvSpPr txBox="1"/>
            <p:nvPr/>
          </p:nvSpPr>
          <p:spPr>
            <a:xfrm>
              <a:off x="1981499" y="3679481"/>
              <a:ext cx="1366365" cy="253916"/>
            </a:xfrm>
            <a:prstGeom prst="rect">
              <a:avLst/>
            </a:prstGeom>
            <a:noFill/>
          </p:spPr>
          <p:txBody>
            <a:bodyPr wrap="square" rtlCol="0">
              <a:spAutoFit/>
            </a:bodyPr>
            <a:lstStyle/>
            <a:p>
              <a:pPr algn="ctr"/>
              <a:r>
                <a:rPr lang="en-US" altLang="ko-KR" sz="800" b="1" dirty="0">
                  <a:latin typeface="-윤고딕320" panose="02030504000101010101" pitchFamily="18" charset="-127"/>
                  <a:ea typeface="-윤고딕320" panose="02030504000101010101" pitchFamily="18" charset="-127"/>
                </a:rPr>
                <a:t>   Bright  </a:t>
              </a:r>
              <a:r>
                <a:rPr lang="ko-KR" altLang="en-US" sz="1050" b="1" dirty="0">
                  <a:latin typeface="-윤고딕320" panose="02030504000101010101" pitchFamily="18" charset="-127"/>
                  <a:ea typeface="-윤고딕320" panose="02030504000101010101" pitchFamily="18" charset="-127"/>
                </a:rPr>
                <a:t>≒</a:t>
              </a:r>
              <a:r>
                <a:rPr lang="ko-KR" altLang="en-US" sz="800" b="1" dirty="0">
                  <a:latin typeface="-윤고딕320" panose="02030504000101010101" pitchFamily="18" charset="-127"/>
                  <a:ea typeface="-윤고딕320" panose="02030504000101010101" pitchFamily="18" charset="-127"/>
                </a:rPr>
                <a:t>  </a:t>
              </a:r>
              <a:r>
                <a:rPr lang="en-US" altLang="ko-KR" sz="800" b="1" dirty="0">
                  <a:latin typeface="-윤고딕320" panose="02030504000101010101" pitchFamily="18" charset="-127"/>
                  <a:ea typeface="-윤고딕320" panose="02030504000101010101" pitchFamily="18" charset="-127"/>
                </a:rPr>
                <a:t>Harmony</a:t>
              </a:r>
            </a:p>
          </p:txBody>
        </p:sp>
      </p:grpSp>
    </p:spTree>
    <p:extLst>
      <p:ext uri="{BB962C8B-B14F-4D97-AF65-F5344CB8AC3E}">
        <p14:creationId xmlns:p14="http://schemas.microsoft.com/office/powerpoint/2010/main" val="221885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13" name="TextBox 12">
            <a:extLst>
              <a:ext uri="{FF2B5EF4-FFF2-40B4-BE49-F238E27FC236}">
                <a16:creationId xmlns:a16="http://schemas.microsoft.com/office/drawing/2014/main" id="{735409A4-6550-45E5-95C0-B9B31F7D33D2}"/>
              </a:ext>
            </a:extLst>
          </p:cNvPr>
          <p:cNvSpPr txBox="1"/>
          <p:nvPr/>
        </p:nvSpPr>
        <p:spPr>
          <a:xfrm>
            <a:off x="467544" y="700921"/>
            <a:ext cx="4680520"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Algorithm Implementation Criteria</a:t>
            </a:r>
            <a:endParaRPr lang="ko-KR" altLang="en-US" sz="1100" dirty="0">
              <a:latin typeface="-윤고딕340" panose="02030504000101010101" pitchFamily="18" charset="-127"/>
              <a:ea typeface="-윤고딕340" panose="02030504000101010101" pitchFamily="18" charset="-127"/>
            </a:endParaRPr>
          </a:p>
        </p:txBody>
      </p:sp>
      <p:grpSp>
        <p:nvGrpSpPr>
          <p:cNvPr id="84" name="그룹 83">
            <a:extLst>
              <a:ext uri="{FF2B5EF4-FFF2-40B4-BE49-F238E27FC236}">
                <a16:creationId xmlns:a16="http://schemas.microsoft.com/office/drawing/2014/main" id="{DD44D14A-33A0-4CE3-ACD4-924C3D47CA1D}"/>
              </a:ext>
            </a:extLst>
          </p:cNvPr>
          <p:cNvGrpSpPr/>
          <p:nvPr/>
        </p:nvGrpSpPr>
        <p:grpSpPr>
          <a:xfrm>
            <a:off x="553287" y="987574"/>
            <a:ext cx="8159653" cy="2118528"/>
            <a:chOff x="553287" y="2787095"/>
            <a:chExt cx="8159653" cy="2118528"/>
          </a:xfrm>
        </p:grpSpPr>
        <p:sp>
          <p:nvSpPr>
            <p:cNvPr id="64" name="사각형: 둥근 모서리 63">
              <a:extLst>
                <a:ext uri="{FF2B5EF4-FFF2-40B4-BE49-F238E27FC236}">
                  <a16:creationId xmlns:a16="http://schemas.microsoft.com/office/drawing/2014/main" id="{FC83F7F9-DBA4-4866-810F-25CFD8924437}"/>
                </a:ext>
              </a:extLst>
            </p:cNvPr>
            <p:cNvSpPr/>
            <p:nvPr/>
          </p:nvSpPr>
          <p:spPr>
            <a:xfrm>
              <a:off x="566068" y="2931111"/>
              <a:ext cx="4005932"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TextBox 64">
              <a:extLst>
                <a:ext uri="{FF2B5EF4-FFF2-40B4-BE49-F238E27FC236}">
                  <a16:creationId xmlns:a16="http://schemas.microsoft.com/office/drawing/2014/main" id="{D4CA9CD4-DC05-45A3-81C9-9611E3B70A44}"/>
                </a:ext>
              </a:extLst>
            </p:cNvPr>
            <p:cNvSpPr txBox="1"/>
            <p:nvPr/>
          </p:nvSpPr>
          <p:spPr>
            <a:xfrm>
              <a:off x="685256" y="2787095"/>
              <a:ext cx="3306843"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Representative color values that make the face appear brighter</a:t>
              </a:r>
            </a:p>
          </p:txBody>
        </p:sp>
        <p:sp>
          <p:nvSpPr>
            <p:cNvPr id="66" name="사각형: 둥근 모서리 65">
              <a:extLst>
                <a:ext uri="{FF2B5EF4-FFF2-40B4-BE49-F238E27FC236}">
                  <a16:creationId xmlns:a16="http://schemas.microsoft.com/office/drawing/2014/main" id="{E673108F-BBC1-49FC-B8E1-CDA13576881A}"/>
                </a:ext>
              </a:extLst>
            </p:cNvPr>
            <p:cNvSpPr/>
            <p:nvPr/>
          </p:nvSpPr>
          <p:spPr>
            <a:xfrm>
              <a:off x="4691188" y="2931111"/>
              <a:ext cx="4005932"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TextBox 66">
              <a:extLst>
                <a:ext uri="{FF2B5EF4-FFF2-40B4-BE49-F238E27FC236}">
                  <a16:creationId xmlns:a16="http://schemas.microsoft.com/office/drawing/2014/main" id="{AB62D859-DEB9-40A8-9059-C841675F19EF}"/>
                </a:ext>
              </a:extLst>
            </p:cNvPr>
            <p:cNvSpPr txBox="1"/>
            <p:nvPr/>
          </p:nvSpPr>
          <p:spPr>
            <a:xfrm>
              <a:off x="4810376" y="2787095"/>
              <a:ext cx="3306842"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Representative color values that show harmony with the facial color</a:t>
              </a:r>
            </a:p>
          </p:txBody>
        </p:sp>
        <p:pic>
          <p:nvPicPr>
            <p:cNvPr id="77" name="그림 76" descr="스크린샷이(가) 표시된 사진&#10;&#10;자동 생성된 설명">
              <a:extLst>
                <a:ext uri="{FF2B5EF4-FFF2-40B4-BE49-F238E27FC236}">
                  <a16:creationId xmlns:a16="http://schemas.microsoft.com/office/drawing/2014/main" id="{EE1D3575-C2B5-443D-85EA-B9DFF55CBFE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400" b="24301"/>
            <a:stretch/>
          </p:blipFill>
          <p:spPr>
            <a:xfrm>
              <a:off x="926493" y="3054228"/>
              <a:ext cx="3306843" cy="1388351"/>
            </a:xfrm>
            <a:prstGeom prst="rect">
              <a:avLst/>
            </a:prstGeom>
          </p:spPr>
        </p:pic>
        <p:pic>
          <p:nvPicPr>
            <p:cNvPr id="79" name="그림 78" descr="스크린샷이(가) 표시된 사진&#10;&#10;자동 생성된 설명">
              <a:extLst>
                <a:ext uri="{FF2B5EF4-FFF2-40B4-BE49-F238E27FC236}">
                  <a16:creationId xmlns:a16="http://schemas.microsoft.com/office/drawing/2014/main" id="{BB06181E-1C84-4305-B264-92DDA09EB18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2341" b="28013"/>
            <a:stretch/>
          </p:blipFill>
          <p:spPr>
            <a:xfrm>
              <a:off x="4887045" y="3048498"/>
              <a:ext cx="3516292" cy="1396281"/>
            </a:xfrm>
            <a:prstGeom prst="rect">
              <a:avLst/>
            </a:prstGeom>
          </p:spPr>
        </p:pic>
        <p:sp>
          <p:nvSpPr>
            <p:cNvPr id="81" name="TextBox 80">
              <a:extLst>
                <a:ext uri="{FF2B5EF4-FFF2-40B4-BE49-F238E27FC236}">
                  <a16:creationId xmlns:a16="http://schemas.microsoft.com/office/drawing/2014/main" id="{D1568E90-313D-4482-B48A-994B93CC911C}"/>
                </a:ext>
              </a:extLst>
            </p:cNvPr>
            <p:cNvSpPr txBox="1"/>
            <p:nvPr/>
          </p:nvSpPr>
          <p:spPr>
            <a:xfrm>
              <a:off x="553287" y="4443958"/>
              <a:ext cx="4016926"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According to women in their 20s, the color values that make the face appear the brightest are achieved by decreasing the saturation by 5 and increasing the brightness by 5 for each complementary color's primary color.</a:t>
              </a:r>
            </a:p>
          </p:txBody>
        </p:sp>
        <p:sp>
          <p:nvSpPr>
            <p:cNvPr id="82" name="TextBox 81">
              <a:extLst>
                <a:ext uri="{FF2B5EF4-FFF2-40B4-BE49-F238E27FC236}">
                  <a16:creationId xmlns:a16="http://schemas.microsoft.com/office/drawing/2014/main" id="{816A9D20-EA57-4667-BB87-4151AE2F5113}"/>
                </a:ext>
              </a:extLst>
            </p:cNvPr>
            <p:cNvSpPr txBox="1"/>
            <p:nvPr/>
          </p:nvSpPr>
          <p:spPr>
            <a:xfrm>
              <a:off x="4696014" y="4442579"/>
              <a:ext cx="4016926"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According to women in their 20s, the color values that show the most harmony with the facial color are achieved by increasing the hue by 72 degrees for each complementary color's primary color.</a:t>
              </a:r>
            </a:p>
          </p:txBody>
        </p:sp>
      </p:grpSp>
      <p:grpSp>
        <p:nvGrpSpPr>
          <p:cNvPr id="2" name="그룹 1">
            <a:extLst>
              <a:ext uri="{FF2B5EF4-FFF2-40B4-BE49-F238E27FC236}">
                <a16:creationId xmlns:a16="http://schemas.microsoft.com/office/drawing/2014/main" id="{17499B64-838B-4BA2-959B-C3608392BD9A}"/>
              </a:ext>
            </a:extLst>
          </p:cNvPr>
          <p:cNvGrpSpPr/>
          <p:nvPr/>
        </p:nvGrpSpPr>
        <p:grpSpPr>
          <a:xfrm>
            <a:off x="545925" y="3003798"/>
            <a:ext cx="8399127" cy="2106092"/>
            <a:chOff x="545925" y="996767"/>
            <a:chExt cx="8399127" cy="2106092"/>
          </a:xfrm>
        </p:grpSpPr>
        <p:sp>
          <p:nvSpPr>
            <p:cNvPr id="87" name="사각형: 둥근 모서리 86">
              <a:extLst>
                <a:ext uri="{FF2B5EF4-FFF2-40B4-BE49-F238E27FC236}">
                  <a16:creationId xmlns:a16="http://schemas.microsoft.com/office/drawing/2014/main" id="{C2FC5B81-99B3-46E6-AEB0-6E9E64D2CAB4}"/>
                </a:ext>
              </a:extLst>
            </p:cNvPr>
            <p:cNvSpPr/>
            <p:nvPr/>
          </p:nvSpPr>
          <p:spPr>
            <a:xfrm>
              <a:off x="558706" y="1140783"/>
              <a:ext cx="4005932"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a:extLst>
                <a:ext uri="{FF2B5EF4-FFF2-40B4-BE49-F238E27FC236}">
                  <a16:creationId xmlns:a16="http://schemas.microsoft.com/office/drawing/2014/main" id="{6CA8A954-3E31-4618-BABD-695ABBAA09F3}"/>
                </a:ext>
              </a:extLst>
            </p:cNvPr>
            <p:cNvSpPr txBox="1"/>
            <p:nvPr/>
          </p:nvSpPr>
          <p:spPr>
            <a:xfrm>
              <a:off x="677895" y="996767"/>
              <a:ext cx="1373825"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Representative facial area</a:t>
              </a:r>
            </a:p>
          </p:txBody>
        </p:sp>
        <p:sp>
          <p:nvSpPr>
            <p:cNvPr id="93" name="TextBox 92">
              <a:extLst>
                <a:ext uri="{FF2B5EF4-FFF2-40B4-BE49-F238E27FC236}">
                  <a16:creationId xmlns:a16="http://schemas.microsoft.com/office/drawing/2014/main" id="{6D469214-D409-4402-8500-0D366EDDC944}"/>
                </a:ext>
              </a:extLst>
            </p:cNvPr>
            <p:cNvSpPr txBox="1"/>
            <p:nvPr/>
          </p:nvSpPr>
          <p:spPr>
            <a:xfrm>
              <a:off x="545925" y="2764305"/>
              <a:ext cx="4016926" cy="338554"/>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According to women in their 20s, the facial area that has a color most similar to the overall facial color is the chin</a:t>
              </a:r>
            </a:p>
          </p:txBody>
        </p:sp>
        <p:sp>
          <p:nvSpPr>
            <p:cNvPr id="94" name="TextBox 93">
              <a:extLst>
                <a:ext uri="{FF2B5EF4-FFF2-40B4-BE49-F238E27FC236}">
                  <a16:creationId xmlns:a16="http://schemas.microsoft.com/office/drawing/2014/main" id="{CB6C6EE9-594A-4B3C-A91B-A98D1B851138}"/>
                </a:ext>
              </a:extLst>
            </p:cNvPr>
            <p:cNvSpPr txBox="1"/>
            <p:nvPr/>
          </p:nvSpPr>
          <p:spPr>
            <a:xfrm>
              <a:off x="5552748" y="1748062"/>
              <a:ext cx="2547644" cy="1200329"/>
            </a:xfrm>
            <a:prstGeom prst="rect">
              <a:avLst/>
            </a:prstGeom>
            <a:noFill/>
          </p:spPr>
          <p:txBody>
            <a:bodyPr wrap="square" rtlCol="0">
              <a:spAutoFit/>
            </a:bodyPr>
            <a:lstStyle/>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Representative facial area: Chin</a:t>
              </a:r>
            </a:p>
            <a:p>
              <a:endParaRPr lang="en-US" altLang="ko-KR" sz="800" dirty="0">
                <a:latin typeface="-윤고딕320" panose="02030504000101010101" pitchFamily="18" charset="-127"/>
                <a:ea typeface="-윤고딕320" panose="02030504000101010101" pitchFamily="18" charset="-127"/>
              </a:endParaRPr>
            </a:p>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Color values that make the face appear brighter: Decrease the saturation by 5 and increase the brightness by 5 for each complementary color's primary color</a:t>
              </a:r>
            </a:p>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Color values that show harmony with the facial color: Increase the hue by 72 degrees for each complementary color's primary color.</a:t>
              </a:r>
            </a:p>
          </p:txBody>
        </p:sp>
        <p:pic>
          <p:nvPicPr>
            <p:cNvPr id="96" name="그림 95" descr="스크린샷이(가) 표시된 사진&#10;&#10;자동 생성된 설명">
              <a:extLst>
                <a:ext uri="{FF2B5EF4-FFF2-40B4-BE49-F238E27FC236}">
                  <a16:creationId xmlns:a16="http://schemas.microsoft.com/office/drawing/2014/main" id="{99324BDD-BC2F-461B-8427-D2AAC89AFFD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4268" b="29001"/>
            <a:stretch/>
          </p:blipFill>
          <p:spPr>
            <a:xfrm>
              <a:off x="926492" y="1258169"/>
              <a:ext cx="3303091" cy="1481943"/>
            </a:xfrm>
            <a:prstGeom prst="rect">
              <a:avLst/>
            </a:prstGeom>
          </p:spPr>
        </p:pic>
        <p:sp>
          <p:nvSpPr>
            <p:cNvPr id="97" name="TextBox 96">
              <a:extLst>
                <a:ext uri="{FF2B5EF4-FFF2-40B4-BE49-F238E27FC236}">
                  <a16:creationId xmlns:a16="http://schemas.microsoft.com/office/drawing/2014/main" id="{D31369B7-A24F-4B47-9D61-02B87B489E8F}"/>
                </a:ext>
              </a:extLst>
            </p:cNvPr>
            <p:cNvSpPr txBox="1"/>
            <p:nvPr/>
          </p:nvSpPr>
          <p:spPr>
            <a:xfrm>
              <a:off x="4625752" y="1355995"/>
              <a:ext cx="4016926" cy="338554"/>
            </a:xfrm>
            <a:prstGeom prst="rect">
              <a:avLst/>
            </a:prstGeom>
            <a:noFill/>
          </p:spPr>
          <p:txBody>
            <a:bodyPr wrap="square" rtlCol="0">
              <a:spAutoFit/>
            </a:bodyPr>
            <a:lstStyle/>
            <a:p>
              <a:pPr algn="ctr"/>
              <a:r>
                <a:rPr lang="ko-KR" altLang="en-US" sz="800" dirty="0">
                  <a:latin typeface="-윤고딕320" panose="02030504000101010101" pitchFamily="18" charset="-127"/>
                  <a:ea typeface="-윤고딕320" panose="02030504000101010101" pitchFamily="18" charset="-127"/>
                </a:rPr>
                <a:t> </a:t>
              </a:r>
              <a:r>
                <a:rPr lang="en-US" altLang="ko-KR" sz="800" dirty="0">
                  <a:latin typeface="-윤고딕320" panose="02030504000101010101" pitchFamily="18" charset="-127"/>
                  <a:ea typeface="-윤고딕320" panose="02030504000101010101" pitchFamily="18" charset="-127"/>
                </a:rPr>
                <a:t>&lt; Algorithm Criteria Setting &gt;</a:t>
              </a:r>
            </a:p>
            <a:p>
              <a:pPr algn="ctr"/>
              <a:r>
                <a:rPr lang="en-US" altLang="ko-KR" sz="800" dirty="0">
                  <a:latin typeface="-윤고딕320" panose="02030504000101010101" pitchFamily="18" charset="-127"/>
                  <a:ea typeface="-윤고딕320" panose="02030504000101010101" pitchFamily="18" charset="-127"/>
                </a:rPr>
                <a:t>Based on the choices of women in their 20s from the survey</a:t>
              </a:r>
            </a:p>
          </p:txBody>
        </p:sp>
        <p:sp>
          <p:nvSpPr>
            <p:cNvPr id="99" name="TextBox 98">
              <a:extLst>
                <a:ext uri="{FF2B5EF4-FFF2-40B4-BE49-F238E27FC236}">
                  <a16:creationId xmlns:a16="http://schemas.microsoft.com/office/drawing/2014/main" id="{1BC33C99-00F1-403D-901F-3A7E3B3EDC17}"/>
                </a:ext>
              </a:extLst>
            </p:cNvPr>
            <p:cNvSpPr txBox="1"/>
            <p:nvPr/>
          </p:nvSpPr>
          <p:spPr>
            <a:xfrm>
              <a:off x="7255731" y="2849910"/>
              <a:ext cx="1689321" cy="153888"/>
            </a:xfrm>
            <a:prstGeom prst="rect">
              <a:avLst/>
            </a:prstGeom>
            <a:noFill/>
          </p:spPr>
          <p:txBody>
            <a:bodyPr wrap="square" rtlCol="0">
              <a:spAutoFit/>
            </a:bodyPr>
            <a:lstStyle/>
            <a:p>
              <a:r>
                <a:rPr lang="fr-FR" altLang="ko-KR" sz="400" dirty="0">
                  <a:latin typeface="-윤고딕320" panose="02030504000101010101" pitchFamily="18" charset="-127"/>
                  <a:ea typeface="-윤고딕320" panose="02030504000101010101" pitchFamily="18" charset="-127"/>
                </a:rPr>
                <a:t>https://github.com/slmteruto/CAI/cys/CAI_ServeyResult.ipynb</a:t>
              </a:r>
            </a:p>
          </p:txBody>
        </p:sp>
      </p:grpSp>
    </p:spTree>
    <p:extLst>
      <p:ext uri="{BB962C8B-B14F-4D97-AF65-F5344CB8AC3E}">
        <p14:creationId xmlns:p14="http://schemas.microsoft.com/office/powerpoint/2010/main" val="110864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13" name="TextBox 12">
            <a:extLst>
              <a:ext uri="{FF2B5EF4-FFF2-40B4-BE49-F238E27FC236}">
                <a16:creationId xmlns:a16="http://schemas.microsoft.com/office/drawing/2014/main" id="{735409A4-6550-45E5-95C0-B9B31F7D33D2}"/>
              </a:ext>
            </a:extLst>
          </p:cNvPr>
          <p:cNvSpPr txBox="1"/>
          <p:nvPr/>
        </p:nvSpPr>
        <p:spPr>
          <a:xfrm>
            <a:off x="467544" y="700921"/>
            <a:ext cx="4680520"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Personal Color Purpose</a:t>
            </a:r>
            <a:endParaRPr lang="ko-KR" altLang="en-US" sz="1100" dirty="0">
              <a:latin typeface="-윤고딕340" panose="02030504000101010101" pitchFamily="18" charset="-127"/>
              <a:ea typeface="-윤고딕340" panose="02030504000101010101" pitchFamily="18" charset="-127"/>
            </a:endParaRPr>
          </a:p>
        </p:txBody>
      </p:sp>
      <p:sp>
        <p:nvSpPr>
          <p:cNvPr id="87" name="사각형: 둥근 모서리 86">
            <a:extLst>
              <a:ext uri="{FF2B5EF4-FFF2-40B4-BE49-F238E27FC236}">
                <a16:creationId xmlns:a16="http://schemas.microsoft.com/office/drawing/2014/main" id="{C2FC5B81-99B3-46E6-AEB0-6E9E64D2CAB4}"/>
              </a:ext>
            </a:extLst>
          </p:cNvPr>
          <p:cNvSpPr/>
          <p:nvPr/>
        </p:nvSpPr>
        <p:spPr>
          <a:xfrm>
            <a:off x="558706" y="3219822"/>
            <a:ext cx="8117750" cy="1800200"/>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a:extLst>
              <a:ext uri="{FF2B5EF4-FFF2-40B4-BE49-F238E27FC236}">
                <a16:creationId xmlns:a16="http://schemas.microsoft.com/office/drawing/2014/main" id="{6CA8A954-3E31-4618-BABD-695ABBAA09F3}"/>
              </a:ext>
            </a:extLst>
          </p:cNvPr>
          <p:cNvSpPr txBox="1"/>
          <p:nvPr/>
        </p:nvSpPr>
        <p:spPr>
          <a:xfrm>
            <a:off x="677895" y="3075806"/>
            <a:ext cx="2206160"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Results of Personal Color Purpose Survey</a:t>
            </a:r>
          </a:p>
        </p:txBody>
      </p:sp>
      <p:sp>
        <p:nvSpPr>
          <p:cNvPr id="94" name="TextBox 93">
            <a:extLst>
              <a:ext uri="{FF2B5EF4-FFF2-40B4-BE49-F238E27FC236}">
                <a16:creationId xmlns:a16="http://schemas.microsoft.com/office/drawing/2014/main" id="{CB6C6EE9-594A-4B3C-A91B-A98D1B851138}"/>
              </a:ext>
            </a:extLst>
          </p:cNvPr>
          <p:cNvSpPr txBox="1"/>
          <p:nvPr/>
        </p:nvSpPr>
        <p:spPr>
          <a:xfrm>
            <a:off x="6461375" y="3291250"/>
            <a:ext cx="2232248" cy="1723549"/>
          </a:xfrm>
          <a:prstGeom prst="rect">
            <a:avLst/>
          </a:prstGeom>
          <a:noFill/>
        </p:spPr>
        <p:txBody>
          <a:bodyPr wrap="square" rtlCol="0">
            <a:spAutoFit/>
          </a:bodyPr>
          <a:lstStyle/>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When surveying the purpose of personal color, many respondents indicated they wanted to use it for accessories and hair dyeing.</a:t>
            </a:r>
          </a:p>
          <a:p>
            <a:pPr marL="171450" indent="-171450">
              <a:buFont typeface="Wingdings" panose="05000000000000000000" pitchFamily="2" charset="2"/>
              <a:buChar char="ü"/>
            </a:pPr>
            <a:endParaRPr lang="en-US" altLang="ko-KR" sz="500" dirty="0">
              <a:latin typeface="-윤고딕320" panose="02030504000101010101" pitchFamily="18" charset="-127"/>
              <a:ea typeface="-윤고딕320" panose="02030504000101010101" pitchFamily="18" charset="-127"/>
            </a:endParaRPr>
          </a:p>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Using Naver Data Lab to analyze search results for each purpose, accessories show an upward trend, while makeup and hair dyeing show a downward trend.</a:t>
            </a:r>
          </a:p>
          <a:p>
            <a:pPr marL="171450" indent="-171450">
              <a:buFont typeface="Wingdings" panose="05000000000000000000" pitchFamily="2" charset="2"/>
              <a:buChar char="ü"/>
            </a:pPr>
            <a:endParaRPr lang="en-US" altLang="ko-KR" sz="500" dirty="0">
              <a:latin typeface="-윤고딕320" panose="02030504000101010101" pitchFamily="18" charset="-127"/>
              <a:ea typeface="-윤고딕320" panose="02030504000101010101" pitchFamily="18" charset="-127"/>
            </a:endParaRPr>
          </a:p>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Therefore, it is anticipated that it would be beneficial to introduce a recommendation system on the website in the order of accessories, makeup, and hair dyeing.</a:t>
            </a:r>
          </a:p>
        </p:txBody>
      </p:sp>
      <p:grpSp>
        <p:nvGrpSpPr>
          <p:cNvPr id="31" name="그룹 30">
            <a:extLst>
              <a:ext uri="{FF2B5EF4-FFF2-40B4-BE49-F238E27FC236}">
                <a16:creationId xmlns:a16="http://schemas.microsoft.com/office/drawing/2014/main" id="{53FE0409-19A4-4B88-B389-E4B8C947134A}"/>
              </a:ext>
            </a:extLst>
          </p:cNvPr>
          <p:cNvGrpSpPr/>
          <p:nvPr/>
        </p:nvGrpSpPr>
        <p:grpSpPr>
          <a:xfrm>
            <a:off x="3707904" y="1540248"/>
            <a:ext cx="2649577" cy="1391541"/>
            <a:chOff x="3411885" y="915565"/>
            <a:chExt cx="4587974" cy="3168353"/>
          </a:xfrm>
        </p:grpSpPr>
        <p:pic>
          <p:nvPicPr>
            <p:cNvPr id="22" name="그림 21" descr="조류이(가) 표시된 사진&#10;&#10;자동 생성된 설명">
              <a:extLst>
                <a:ext uri="{FF2B5EF4-FFF2-40B4-BE49-F238E27FC236}">
                  <a16:creationId xmlns:a16="http://schemas.microsoft.com/office/drawing/2014/main" id="{AAAACCD3-B862-4805-A518-B2AA77C3C50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218" b="12724"/>
            <a:stretch/>
          </p:blipFill>
          <p:spPr>
            <a:xfrm>
              <a:off x="3411885" y="915565"/>
              <a:ext cx="4587974" cy="3168353"/>
            </a:xfrm>
            <a:prstGeom prst="rect">
              <a:avLst/>
            </a:prstGeom>
          </p:spPr>
        </p:pic>
        <p:sp>
          <p:nvSpPr>
            <p:cNvPr id="30" name="자유형: 도형 29">
              <a:extLst>
                <a:ext uri="{FF2B5EF4-FFF2-40B4-BE49-F238E27FC236}">
                  <a16:creationId xmlns:a16="http://schemas.microsoft.com/office/drawing/2014/main" id="{5145DC77-CB9F-47C8-8854-A861D58A98F4}"/>
                </a:ext>
              </a:extLst>
            </p:cNvPr>
            <p:cNvSpPr/>
            <p:nvPr/>
          </p:nvSpPr>
          <p:spPr>
            <a:xfrm>
              <a:off x="3746090" y="1843548"/>
              <a:ext cx="4195916" cy="685929"/>
            </a:xfrm>
            <a:custGeom>
              <a:avLst/>
              <a:gdLst>
                <a:gd name="connsiteX0" fmla="*/ 0 w 4195916"/>
                <a:gd name="connsiteY0" fmla="*/ 575187 h 685929"/>
                <a:gd name="connsiteX1" fmla="*/ 309716 w 4195916"/>
                <a:gd name="connsiteY1" fmla="*/ 427704 h 685929"/>
                <a:gd name="connsiteX2" fmla="*/ 774291 w 4195916"/>
                <a:gd name="connsiteY2" fmla="*/ 508820 h 685929"/>
                <a:gd name="connsiteX3" fmla="*/ 1231491 w 4195916"/>
                <a:gd name="connsiteY3" fmla="*/ 494071 h 685929"/>
                <a:gd name="connsiteX4" fmla="*/ 1659194 w 4195916"/>
                <a:gd name="connsiteY4" fmla="*/ 390833 h 685929"/>
                <a:gd name="connsiteX5" fmla="*/ 2123768 w 4195916"/>
                <a:gd name="connsiteY5" fmla="*/ 685800 h 685929"/>
                <a:gd name="connsiteX6" fmla="*/ 2580968 w 4195916"/>
                <a:gd name="connsiteY6" fmla="*/ 427704 h 685929"/>
                <a:gd name="connsiteX7" fmla="*/ 3052916 w 4195916"/>
                <a:gd name="connsiteY7" fmla="*/ 390833 h 685929"/>
                <a:gd name="connsiteX8" fmla="*/ 3480620 w 4195916"/>
                <a:gd name="connsiteY8" fmla="*/ 597310 h 685929"/>
                <a:gd name="connsiteX9" fmla="*/ 3923071 w 4195916"/>
                <a:gd name="connsiteY9" fmla="*/ 132736 h 685929"/>
                <a:gd name="connsiteX10" fmla="*/ 4195916 w 4195916"/>
                <a:gd name="connsiteY10" fmla="*/ 0 h 685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5916" h="685929">
                  <a:moveTo>
                    <a:pt x="0" y="575187"/>
                  </a:moveTo>
                  <a:cubicBezTo>
                    <a:pt x="90333" y="506976"/>
                    <a:pt x="180667" y="438765"/>
                    <a:pt x="309716" y="427704"/>
                  </a:cubicBezTo>
                  <a:cubicBezTo>
                    <a:pt x="438765" y="416643"/>
                    <a:pt x="620662" y="497759"/>
                    <a:pt x="774291" y="508820"/>
                  </a:cubicBezTo>
                  <a:cubicBezTo>
                    <a:pt x="927920" y="519881"/>
                    <a:pt x="1084007" y="513735"/>
                    <a:pt x="1231491" y="494071"/>
                  </a:cubicBezTo>
                  <a:cubicBezTo>
                    <a:pt x="1378975" y="474407"/>
                    <a:pt x="1510481" y="358878"/>
                    <a:pt x="1659194" y="390833"/>
                  </a:cubicBezTo>
                  <a:cubicBezTo>
                    <a:pt x="1807907" y="422788"/>
                    <a:pt x="1970139" y="679655"/>
                    <a:pt x="2123768" y="685800"/>
                  </a:cubicBezTo>
                  <a:cubicBezTo>
                    <a:pt x="2277397" y="691945"/>
                    <a:pt x="2426110" y="476865"/>
                    <a:pt x="2580968" y="427704"/>
                  </a:cubicBezTo>
                  <a:cubicBezTo>
                    <a:pt x="2735826" y="378543"/>
                    <a:pt x="2902974" y="362565"/>
                    <a:pt x="3052916" y="390833"/>
                  </a:cubicBezTo>
                  <a:cubicBezTo>
                    <a:pt x="3202858" y="419101"/>
                    <a:pt x="3335594" y="640326"/>
                    <a:pt x="3480620" y="597310"/>
                  </a:cubicBezTo>
                  <a:cubicBezTo>
                    <a:pt x="3625646" y="554294"/>
                    <a:pt x="3803855" y="232288"/>
                    <a:pt x="3923071" y="132736"/>
                  </a:cubicBezTo>
                  <a:cubicBezTo>
                    <a:pt x="4042287" y="33184"/>
                    <a:pt x="4119101" y="16592"/>
                    <a:pt x="4195916" y="0"/>
                  </a:cubicBezTo>
                </a:path>
              </a:pathLst>
            </a:custGeom>
            <a:noFill/>
            <a:ln w="38100">
              <a:solidFill>
                <a:srgbClr val="83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9" name="사각형: 둥근 모서리 48">
            <a:extLst>
              <a:ext uri="{FF2B5EF4-FFF2-40B4-BE49-F238E27FC236}">
                <a16:creationId xmlns:a16="http://schemas.microsoft.com/office/drawing/2014/main" id="{F4D7A8AE-BD79-49D3-A041-95799C952215}"/>
              </a:ext>
            </a:extLst>
          </p:cNvPr>
          <p:cNvSpPr/>
          <p:nvPr/>
        </p:nvSpPr>
        <p:spPr>
          <a:xfrm>
            <a:off x="566068" y="1135078"/>
            <a:ext cx="8110388"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39E3BB2D-8766-4CA5-B024-A07DC4D6CEDC}"/>
              </a:ext>
            </a:extLst>
          </p:cNvPr>
          <p:cNvSpPr txBox="1"/>
          <p:nvPr/>
        </p:nvSpPr>
        <p:spPr>
          <a:xfrm>
            <a:off x="685258" y="991062"/>
            <a:ext cx="1870518"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Personal Color Purpose for Clothing</a:t>
            </a:r>
          </a:p>
        </p:txBody>
      </p:sp>
      <p:sp>
        <p:nvSpPr>
          <p:cNvPr id="54" name="TextBox 53">
            <a:extLst>
              <a:ext uri="{FF2B5EF4-FFF2-40B4-BE49-F238E27FC236}">
                <a16:creationId xmlns:a16="http://schemas.microsoft.com/office/drawing/2014/main" id="{2477E164-1F45-4907-97E3-6EA8BBD889F0}"/>
              </a:ext>
            </a:extLst>
          </p:cNvPr>
          <p:cNvSpPr txBox="1"/>
          <p:nvPr/>
        </p:nvSpPr>
        <p:spPr>
          <a:xfrm>
            <a:off x="1146033" y="1276186"/>
            <a:ext cx="2206160" cy="215444"/>
          </a:xfrm>
          <a:prstGeom prst="rect">
            <a:avLst/>
          </a:prstGeom>
          <a:no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Results of Personal Color Purpose Survey</a:t>
            </a:r>
          </a:p>
        </p:txBody>
      </p:sp>
      <p:pic>
        <p:nvPicPr>
          <p:cNvPr id="35" name="그림 34" descr="스크린샷이(가) 표시된 사진&#10;&#10;자동 생성된 설명">
            <a:extLst>
              <a:ext uri="{FF2B5EF4-FFF2-40B4-BE49-F238E27FC236}">
                <a16:creationId xmlns:a16="http://schemas.microsoft.com/office/drawing/2014/main" id="{A8C0405F-7709-4875-BF18-582A8A74715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912" b="26200"/>
          <a:stretch/>
        </p:blipFill>
        <p:spPr>
          <a:xfrm>
            <a:off x="819174" y="1491631"/>
            <a:ext cx="2744714" cy="1438140"/>
          </a:xfrm>
          <a:prstGeom prst="rect">
            <a:avLst/>
          </a:prstGeom>
        </p:spPr>
      </p:pic>
      <p:sp>
        <p:nvSpPr>
          <p:cNvPr id="57" name="TextBox 56">
            <a:extLst>
              <a:ext uri="{FF2B5EF4-FFF2-40B4-BE49-F238E27FC236}">
                <a16:creationId xmlns:a16="http://schemas.microsoft.com/office/drawing/2014/main" id="{1607E59E-D2D9-447D-9A96-D517B04C635A}"/>
              </a:ext>
            </a:extLst>
          </p:cNvPr>
          <p:cNvSpPr txBox="1"/>
          <p:nvPr/>
        </p:nvSpPr>
        <p:spPr>
          <a:xfrm>
            <a:off x="3732005" y="1281059"/>
            <a:ext cx="2714618" cy="215444"/>
          </a:xfrm>
          <a:prstGeom prst="rect">
            <a:avLst/>
          </a:prstGeom>
          <a:no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Search Results for Personal Color Purpose for Clothing</a:t>
            </a:r>
          </a:p>
        </p:txBody>
      </p:sp>
      <p:pic>
        <p:nvPicPr>
          <p:cNvPr id="11" name="그림 10" descr="스크린샷이(가) 표시된 사진&#10;&#10;자동 생성된 설명">
            <a:extLst>
              <a:ext uri="{FF2B5EF4-FFF2-40B4-BE49-F238E27FC236}">
                <a16:creationId xmlns:a16="http://schemas.microsoft.com/office/drawing/2014/main" id="{65CE6E77-06F9-4D54-B958-CD3764EE6E4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0625" b="26201"/>
          <a:stretch/>
        </p:blipFill>
        <p:spPr>
          <a:xfrm>
            <a:off x="819173" y="3589854"/>
            <a:ext cx="2744715" cy="1337257"/>
          </a:xfrm>
          <a:prstGeom prst="rect">
            <a:avLst/>
          </a:prstGeom>
        </p:spPr>
      </p:pic>
      <p:sp>
        <p:nvSpPr>
          <p:cNvPr id="59" name="TextBox 58">
            <a:extLst>
              <a:ext uri="{FF2B5EF4-FFF2-40B4-BE49-F238E27FC236}">
                <a16:creationId xmlns:a16="http://schemas.microsoft.com/office/drawing/2014/main" id="{8396FE56-228E-43C4-A1DC-C59A39B24733}"/>
              </a:ext>
            </a:extLst>
          </p:cNvPr>
          <p:cNvSpPr txBox="1"/>
          <p:nvPr/>
        </p:nvSpPr>
        <p:spPr>
          <a:xfrm>
            <a:off x="1146033" y="3374410"/>
            <a:ext cx="2206160" cy="215444"/>
          </a:xfrm>
          <a:prstGeom prst="rect">
            <a:avLst/>
          </a:prstGeom>
          <a:no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Results of Personal Color Purpose Survey</a:t>
            </a:r>
          </a:p>
        </p:txBody>
      </p:sp>
      <p:sp>
        <p:nvSpPr>
          <p:cNvPr id="62" name="TextBox 61">
            <a:extLst>
              <a:ext uri="{FF2B5EF4-FFF2-40B4-BE49-F238E27FC236}">
                <a16:creationId xmlns:a16="http://schemas.microsoft.com/office/drawing/2014/main" id="{61481D94-AA8F-4E73-B0DF-42C06CEA346D}"/>
              </a:ext>
            </a:extLst>
          </p:cNvPr>
          <p:cNvSpPr txBox="1"/>
          <p:nvPr/>
        </p:nvSpPr>
        <p:spPr>
          <a:xfrm>
            <a:off x="3923928" y="3374410"/>
            <a:ext cx="2202467" cy="215444"/>
          </a:xfrm>
          <a:prstGeom prst="rect">
            <a:avLst/>
          </a:prstGeom>
          <a:no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Search Results for Personal Color Purpose</a:t>
            </a:r>
          </a:p>
        </p:txBody>
      </p:sp>
      <p:pic>
        <p:nvPicPr>
          <p:cNvPr id="53" name="그림 52" descr="텍스트, 지도이(가) 표시된 사진&#10;&#10;자동 생성된 설명">
            <a:extLst>
              <a:ext uri="{FF2B5EF4-FFF2-40B4-BE49-F238E27FC236}">
                <a16:creationId xmlns:a16="http://schemas.microsoft.com/office/drawing/2014/main" id="{0EE6D37C-9610-4EC5-93BB-64D4932A460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8714" b="11611"/>
          <a:stretch/>
        </p:blipFill>
        <p:spPr>
          <a:xfrm>
            <a:off x="3707904" y="3589854"/>
            <a:ext cx="2677864" cy="1430167"/>
          </a:xfrm>
          <a:prstGeom prst="rect">
            <a:avLst/>
          </a:prstGeom>
        </p:spPr>
      </p:pic>
      <p:cxnSp>
        <p:nvCxnSpPr>
          <p:cNvPr id="78" name="Shape 42">
            <a:extLst>
              <a:ext uri="{FF2B5EF4-FFF2-40B4-BE49-F238E27FC236}">
                <a16:creationId xmlns:a16="http://schemas.microsoft.com/office/drawing/2014/main" id="{9475F660-12FA-4C4F-BBF6-FC79AF8CACD8}"/>
              </a:ext>
            </a:extLst>
          </p:cNvPr>
          <p:cNvCxnSpPr>
            <a:cxnSpLocks/>
          </p:cNvCxnSpPr>
          <p:nvPr/>
        </p:nvCxnSpPr>
        <p:spPr>
          <a:xfrm flipV="1">
            <a:off x="1491686" y="3805528"/>
            <a:ext cx="4431299" cy="740722"/>
          </a:xfrm>
          <a:prstGeom prst="curvedConnector3">
            <a:avLst>
              <a:gd name="adj1" fmla="val 42760"/>
            </a:avLst>
          </a:prstGeom>
          <a:ln w="19050">
            <a:solidFill>
              <a:schemeClr val="tx1">
                <a:lumMod val="50000"/>
                <a:lumOff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3" name="그룹 42">
            <a:extLst>
              <a:ext uri="{FF2B5EF4-FFF2-40B4-BE49-F238E27FC236}">
                <a16:creationId xmlns:a16="http://schemas.microsoft.com/office/drawing/2014/main" id="{C4386455-F7C0-4062-B042-91785CA1F847}"/>
              </a:ext>
            </a:extLst>
          </p:cNvPr>
          <p:cNvGrpSpPr/>
          <p:nvPr/>
        </p:nvGrpSpPr>
        <p:grpSpPr>
          <a:xfrm>
            <a:off x="5940152" y="3589854"/>
            <a:ext cx="587170" cy="359340"/>
            <a:chOff x="8809366" y="4485308"/>
            <a:chExt cx="587170" cy="359340"/>
          </a:xfrm>
        </p:grpSpPr>
        <p:grpSp>
          <p:nvGrpSpPr>
            <p:cNvPr id="40" name="그룹 39">
              <a:extLst>
                <a:ext uri="{FF2B5EF4-FFF2-40B4-BE49-F238E27FC236}">
                  <a16:creationId xmlns:a16="http://schemas.microsoft.com/office/drawing/2014/main" id="{F377E656-443D-4C11-942F-F12F1BE14D3A}"/>
                </a:ext>
              </a:extLst>
            </p:cNvPr>
            <p:cNvGrpSpPr/>
            <p:nvPr/>
          </p:nvGrpSpPr>
          <p:grpSpPr>
            <a:xfrm>
              <a:off x="8809366" y="4485308"/>
              <a:ext cx="504056" cy="184666"/>
              <a:chOff x="8809366" y="4485308"/>
              <a:chExt cx="504056" cy="184666"/>
            </a:xfrm>
          </p:grpSpPr>
          <p:sp>
            <p:nvSpPr>
              <p:cNvPr id="75" name="직사각형 74">
                <a:extLst>
                  <a:ext uri="{FF2B5EF4-FFF2-40B4-BE49-F238E27FC236}">
                    <a16:creationId xmlns:a16="http://schemas.microsoft.com/office/drawing/2014/main" id="{9B21DE24-1746-4F0F-AC52-D9EE7EB5DA92}"/>
                  </a:ext>
                </a:extLst>
              </p:cNvPr>
              <p:cNvSpPr/>
              <p:nvPr/>
            </p:nvSpPr>
            <p:spPr>
              <a:xfrm>
                <a:off x="8809366" y="4541637"/>
                <a:ext cx="72008" cy="72008"/>
              </a:xfrm>
              <a:prstGeom prst="rect">
                <a:avLst/>
              </a:prstGeom>
              <a:solidFill>
                <a:srgbClr val="FF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76" name="TextBox 75">
                <a:extLst>
                  <a:ext uri="{FF2B5EF4-FFF2-40B4-BE49-F238E27FC236}">
                    <a16:creationId xmlns:a16="http://schemas.microsoft.com/office/drawing/2014/main" id="{FEA2D558-5DDB-4CC5-B1F1-CF9B86A404E7}"/>
                  </a:ext>
                </a:extLst>
              </p:cNvPr>
              <p:cNvSpPr txBox="1"/>
              <p:nvPr/>
            </p:nvSpPr>
            <p:spPr>
              <a:xfrm>
                <a:off x="8809366" y="4485308"/>
                <a:ext cx="504056" cy="184666"/>
              </a:xfrm>
              <a:prstGeom prst="rect">
                <a:avLst/>
              </a:prstGeom>
              <a:noFill/>
            </p:spPr>
            <p:txBody>
              <a:bodyPr wrap="square" rtlCol="0">
                <a:spAutoFit/>
              </a:bodyPr>
              <a:lstStyle/>
              <a:p>
                <a:r>
                  <a:rPr lang="en-US" altLang="ko-KR" sz="600" dirty="0"/>
                  <a:t>Cosmetic</a:t>
                </a:r>
                <a:endParaRPr lang="ko-KR" altLang="en-US" sz="600" dirty="0"/>
              </a:p>
            </p:txBody>
          </p:sp>
        </p:grpSp>
        <p:grpSp>
          <p:nvGrpSpPr>
            <p:cNvPr id="42" name="그룹 41">
              <a:extLst>
                <a:ext uri="{FF2B5EF4-FFF2-40B4-BE49-F238E27FC236}">
                  <a16:creationId xmlns:a16="http://schemas.microsoft.com/office/drawing/2014/main" id="{EF4616DB-7D27-4601-80DA-317E42611596}"/>
                </a:ext>
              </a:extLst>
            </p:cNvPr>
            <p:cNvGrpSpPr/>
            <p:nvPr/>
          </p:nvGrpSpPr>
          <p:grpSpPr>
            <a:xfrm>
              <a:off x="8809366" y="4572645"/>
              <a:ext cx="522312" cy="184666"/>
              <a:chOff x="8818485" y="4578682"/>
              <a:chExt cx="522312" cy="184666"/>
            </a:xfrm>
          </p:grpSpPr>
          <p:sp>
            <p:nvSpPr>
              <p:cNvPr id="73" name="직사각형 72">
                <a:extLst>
                  <a:ext uri="{FF2B5EF4-FFF2-40B4-BE49-F238E27FC236}">
                    <a16:creationId xmlns:a16="http://schemas.microsoft.com/office/drawing/2014/main" id="{CA2B36CE-E10E-4ADD-A9F1-E7F56EF9DFEF}"/>
                  </a:ext>
                </a:extLst>
              </p:cNvPr>
              <p:cNvSpPr/>
              <p:nvPr/>
            </p:nvSpPr>
            <p:spPr>
              <a:xfrm>
                <a:off x="8818485" y="4635011"/>
                <a:ext cx="72008" cy="72008"/>
              </a:xfrm>
              <a:prstGeom prst="rect">
                <a:avLst/>
              </a:prstGeom>
              <a:solidFill>
                <a:srgbClr val="183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74" name="TextBox 73">
                <a:extLst>
                  <a:ext uri="{FF2B5EF4-FFF2-40B4-BE49-F238E27FC236}">
                    <a16:creationId xmlns:a16="http://schemas.microsoft.com/office/drawing/2014/main" id="{ED5AED1F-7702-4F48-ADD3-07DD5D1223C7}"/>
                  </a:ext>
                </a:extLst>
              </p:cNvPr>
              <p:cNvSpPr txBox="1"/>
              <p:nvPr/>
            </p:nvSpPr>
            <p:spPr>
              <a:xfrm>
                <a:off x="8818485" y="4578682"/>
                <a:ext cx="522312" cy="184666"/>
              </a:xfrm>
              <a:prstGeom prst="rect">
                <a:avLst/>
              </a:prstGeom>
              <a:noFill/>
            </p:spPr>
            <p:txBody>
              <a:bodyPr wrap="square" rtlCol="0">
                <a:spAutoFit/>
              </a:bodyPr>
              <a:lstStyle/>
              <a:p>
                <a:r>
                  <a:rPr lang="en-US" altLang="ko-KR" sz="600" dirty="0"/>
                  <a:t>Dye</a:t>
                </a:r>
                <a:endParaRPr lang="ko-KR" altLang="en-US" sz="600" dirty="0"/>
              </a:p>
            </p:txBody>
          </p:sp>
        </p:grpSp>
        <p:grpSp>
          <p:nvGrpSpPr>
            <p:cNvPr id="41" name="그룹 40">
              <a:extLst>
                <a:ext uri="{FF2B5EF4-FFF2-40B4-BE49-F238E27FC236}">
                  <a16:creationId xmlns:a16="http://schemas.microsoft.com/office/drawing/2014/main" id="{5CDB63CE-0B6B-41FF-A3EB-FE002E3B780C}"/>
                </a:ext>
              </a:extLst>
            </p:cNvPr>
            <p:cNvGrpSpPr/>
            <p:nvPr/>
          </p:nvGrpSpPr>
          <p:grpSpPr>
            <a:xfrm>
              <a:off x="8809366" y="4659982"/>
              <a:ext cx="587170" cy="184666"/>
              <a:chOff x="8809366" y="4691340"/>
              <a:chExt cx="587170" cy="184666"/>
            </a:xfrm>
          </p:grpSpPr>
          <p:sp>
            <p:nvSpPr>
              <p:cNvPr id="71" name="직사각형 70">
                <a:extLst>
                  <a:ext uri="{FF2B5EF4-FFF2-40B4-BE49-F238E27FC236}">
                    <a16:creationId xmlns:a16="http://schemas.microsoft.com/office/drawing/2014/main" id="{B70C1D79-81F2-4153-9268-02A412B76752}"/>
                  </a:ext>
                </a:extLst>
              </p:cNvPr>
              <p:cNvSpPr/>
              <p:nvPr/>
            </p:nvSpPr>
            <p:spPr>
              <a:xfrm>
                <a:off x="8809366" y="4747669"/>
                <a:ext cx="72008" cy="72008"/>
              </a:xfrm>
              <a:prstGeom prst="rect">
                <a:avLst/>
              </a:prstGeom>
              <a:solidFill>
                <a:srgbClr val="FF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72" name="TextBox 71">
                <a:extLst>
                  <a:ext uri="{FF2B5EF4-FFF2-40B4-BE49-F238E27FC236}">
                    <a16:creationId xmlns:a16="http://schemas.microsoft.com/office/drawing/2014/main" id="{8CE07632-6A89-43D8-A00E-06E6CCCF447A}"/>
                  </a:ext>
                </a:extLst>
              </p:cNvPr>
              <p:cNvSpPr txBox="1"/>
              <p:nvPr/>
            </p:nvSpPr>
            <p:spPr>
              <a:xfrm>
                <a:off x="8809366" y="4691340"/>
                <a:ext cx="587170" cy="184666"/>
              </a:xfrm>
              <a:prstGeom prst="rect">
                <a:avLst/>
              </a:prstGeom>
              <a:noFill/>
            </p:spPr>
            <p:txBody>
              <a:bodyPr wrap="square" rtlCol="0">
                <a:spAutoFit/>
              </a:bodyPr>
              <a:lstStyle/>
              <a:p>
                <a:r>
                  <a:rPr lang="en-US" altLang="ko-KR" sz="600" dirty="0"/>
                  <a:t>Accessory</a:t>
                </a:r>
                <a:endParaRPr lang="ko-KR" altLang="en-US" sz="600" dirty="0"/>
              </a:p>
            </p:txBody>
          </p:sp>
        </p:grpSp>
      </p:grpSp>
      <p:sp>
        <p:nvSpPr>
          <p:cNvPr id="86" name="이등변 삼각형 85">
            <a:extLst>
              <a:ext uri="{FF2B5EF4-FFF2-40B4-BE49-F238E27FC236}">
                <a16:creationId xmlns:a16="http://schemas.microsoft.com/office/drawing/2014/main" id="{74D9EDB1-CF89-415A-8858-3E08EF1B7197}"/>
              </a:ext>
            </a:extLst>
          </p:cNvPr>
          <p:cNvSpPr/>
          <p:nvPr/>
        </p:nvSpPr>
        <p:spPr>
          <a:xfrm rot="4847398">
            <a:off x="6276396" y="1889221"/>
            <a:ext cx="144272" cy="124372"/>
          </a:xfrm>
          <a:prstGeom prst="triangle">
            <a:avLst/>
          </a:prstGeom>
          <a:solidFill>
            <a:srgbClr val="83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a:extLst>
              <a:ext uri="{FF2B5EF4-FFF2-40B4-BE49-F238E27FC236}">
                <a16:creationId xmlns:a16="http://schemas.microsoft.com/office/drawing/2014/main" id="{00A1EA21-208A-4923-93B5-4F3BDCFF4E56}"/>
              </a:ext>
            </a:extLst>
          </p:cNvPr>
          <p:cNvSpPr txBox="1"/>
          <p:nvPr/>
        </p:nvSpPr>
        <p:spPr>
          <a:xfrm>
            <a:off x="6614740" y="1485240"/>
            <a:ext cx="2133724" cy="1508105"/>
          </a:xfrm>
          <a:prstGeom prst="rect">
            <a:avLst/>
          </a:prstGeom>
          <a:noFill/>
        </p:spPr>
        <p:txBody>
          <a:bodyPr wrap="square" rtlCol="0">
            <a:spAutoFit/>
          </a:bodyPr>
          <a:lstStyle/>
          <a:p>
            <a:pPr marL="171450" indent="-171450">
              <a:buFont typeface="Wingdings" panose="05000000000000000000" pitchFamily="2" charset="2"/>
              <a:buChar char="ü"/>
            </a:pPr>
            <a:r>
              <a:rPr lang="en-US" altLang="ko-KR" sz="800" dirty="0"/>
              <a:t>According to the survey, the most common purpose for using personal color is matching clothing.</a:t>
            </a:r>
          </a:p>
          <a:p>
            <a:pPr marL="171450" indent="-171450">
              <a:buFont typeface="Wingdings" panose="05000000000000000000" pitchFamily="2" charset="2"/>
              <a:buChar char="ü"/>
            </a:pPr>
            <a:endParaRPr lang="en-US" altLang="ko-KR" sz="500" dirty="0"/>
          </a:p>
          <a:p>
            <a:pPr marL="171450" indent="-171450">
              <a:buFont typeface="Wingdings" panose="05000000000000000000" pitchFamily="2" charset="2"/>
              <a:buChar char="ü"/>
            </a:pPr>
            <a:r>
              <a:rPr lang="en-US" altLang="ko-KR" sz="800" dirty="0"/>
              <a:t>Using Naver Data Lab to analyze search results for the personal color purpose for clothing shows an upward trend.</a:t>
            </a:r>
          </a:p>
          <a:p>
            <a:endParaRPr lang="en-US" altLang="ko-KR" sz="500" dirty="0"/>
          </a:p>
          <a:p>
            <a:pPr marL="171450" indent="-171450">
              <a:buFont typeface="Wingdings" panose="05000000000000000000" pitchFamily="2" charset="2"/>
              <a:buChar char="ü"/>
            </a:pPr>
            <a:r>
              <a:rPr lang="en-US" altLang="ko-KR" sz="800" dirty="0"/>
              <a:t>It was concluded that matching with "</a:t>
            </a:r>
            <a:r>
              <a:rPr lang="en-US" altLang="ko-KR" sz="800" dirty="0" err="1"/>
              <a:t>Musinsa</a:t>
            </a:r>
            <a:r>
              <a:rPr lang="en-US" altLang="ko-KR" sz="800" dirty="0"/>
              <a:t> clothing," used in the midterm project, would be beneficial.</a:t>
            </a:r>
          </a:p>
        </p:txBody>
      </p:sp>
    </p:spTree>
    <p:extLst>
      <p:ext uri="{BB962C8B-B14F-4D97-AF65-F5344CB8AC3E}">
        <p14:creationId xmlns:p14="http://schemas.microsoft.com/office/powerpoint/2010/main" val="395642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a:extLst>
              <a:ext uri="{FF2B5EF4-FFF2-40B4-BE49-F238E27FC236}">
                <a16:creationId xmlns:a16="http://schemas.microsoft.com/office/drawing/2014/main" id="{874311B6-BA12-4C73-999B-B3E0A90C3BC9}"/>
              </a:ext>
            </a:extLst>
          </p:cNvPr>
          <p:cNvSpPr txBox="1"/>
          <p:nvPr/>
        </p:nvSpPr>
        <p:spPr>
          <a:xfrm>
            <a:off x="1691680" y="1491630"/>
            <a:ext cx="5760640" cy="3016210"/>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Algorithm Criteria Set Using Surveys and Naver Data Lab:</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Representative Group: Women in their 20s</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Representative Facial Area: Jaw</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Color Value to Make the Face Look Brighter: Decrease saturation by 5 and increase brightness by 5 for each complementary color's original hue.</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Color Value to Show Harmony with the Face: Increase hue by 72 degrees for each complementary color's original hue.</a:t>
            </a:r>
          </a:p>
          <a:p>
            <a:pPr marL="171450" indent="-171450">
              <a:lnSpc>
                <a:spcPct val="150000"/>
              </a:lnSpc>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Personal Color Usage Purposes</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Survey results show high responses for using personal color in clothing matching.</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Naver Data Lab also shows a consistent increase in searches linking personal color with clothing.</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It is deemed beneficial to include a fashion item recommendation system on the website.</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Cosmetics, hair dyeing, and accessories are selected as additional recommendation systems for future implementation.</a:t>
            </a:r>
          </a:p>
        </p:txBody>
      </p:sp>
      <p:grpSp>
        <p:nvGrpSpPr>
          <p:cNvPr id="4" name="그룹 3">
            <a:extLst>
              <a:ext uri="{FF2B5EF4-FFF2-40B4-BE49-F238E27FC236}">
                <a16:creationId xmlns:a16="http://schemas.microsoft.com/office/drawing/2014/main" id="{9BFB747F-1FA3-4A60-BEB9-B5C0D4F3DA96}"/>
              </a:ext>
            </a:extLst>
          </p:cNvPr>
          <p:cNvGrpSpPr/>
          <p:nvPr/>
        </p:nvGrpSpPr>
        <p:grpSpPr>
          <a:xfrm>
            <a:off x="-252536" y="716672"/>
            <a:ext cx="9396536" cy="630942"/>
            <a:chOff x="-252536" y="843558"/>
            <a:chExt cx="9396536" cy="630942"/>
          </a:xfrm>
        </p:grpSpPr>
        <p:sp>
          <p:nvSpPr>
            <p:cNvPr id="2" name="TextBox 1">
              <a:extLst>
                <a:ext uri="{FF2B5EF4-FFF2-40B4-BE49-F238E27FC236}">
                  <a16:creationId xmlns:a16="http://schemas.microsoft.com/office/drawing/2014/main" id="{9EAA36EE-7BC9-4D83-AEEC-FA30E3048031}"/>
                </a:ext>
              </a:extLst>
            </p:cNvPr>
            <p:cNvSpPr txBox="1"/>
            <p:nvPr/>
          </p:nvSpPr>
          <p:spPr>
            <a:xfrm>
              <a:off x="-252536" y="925651"/>
              <a:ext cx="9396536" cy="400110"/>
            </a:xfrm>
            <a:prstGeom prst="rect">
              <a:avLst/>
            </a:prstGeom>
            <a:noFill/>
          </p:spPr>
          <p:txBody>
            <a:bodyPr wrap="square" rtlCol="0">
              <a:spAutoFit/>
            </a:bodyPr>
            <a:lstStyle/>
            <a:p>
              <a:pPr algn="ctr"/>
              <a:r>
                <a:rPr lang="en-US" altLang="ko-KR" sz="2000" dirty="0">
                  <a:solidFill>
                    <a:srgbClr val="18355B"/>
                  </a:solidFill>
                  <a:latin typeface="-윤고딕340" panose="02030504000101010101" pitchFamily="18" charset="-127"/>
                  <a:ea typeface="-윤고딕340" panose="02030504000101010101" pitchFamily="18" charset="-127"/>
                </a:rPr>
                <a:t>Personal Color Data Analysis Results</a:t>
              </a:r>
              <a:endParaRPr lang="en-US" altLang="ko-KR" sz="3000" dirty="0">
                <a:solidFill>
                  <a:srgbClr val="CFCFCF"/>
                </a:solidFill>
                <a:latin typeface="-윤고딕340" panose="02030504000101010101" pitchFamily="18" charset="-127"/>
                <a:ea typeface="-윤고딕340" panose="02030504000101010101" pitchFamily="18" charset="-127"/>
              </a:endParaRPr>
            </a:p>
          </p:txBody>
        </p:sp>
        <p:sp>
          <p:nvSpPr>
            <p:cNvPr id="12" name="TextBox 11">
              <a:extLst>
                <a:ext uri="{FF2B5EF4-FFF2-40B4-BE49-F238E27FC236}">
                  <a16:creationId xmlns:a16="http://schemas.microsoft.com/office/drawing/2014/main" id="{12760605-64E3-4662-8894-603619F55E10}"/>
                </a:ext>
              </a:extLst>
            </p:cNvPr>
            <p:cNvSpPr txBox="1"/>
            <p:nvPr/>
          </p:nvSpPr>
          <p:spPr>
            <a:xfrm>
              <a:off x="1691680" y="843558"/>
              <a:ext cx="690200" cy="630942"/>
            </a:xfrm>
            <a:prstGeom prst="rect">
              <a:avLst/>
            </a:prstGeom>
            <a:noFill/>
          </p:spPr>
          <p:txBody>
            <a:bodyPr wrap="square" rtlCol="0">
              <a:spAutoFit/>
            </a:bodyPr>
            <a:lstStyle/>
            <a:p>
              <a:pPr algn="ctr"/>
              <a:r>
                <a:rPr lang="en-US" altLang="ko-KR" sz="3500" dirty="0">
                  <a:solidFill>
                    <a:srgbClr val="CFCFCF"/>
                  </a:solidFill>
                  <a:latin typeface="-윤고딕350" panose="02030504000101010101" pitchFamily="18" charset="-127"/>
                  <a:ea typeface="-윤고딕350" panose="02030504000101010101" pitchFamily="18" charset="-127"/>
                </a:rPr>
                <a:t>“</a:t>
              </a:r>
            </a:p>
          </p:txBody>
        </p:sp>
        <p:sp>
          <p:nvSpPr>
            <p:cNvPr id="13" name="TextBox 12">
              <a:extLst>
                <a:ext uri="{FF2B5EF4-FFF2-40B4-BE49-F238E27FC236}">
                  <a16:creationId xmlns:a16="http://schemas.microsoft.com/office/drawing/2014/main" id="{2C83E3ED-DFE3-4D88-9FD6-DCC8A31471A4}"/>
                </a:ext>
              </a:extLst>
            </p:cNvPr>
            <p:cNvSpPr txBox="1"/>
            <p:nvPr/>
          </p:nvSpPr>
          <p:spPr>
            <a:xfrm>
              <a:off x="6474090" y="843558"/>
              <a:ext cx="728463" cy="630942"/>
            </a:xfrm>
            <a:prstGeom prst="rect">
              <a:avLst/>
            </a:prstGeom>
            <a:noFill/>
          </p:spPr>
          <p:txBody>
            <a:bodyPr wrap="square" rtlCol="0">
              <a:spAutoFit/>
            </a:bodyPr>
            <a:lstStyle/>
            <a:p>
              <a:pPr algn="ctr"/>
              <a:r>
                <a:rPr lang="en-US" altLang="ko-KR" sz="3500" dirty="0">
                  <a:solidFill>
                    <a:srgbClr val="CFCFCF"/>
                  </a:solidFill>
                  <a:latin typeface="-윤고딕350" panose="02030504000101010101" pitchFamily="18" charset="-127"/>
                  <a:ea typeface="-윤고딕350" panose="02030504000101010101" pitchFamily="18" charset="-127"/>
                </a:rPr>
                <a:t>”</a:t>
              </a:r>
            </a:p>
          </p:txBody>
        </p:sp>
      </p:grpSp>
    </p:spTree>
    <p:extLst>
      <p:ext uri="{BB962C8B-B14F-4D97-AF65-F5344CB8AC3E}">
        <p14:creationId xmlns:p14="http://schemas.microsoft.com/office/powerpoint/2010/main" val="197448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C64E6ABD-3792-4241-9161-D04CFD6921D5}"/>
              </a:ext>
            </a:extLst>
          </p:cNvPr>
          <p:cNvSpPr/>
          <p:nvPr/>
        </p:nvSpPr>
        <p:spPr>
          <a:xfrm>
            <a:off x="-252536" y="0"/>
            <a:ext cx="22322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87928BC9-359A-4B26-8E12-FA084324DD68}"/>
              </a:ext>
            </a:extLst>
          </p:cNvPr>
          <p:cNvSpPr txBox="1"/>
          <p:nvPr/>
        </p:nvSpPr>
        <p:spPr>
          <a:xfrm>
            <a:off x="395536" y="411510"/>
            <a:ext cx="936104" cy="307777"/>
          </a:xfrm>
          <a:prstGeom prst="rect">
            <a:avLst/>
          </a:prstGeom>
          <a:noFill/>
        </p:spPr>
        <p:txBody>
          <a:bodyPr wrap="square" rtlCol="0">
            <a:spAutoFit/>
          </a:bodyPr>
          <a:lstStyle/>
          <a:p>
            <a:pPr algn="ctr"/>
            <a:r>
              <a:rPr lang="en-US" altLang="ko-KR" sz="1400" dirty="0">
                <a:solidFill>
                  <a:srgbClr val="CFCFCF"/>
                </a:solidFill>
                <a:latin typeface="-윤고딕340" panose="02030504000101010101" pitchFamily="18" charset="-127"/>
                <a:ea typeface="-윤고딕340" panose="02030504000101010101" pitchFamily="18" charset="-127"/>
              </a:rPr>
              <a:t>Contents</a:t>
            </a:r>
            <a:endParaRPr lang="ko-KR" altLang="en-US" sz="1400" dirty="0">
              <a:solidFill>
                <a:srgbClr val="CFCFCF"/>
              </a:solidFill>
              <a:latin typeface="-윤고딕340" panose="02030504000101010101" pitchFamily="18" charset="-127"/>
              <a:ea typeface="-윤고딕340" panose="02030504000101010101" pitchFamily="18" charset="-127"/>
            </a:endParaRPr>
          </a:p>
        </p:txBody>
      </p:sp>
      <p:grpSp>
        <p:nvGrpSpPr>
          <p:cNvPr id="4" name="그룹 3">
            <a:extLst>
              <a:ext uri="{FF2B5EF4-FFF2-40B4-BE49-F238E27FC236}">
                <a16:creationId xmlns:a16="http://schemas.microsoft.com/office/drawing/2014/main" id="{E1BF96EC-8252-4550-8245-9FAEFA353094}"/>
              </a:ext>
            </a:extLst>
          </p:cNvPr>
          <p:cNvGrpSpPr/>
          <p:nvPr/>
        </p:nvGrpSpPr>
        <p:grpSpPr>
          <a:xfrm>
            <a:off x="467544" y="1289599"/>
            <a:ext cx="5760640" cy="538609"/>
            <a:chOff x="467544" y="1274813"/>
            <a:chExt cx="5760640" cy="538609"/>
          </a:xfrm>
        </p:grpSpPr>
        <p:sp>
          <p:nvSpPr>
            <p:cNvPr id="6" name="TextBox 5">
              <a:extLst>
                <a:ext uri="{FF2B5EF4-FFF2-40B4-BE49-F238E27FC236}">
                  <a16:creationId xmlns:a16="http://schemas.microsoft.com/office/drawing/2014/main" id="{F4A87E28-0580-4531-A754-E162CCD2C474}"/>
                </a:ext>
              </a:extLst>
            </p:cNvPr>
            <p:cNvSpPr txBox="1"/>
            <p:nvPr/>
          </p:nvSpPr>
          <p:spPr>
            <a:xfrm>
              <a:off x="467544" y="1274813"/>
              <a:ext cx="2016224" cy="369332"/>
            </a:xfrm>
            <a:prstGeom prst="rect">
              <a:avLst/>
            </a:prstGeom>
            <a:noFill/>
          </p:spPr>
          <p:txBody>
            <a:bodyPr wrap="square" rtlCol="0">
              <a:spAutoFit/>
            </a:bodyPr>
            <a:lstStyle/>
            <a:p>
              <a:r>
                <a:rPr lang="en-US" altLang="ko-KR" dirty="0">
                  <a:solidFill>
                    <a:schemeClr val="bg1"/>
                  </a:solidFill>
                  <a:latin typeface="-윤고딕330" panose="02030504000101010101" pitchFamily="18" charset="-127"/>
                  <a:ea typeface="-윤고딕330" panose="02030504000101010101" pitchFamily="18" charset="-127"/>
                </a:rPr>
                <a:t>Chapter 01</a:t>
              </a:r>
              <a:endParaRPr lang="ko-KR" altLang="en-US" dirty="0">
                <a:solidFill>
                  <a:schemeClr val="bg1"/>
                </a:solidFill>
                <a:latin typeface="-윤고딕330" panose="02030504000101010101" pitchFamily="18" charset="-127"/>
                <a:ea typeface="-윤고딕330" panose="02030504000101010101" pitchFamily="18" charset="-127"/>
              </a:endParaRPr>
            </a:p>
          </p:txBody>
        </p:sp>
        <p:sp>
          <p:nvSpPr>
            <p:cNvPr id="7" name="TextBox 6">
              <a:extLst>
                <a:ext uri="{FF2B5EF4-FFF2-40B4-BE49-F238E27FC236}">
                  <a16:creationId xmlns:a16="http://schemas.microsoft.com/office/drawing/2014/main" id="{A55565BF-D77A-4039-AF4A-08D32DA3D679}"/>
                </a:ext>
              </a:extLst>
            </p:cNvPr>
            <p:cNvSpPr txBox="1"/>
            <p:nvPr/>
          </p:nvSpPr>
          <p:spPr>
            <a:xfrm>
              <a:off x="2123728" y="1274813"/>
              <a:ext cx="4104456" cy="538609"/>
            </a:xfrm>
            <a:prstGeom prst="rect">
              <a:avLst/>
            </a:prstGeom>
            <a:noFill/>
          </p:spPr>
          <p:txBody>
            <a:bodyPr wrap="square" rtlCol="0">
              <a:spAutoFit/>
            </a:bodyPr>
            <a:lstStyle/>
            <a:p>
              <a:r>
                <a:rPr lang="en-US" altLang="ko-KR" dirty="0">
                  <a:solidFill>
                    <a:srgbClr val="131B37"/>
                  </a:solidFill>
                  <a:latin typeface="-윤고딕330" panose="02030504000101010101" pitchFamily="18" charset="-127"/>
                  <a:ea typeface="-윤고딕330" panose="02030504000101010101" pitchFamily="18" charset="-127"/>
                </a:rPr>
                <a:t>Analysis Design and Approach</a:t>
              </a:r>
            </a:p>
            <a:p>
              <a:r>
                <a:rPr lang="en-US" altLang="ko-KR" sz="1100" dirty="0">
                  <a:solidFill>
                    <a:srgbClr val="131B37"/>
                  </a:solidFill>
                  <a:latin typeface="-윤고딕310" panose="02030504000101010101" pitchFamily="18" charset="-127"/>
                  <a:ea typeface="-윤고딕310" panose="02030504000101010101" pitchFamily="18" charset="-127"/>
                </a:rPr>
                <a:t>Reasons for Topic Selection and Data Collection Process</a:t>
              </a:r>
            </a:p>
          </p:txBody>
        </p:sp>
      </p:grpSp>
      <p:grpSp>
        <p:nvGrpSpPr>
          <p:cNvPr id="12" name="그룹 11">
            <a:extLst>
              <a:ext uri="{FF2B5EF4-FFF2-40B4-BE49-F238E27FC236}">
                <a16:creationId xmlns:a16="http://schemas.microsoft.com/office/drawing/2014/main" id="{F012014F-0C14-474B-B350-1FF48052449D}"/>
              </a:ext>
            </a:extLst>
          </p:cNvPr>
          <p:cNvGrpSpPr/>
          <p:nvPr/>
        </p:nvGrpSpPr>
        <p:grpSpPr>
          <a:xfrm>
            <a:off x="467544" y="2121931"/>
            <a:ext cx="7632848" cy="538609"/>
            <a:chOff x="467544" y="1274813"/>
            <a:chExt cx="7632848" cy="538609"/>
          </a:xfrm>
        </p:grpSpPr>
        <p:sp>
          <p:nvSpPr>
            <p:cNvPr id="13" name="TextBox 12">
              <a:extLst>
                <a:ext uri="{FF2B5EF4-FFF2-40B4-BE49-F238E27FC236}">
                  <a16:creationId xmlns:a16="http://schemas.microsoft.com/office/drawing/2014/main" id="{472227F5-2A40-4CF4-8975-96CE8818CB6C}"/>
                </a:ext>
              </a:extLst>
            </p:cNvPr>
            <p:cNvSpPr txBox="1"/>
            <p:nvPr/>
          </p:nvSpPr>
          <p:spPr>
            <a:xfrm>
              <a:off x="467544" y="1274813"/>
              <a:ext cx="2016224" cy="369332"/>
            </a:xfrm>
            <a:prstGeom prst="rect">
              <a:avLst/>
            </a:prstGeom>
            <a:noFill/>
          </p:spPr>
          <p:txBody>
            <a:bodyPr wrap="square" rtlCol="0">
              <a:spAutoFit/>
            </a:bodyPr>
            <a:lstStyle/>
            <a:p>
              <a:r>
                <a:rPr lang="en-US" altLang="ko-KR" dirty="0">
                  <a:solidFill>
                    <a:schemeClr val="bg1"/>
                  </a:solidFill>
                  <a:latin typeface="-윤고딕330" panose="02030504000101010101" pitchFamily="18" charset="-127"/>
                  <a:ea typeface="-윤고딕330" panose="02030504000101010101" pitchFamily="18" charset="-127"/>
                </a:rPr>
                <a:t>Chapter 02</a:t>
              </a:r>
              <a:endParaRPr lang="ko-KR" altLang="en-US" dirty="0">
                <a:solidFill>
                  <a:schemeClr val="bg1"/>
                </a:solidFill>
                <a:latin typeface="-윤고딕330" panose="02030504000101010101" pitchFamily="18" charset="-127"/>
                <a:ea typeface="-윤고딕330" panose="02030504000101010101" pitchFamily="18" charset="-127"/>
              </a:endParaRPr>
            </a:p>
          </p:txBody>
        </p:sp>
        <p:sp>
          <p:nvSpPr>
            <p:cNvPr id="14" name="TextBox 13">
              <a:extLst>
                <a:ext uri="{FF2B5EF4-FFF2-40B4-BE49-F238E27FC236}">
                  <a16:creationId xmlns:a16="http://schemas.microsoft.com/office/drawing/2014/main" id="{F3CE78EA-BADF-4339-AE4C-40C55D96F48F}"/>
                </a:ext>
              </a:extLst>
            </p:cNvPr>
            <p:cNvSpPr txBox="1"/>
            <p:nvPr/>
          </p:nvSpPr>
          <p:spPr>
            <a:xfrm>
              <a:off x="2123728" y="1274813"/>
              <a:ext cx="5976664" cy="538609"/>
            </a:xfrm>
            <a:prstGeom prst="rect">
              <a:avLst/>
            </a:prstGeom>
            <a:noFill/>
          </p:spPr>
          <p:txBody>
            <a:bodyPr wrap="square" rtlCol="0">
              <a:spAutoFit/>
            </a:bodyPr>
            <a:lstStyle/>
            <a:p>
              <a:r>
                <a:rPr lang="en-US" altLang="ko-KR" dirty="0">
                  <a:solidFill>
                    <a:srgbClr val="131B37"/>
                  </a:solidFill>
                  <a:latin typeface="-윤고딕330" panose="02030504000101010101" pitchFamily="18" charset="-127"/>
                  <a:ea typeface="-윤고딕330" panose="02030504000101010101" pitchFamily="18" charset="-127"/>
                </a:rPr>
                <a:t>Survey</a:t>
              </a:r>
            </a:p>
            <a:p>
              <a:r>
                <a:rPr lang="en-US" altLang="ko-KR" sz="1100" dirty="0">
                  <a:solidFill>
                    <a:srgbClr val="131B37"/>
                  </a:solidFill>
                  <a:latin typeface="-윤고딕310" panose="02030504000101010101" pitchFamily="18" charset="-127"/>
                  <a:ea typeface="-윤고딕310" panose="02030504000101010101" pitchFamily="18" charset="-127"/>
                </a:rPr>
                <a:t>Testing Rationality and Perception Comparison Through Surveys, Presentation of Survey Results</a:t>
              </a:r>
            </a:p>
          </p:txBody>
        </p:sp>
      </p:grpSp>
      <p:grpSp>
        <p:nvGrpSpPr>
          <p:cNvPr id="15" name="그룹 14">
            <a:extLst>
              <a:ext uri="{FF2B5EF4-FFF2-40B4-BE49-F238E27FC236}">
                <a16:creationId xmlns:a16="http://schemas.microsoft.com/office/drawing/2014/main" id="{74CFBA43-599F-4554-8865-999C17DA319C}"/>
              </a:ext>
            </a:extLst>
          </p:cNvPr>
          <p:cNvGrpSpPr/>
          <p:nvPr/>
        </p:nvGrpSpPr>
        <p:grpSpPr>
          <a:xfrm>
            <a:off x="460526" y="2954263"/>
            <a:ext cx="6919786" cy="538609"/>
            <a:chOff x="467544" y="1274813"/>
            <a:chExt cx="6919786" cy="538609"/>
          </a:xfrm>
        </p:grpSpPr>
        <p:sp>
          <p:nvSpPr>
            <p:cNvPr id="16" name="TextBox 15">
              <a:extLst>
                <a:ext uri="{FF2B5EF4-FFF2-40B4-BE49-F238E27FC236}">
                  <a16:creationId xmlns:a16="http://schemas.microsoft.com/office/drawing/2014/main" id="{0B4E8984-CF8F-438D-BFBD-842695BC692B}"/>
                </a:ext>
              </a:extLst>
            </p:cNvPr>
            <p:cNvSpPr txBox="1"/>
            <p:nvPr/>
          </p:nvSpPr>
          <p:spPr>
            <a:xfrm>
              <a:off x="467544" y="1274813"/>
              <a:ext cx="2016224" cy="369332"/>
            </a:xfrm>
            <a:prstGeom prst="rect">
              <a:avLst/>
            </a:prstGeom>
            <a:noFill/>
          </p:spPr>
          <p:txBody>
            <a:bodyPr wrap="square" rtlCol="0">
              <a:spAutoFit/>
            </a:bodyPr>
            <a:lstStyle/>
            <a:p>
              <a:r>
                <a:rPr lang="en-US" altLang="ko-KR" dirty="0">
                  <a:solidFill>
                    <a:schemeClr val="bg1"/>
                  </a:solidFill>
                  <a:latin typeface="-윤고딕330" panose="02030504000101010101" pitchFamily="18" charset="-127"/>
                  <a:ea typeface="-윤고딕330" panose="02030504000101010101" pitchFamily="18" charset="-127"/>
                </a:rPr>
                <a:t>Chapter 03</a:t>
              </a:r>
              <a:endParaRPr lang="ko-KR" altLang="en-US" dirty="0">
                <a:solidFill>
                  <a:schemeClr val="bg1"/>
                </a:solidFill>
                <a:latin typeface="-윤고딕330" panose="02030504000101010101" pitchFamily="18" charset="-127"/>
                <a:ea typeface="-윤고딕330" panose="02030504000101010101" pitchFamily="18" charset="-127"/>
              </a:endParaRPr>
            </a:p>
          </p:txBody>
        </p:sp>
        <p:sp>
          <p:nvSpPr>
            <p:cNvPr id="17" name="TextBox 16">
              <a:extLst>
                <a:ext uri="{FF2B5EF4-FFF2-40B4-BE49-F238E27FC236}">
                  <a16:creationId xmlns:a16="http://schemas.microsoft.com/office/drawing/2014/main" id="{02AD4558-AC58-4E3C-84CF-C4D9BB3D6B2F}"/>
                </a:ext>
              </a:extLst>
            </p:cNvPr>
            <p:cNvSpPr txBox="1"/>
            <p:nvPr/>
          </p:nvSpPr>
          <p:spPr>
            <a:xfrm>
              <a:off x="2123728" y="1274813"/>
              <a:ext cx="5263602" cy="538609"/>
            </a:xfrm>
            <a:prstGeom prst="rect">
              <a:avLst/>
            </a:prstGeom>
            <a:noFill/>
          </p:spPr>
          <p:txBody>
            <a:bodyPr wrap="square" rtlCol="0">
              <a:spAutoFit/>
            </a:bodyPr>
            <a:lstStyle/>
            <a:p>
              <a:r>
                <a:rPr lang="en-US" altLang="ko-KR" dirty="0">
                  <a:solidFill>
                    <a:srgbClr val="131B37"/>
                  </a:solidFill>
                  <a:latin typeface="-윤고딕330" panose="02030504000101010101" pitchFamily="18" charset="-127"/>
                  <a:ea typeface="-윤고딕330" panose="02030504000101010101" pitchFamily="18" charset="-127"/>
                </a:rPr>
                <a:t>Data Analysis</a:t>
              </a:r>
            </a:p>
            <a:p>
              <a:r>
                <a:rPr lang="en-US" altLang="ko-KR" sz="1100" dirty="0">
                  <a:solidFill>
                    <a:srgbClr val="131B37"/>
                  </a:solidFill>
                  <a:latin typeface="-윤고딕310" panose="02030504000101010101" pitchFamily="18" charset="-127"/>
                  <a:ea typeface="-윤고딕310" panose="02030504000101010101" pitchFamily="18" charset="-127"/>
                </a:rPr>
                <a:t>Conducting analysis using collected data, establishing algorithm criteria</a:t>
              </a:r>
            </a:p>
          </p:txBody>
        </p:sp>
      </p:grpSp>
      <p:grpSp>
        <p:nvGrpSpPr>
          <p:cNvPr id="18" name="그룹 17">
            <a:extLst>
              <a:ext uri="{FF2B5EF4-FFF2-40B4-BE49-F238E27FC236}">
                <a16:creationId xmlns:a16="http://schemas.microsoft.com/office/drawing/2014/main" id="{6F8E671B-493F-4E90-8DCB-0E2314BA3C3B}"/>
              </a:ext>
            </a:extLst>
          </p:cNvPr>
          <p:cNvGrpSpPr/>
          <p:nvPr/>
        </p:nvGrpSpPr>
        <p:grpSpPr>
          <a:xfrm>
            <a:off x="467544" y="3786594"/>
            <a:ext cx="5760640" cy="369332"/>
            <a:chOff x="467544" y="1274813"/>
            <a:chExt cx="5760640" cy="369332"/>
          </a:xfrm>
        </p:grpSpPr>
        <p:sp>
          <p:nvSpPr>
            <p:cNvPr id="19" name="TextBox 18">
              <a:extLst>
                <a:ext uri="{FF2B5EF4-FFF2-40B4-BE49-F238E27FC236}">
                  <a16:creationId xmlns:a16="http://schemas.microsoft.com/office/drawing/2014/main" id="{1C4DFBDE-0B83-411E-86B5-D0DB280A9904}"/>
                </a:ext>
              </a:extLst>
            </p:cNvPr>
            <p:cNvSpPr txBox="1"/>
            <p:nvPr/>
          </p:nvSpPr>
          <p:spPr>
            <a:xfrm>
              <a:off x="467544" y="1274813"/>
              <a:ext cx="2016224" cy="369332"/>
            </a:xfrm>
            <a:prstGeom prst="rect">
              <a:avLst/>
            </a:prstGeom>
            <a:noFill/>
          </p:spPr>
          <p:txBody>
            <a:bodyPr wrap="square" rtlCol="0">
              <a:spAutoFit/>
            </a:bodyPr>
            <a:lstStyle/>
            <a:p>
              <a:r>
                <a:rPr lang="en-US" altLang="ko-KR" dirty="0">
                  <a:solidFill>
                    <a:schemeClr val="bg1"/>
                  </a:solidFill>
                  <a:latin typeface="-윤고딕330" panose="02030504000101010101" pitchFamily="18" charset="-127"/>
                  <a:ea typeface="-윤고딕330" panose="02030504000101010101" pitchFamily="18" charset="-127"/>
                </a:rPr>
                <a:t>Chapter 04</a:t>
              </a:r>
              <a:endParaRPr lang="ko-KR" altLang="en-US" dirty="0">
                <a:solidFill>
                  <a:schemeClr val="bg1"/>
                </a:solidFill>
                <a:latin typeface="-윤고딕330" panose="02030504000101010101" pitchFamily="18" charset="-127"/>
                <a:ea typeface="-윤고딕330" panose="02030504000101010101" pitchFamily="18" charset="-127"/>
              </a:endParaRPr>
            </a:p>
          </p:txBody>
        </p:sp>
        <p:sp>
          <p:nvSpPr>
            <p:cNvPr id="20" name="TextBox 19">
              <a:extLst>
                <a:ext uri="{FF2B5EF4-FFF2-40B4-BE49-F238E27FC236}">
                  <a16:creationId xmlns:a16="http://schemas.microsoft.com/office/drawing/2014/main" id="{5A13901B-466B-46C4-B375-B491D204CD61}"/>
                </a:ext>
              </a:extLst>
            </p:cNvPr>
            <p:cNvSpPr txBox="1"/>
            <p:nvPr/>
          </p:nvSpPr>
          <p:spPr>
            <a:xfrm>
              <a:off x="2123728" y="1274813"/>
              <a:ext cx="4104456" cy="369332"/>
            </a:xfrm>
            <a:prstGeom prst="rect">
              <a:avLst/>
            </a:prstGeom>
            <a:noFill/>
          </p:spPr>
          <p:txBody>
            <a:bodyPr wrap="square" rtlCol="0">
              <a:spAutoFit/>
            </a:bodyPr>
            <a:lstStyle/>
            <a:p>
              <a:r>
                <a:rPr lang="en-US" altLang="ko-KR" dirty="0">
                  <a:solidFill>
                    <a:srgbClr val="131B37"/>
                  </a:solidFill>
                  <a:latin typeface="-윤고딕330" panose="02030504000101010101" pitchFamily="18" charset="-127"/>
                  <a:ea typeface="-윤고딕330" panose="02030504000101010101" pitchFamily="18" charset="-127"/>
                </a:rPr>
                <a:t>Key Summary</a:t>
              </a:r>
            </a:p>
          </p:txBody>
        </p:sp>
      </p:grpSp>
    </p:spTree>
    <p:extLst>
      <p:ext uri="{BB962C8B-B14F-4D97-AF65-F5344CB8AC3E}">
        <p14:creationId xmlns:p14="http://schemas.microsoft.com/office/powerpoint/2010/main" val="2017429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Thank</a:t>
            </a:r>
            <a:r>
              <a:rPr lang="ko-KR" altLang="en-US" dirty="0"/>
              <a:t> </a:t>
            </a:r>
            <a:r>
              <a:rPr lang="en-US" altLang="ko-KR" dirty="0"/>
              <a:t>you</a:t>
            </a:r>
            <a:endParaRPr lang="ko-KR" altLang="en-US" dirty="0"/>
          </a:p>
        </p:txBody>
      </p:sp>
    </p:spTree>
    <p:extLst>
      <p:ext uri="{BB962C8B-B14F-4D97-AF65-F5344CB8AC3E}">
        <p14:creationId xmlns:p14="http://schemas.microsoft.com/office/powerpoint/2010/main" val="173957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a:extLst>
              <a:ext uri="{FF2B5EF4-FFF2-40B4-BE49-F238E27FC236}">
                <a16:creationId xmlns:a16="http://schemas.microsoft.com/office/drawing/2014/main" id="{9EAA36EE-7BC9-4D83-AEEC-FA30E3048031}"/>
              </a:ext>
            </a:extLst>
          </p:cNvPr>
          <p:cNvSpPr txBox="1"/>
          <p:nvPr/>
        </p:nvSpPr>
        <p:spPr>
          <a:xfrm>
            <a:off x="1259632" y="1347614"/>
            <a:ext cx="7398964" cy="2862322"/>
          </a:xfrm>
          <a:prstGeom prst="rect">
            <a:avLst/>
          </a:prstGeom>
          <a:noFill/>
        </p:spPr>
        <p:txBody>
          <a:bodyPr wrap="square" rtlCol="0">
            <a:spAutoFit/>
          </a:bodyPr>
          <a:lstStyle/>
          <a:p>
            <a:r>
              <a:rPr lang="en-US" altLang="ko-KR" sz="1400" dirty="0">
                <a:solidFill>
                  <a:srgbClr val="18355B"/>
                </a:solidFill>
                <a:latin typeface="-윤고딕340" panose="02030504000101010101" pitchFamily="18" charset="-127"/>
                <a:ea typeface="-윤고딕340" panose="02030504000101010101" pitchFamily="18" charset="-127"/>
              </a:rPr>
              <a:t>Society Emphasizing Individuality</a:t>
            </a:r>
          </a:p>
          <a:p>
            <a:r>
              <a:rPr lang="en-US" altLang="ko-KR" sz="200" dirty="0">
                <a:solidFill>
                  <a:schemeClr val="tx2">
                    <a:lumMod val="50000"/>
                  </a:schemeClr>
                </a:solidFill>
                <a:latin typeface="-윤고딕340" panose="02030504000101010101" pitchFamily="18" charset="-127"/>
                <a:ea typeface="-윤고딕340" panose="02030504000101010101" pitchFamily="18" charset="-127"/>
              </a:rPr>
              <a:t> </a:t>
            </a:r>
          </a:p>
          <a:p>
            <a:pPr lvl="1"/>
            <a:r>
              <a:rPr lang="en-US" altLang="ko-KR" sz="1100" dirty="0">
                <a:latin typeface="-윤고딕320" panose="02030504000101010101" pitchFamily="18" charset="-127"/>
                <a:ea typeface="-윤고딕320" panose="02030504000101010101" pitchFamily="18" charset="-127"/>
              </a:rPr>
              <a:t>Modern society values individuality, striving to enhance strengths, address weaknesses, and discover the most suitable beauty standards. In line with this societal trend, the concept of personal color has garnered public attention. Personal color refers to colors that harmonize best with one's hair, eye, and skin tones. Utilizing their personal color, individuals aim to present their best appearance and create their desired image.</a:t>
            </a:r>
          </a:p>
          <a:p>
            <a:r>
              <a:rPr lang="en-US" altLang="ko-KR" sz="1100" dirty="0">
                <a:latin typeface="-윤고딕320" panose="02030504000101010101" pitchFamily="18" charset="-127"/>
                <a:ea typeface="-윤고딕320" panose="02030504000101010101" pitchFamily="18" charset="-127"/>
              </a:rPr>
              <a:t> </a:t>
            </a:r>
          </a:p>
          <a:p>
            <a:r>
              <a:rPr lang="en-US" altLang="ko-KR" sz="1400" dirty="0">
                <a:solidFill>
                  <a:srgbClr val="18355B"/>
                </a:solidFill>
                <a:latin typeface="-윤고딕340" panose="02030504000101010101" pitchFamily="18" charset="-127"/>
                <a:ea typeface="-윤고딕340" panose="02030504000101010101" pitchFamily="18" charset="-127"/>
              </a:rPr>
              <a:t>Limitations of Personal Color Diagnosis</a:t>
            </a:r>
            <a:endParaRPr lang="en-US" altLang="ko-KR" sz="1400" dirty="0">
              <a:solidFill>
                <a:srgbClr val="6F96D7"/>
              </a:solidFill>
              <a:latin typeface="-윤고딕340" panose="02030504000101010101" pitchFamily="18" charset="-127"/>
              <a:ea typeface="-윤고딕340" panose="02030504000101010101" pitchFamily="18" charset="-127"/>
            </a:endParaRPr>
          </a:p>
          <a:p>
            <a:r>
              <a:rPr lang="en-US" altLang="ko-KR" sz="200" dirty="0">
                <a:solidFill>
                  <a:schemeClr val="tx2">
                    <a:lumMod val="60000"/>
                    <a:lumOff val="40000"/>
                  </a:schemeClr>
                </a:solidFill>
                <a:latin typeface="-윤고딕340" panose="02030504000101010101" pitchFamily="18" charset="-127"/>
                <a:ea typeface="-윤고딕340" panose="02030504000101010101" pitchFamily="18" charset="-127"/>
              </a:rPr>
              <a:t> </a:t>
            </a:r>
          </a:p>
          <a:p>
            <a:pPr lvl="1"/>
            <a:r>
              <a:rPr lang="ko-KR" altLang="en-US" sz="1100" dirty="0">
                <a:latin typeface="-윤고딕320" panose="02030504000101010101" pitchFamily="18" charset="-127"/>
                <a:ea typeface="-윤고딕320" panose="02030504000101010101" pitchFamily="18" charset="-127"/>
              </a:rPr>
              <a:t> </a:t>
            </a:r>
            <a:r>
              <a:rPr lang="en-US" altLang="ko-KR" sz="1100" dirty="0">
                <a:latin typeface="-윤고딕320" panose="02030504000101010101" pitchFamily="18" charset="-127"/>
                <a:ea typeface="-윤고딕320" panose="02030504000101010101" pitchFamily="18" charset="-127"/>
              </a:rPr>
              <a:t>However, current methods for evaluating personal color lack clear criteria for selecting and diagnosing individual characteristics, relying primarily on qualitative sensory evaluations.</a:t>
            </a:r>
          </a:p>
          <a:p>
            <a:r>
              <a:rPr lang="en-US" altLang="ko-KR" sz="1100" dirty="0">
                <a:latin typeface="-윤고딕320" panose="02030504000101010101" pitchFamily="18" charset="-127"/>
                <a:ea typeface="-윤고딕320" panose="02030504000101010101" pitchFamily="18" charset="-127"/>
              </a:rPr>
              <a:t> </a:t>
            </a:r>
          </a:p>
          <a:p>
            <a:r>
              <a:rPr lang="en-US" altLang="ko-KR" sz="1400" dirty="0">
                <a:solidFill>
                  <a:srgbClr val="18355B"/>
                </a:solidFill>
                <a:latin typeface="-윤고딕340" panose="02030504000101010101" pitchFamily="18" charset="-127"/>
                <a:ea typeface="-윤고딕340" panose="02030504000101010101" pitchFamily="18" charset="-127"/>
              </a:rPr>
              <a:t>Overcoming these Limitations</a:t>
            </a:r>
            <a:r>
              <a:rPr lang="en-US" altLang="ko-KR" sz="200" dirty="0">
                <a:solidFill>
                  <a:schemeClr val="tx2">
                    <a:lumMod val="50000"/>
                  </a:schemeClr>
                </a:solidFill>
                <a:latin typeface="-윤고딕340" panose="02030504000101010101" pitchFamily="18" charset="-127"/>
                <a:ea typeface="-윤고딕340" panose="02030504000101010101" pitchFamily="18" charset="-127"/>
              </a:rPr>
              <a:t> </a:t>
            </a:r>
            <a:endParaRPr lang="en-US" altLang="ko-KR" sz="200" dirty="0">
              <a:solidFill>
                <a:schemeClr val="tx2">
                  <a:lumMod val="60000"/>
                  <a:lumOff val="40000"/>
                </a:schemeClr>
              </a:solidFill>
              <a:latin typeface="-윤고딕340" panose="02030504000101010101" pitchFamily="18" charset="-127"/>
              <a:ea typeface="-윤고딕340" panose="02030504000101010101" pitchFamily="18" charset="-127"/>
            </a:endParaRPr>
          </a:p>
          <a:p>
            <a:pPr lvl="1"/>
            <a:r>
              <a:rPr lang="en-US" altLang="ko-KR" sz="1100" dirty="0">
                <a:latin typeface="-윤고딕320" panose="02030504000101010101" pitchFamily="18" charset="-127"/>
                <a:ea typeface="-윤고딕320" panose="02030504000101010101" pitchFamily="18" charset="-127"/>
              </a:rPr>
              <a:t>To overcome these limitations, research is conducted on "the construction of a quantitative evaluation model for the classification of personal color skin tone types." This aims to identify quantitative criteria for classifying personal color types and develop suitable algorithms accordingly. Subsequently, through web implementation, the goal is to popularize personal color diagnosis among the public.</a:t>
            </a:r>
          </a:p>
        </p:txBody>
      </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Report</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Objective</a:t>
            </a:r>
          </a:p>
        </p:txBody>
      </p:sp>
    </p:spTree>
    <p:extLst>
      <p:ext uri="{BB962C8B-B14F-4D97-AF65-F5344CB8AC3E}">
        <p14:creationId xmlns:p14="http://schemas.microsoft.com/office/powerpoint/2010/main" val="258205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Approach</a:t>
            </a:r>
          </a:p>
        </p:txBody>
      </p:sp>
      <p:sp>
        <p:nvSpPr>
          <p:cNvPr id="4" name="사각형: 둥근 모서리 3">
            <a:extLst>
              <a:ext uri="{FF2B5EF4-FFF2-40B4-BE49-F238E27FC236}">
                <a16:creationId xmlns:a16="http://schemas.microsoft.com/office/drawing/2014/main" id="{B1D1E641-CF1E-40A0-A6F8-7629E0F2FAAB}"/>
              </a:ext>
            </a:extLst>
          </p:cNvPr>
          <p:cNvSpPr/>
          <p:nvPr/>
        </p:nvSpPr>
        <p:spPr>
          <a:xfrm>
            <a:off x="385208" y="1059582"/>
            <a:ext cx="1594504" cy="400110"/>
          </a:xfrm>
          <a:prstGeom prst="roundRect">
            <a:avLst/>
          </a:prstGeom>
          <a:solidFill>
            <a:srgbClr val="131B37"/>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latin typeface="-윤고딕330" panose="02030504000101010101" pitchFamily="18" charset="-127"/>
                <a:ea typeface="-윤고딕330" panose="02030504000101010101" pitchFamily="18" charset="-127"/>
              </a:rPr>
              <a:t>Analysis Topic and Hypothesis Setting</a:t>
            </a:r>
          </a:p>
        </p:txBody>
      </p:sp>
      <p:sp>
        <p:nvSpPr>
          <p:cNvPr id="12" name="사각형: 둥근 모서리 11">
            <a:extLst>
              <a:ext uri="{FF2B5EF4-FFF2-40B4-BE49-F238E27FC236}">
                <a16:creationId xmlns:a16="http://schemas.microsoft.com/office/drawing/2014/main" id="{9E226D6D-CBC7-4B49-B683-3842FE6DD986}"/>
              </a:ext>
            </a:extLst>
          </p:cNvPr>
          <p:cNvSpPr/>
          <p:nvPr/>
        </p:nvSpPr>
        <p:spPr>
          <a:xfrm>
            <a:off x="385207" y="1604853"/>
            <a:ext cx="1594505" cy="1375011"/>
          </a:xfrm>
          <a:prstGeom prst="roundRect">
            <a:avLst>
              <a:gd name="adj" fmla="val 6289"/>
            </a:avLst>
          </a:prstGeom>
          <a:solidFill>
            <a:schemeClr val="bg1">
              <a:lumMod val="95000"/>
            </a:schemeClr>
          </a:solidFill>
          <a:ln w="3175">
            <a:solidFill>
              <a:schemeClr val="bg1">
                <a:lumMod val="8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131B37"/>
                </a:solidFill>
                <a:latin typeface="-윤고딕320" panose="02030504000101010101" pitchFamily="18" charset="-127"/>
                <a:ea typeface="-윤고딕320" panose="02030504000101010101" pitchFamily="18" charset="-127"/>
              </a:rPr>
              <a:t>Exploration of Papers on Color Theory and Personal Color</a:t>
            </a:r>
          </a:p>
          <a:p>
            <a:pPr algn="ctr"/>
            <a:endParaRPr lang="en-US" altLang="ko-KR" sz="900" dirty="0">
              <a:solidFill>
                <a:srgbClr val="131B37"/>
              </a:solidFill>
              <a:latin typeface="-윤고딕320" panose="02030504000101010101" pitchFamily="18" charset="-127"/>
              <a:ea typeface="-윤고딕320" panose="02030504000101010101" pitchFamily="18" charset="-127"/>
            </a:endParaRPr>
          </a:p>
          <a:p>
            <a:pPr algn="ctr"/>
            <a:r>
              <a:rPr lang="en-US" altLang="ko-KR" sz="900" dirty="0">
                <a:solidFill>
                  <a:srgbClr val="131B37"/>
                </a:solidFill>
                <a:latin typeface="-윤고딕320" panose="02030504000101010101" pitchFamily="18" charset="-127"/>
                <a:ea typeface="-윤고딕320" panose="02030504000101010101" pitchFamily="18" charset="-127"/>
              </a:rPr>
              <a:t>After reviewing the papers,</a:t>
            </a:r>
          </a:p>
          <a:p>
            <a:pPr algn="ctr"/>
            <a:r>
              <a:rPr lang="en-US" altLang="ko-KR" sz="900" dirty="0">
                <a:solidFill>
                  <a:srgbClr val="131B37"/>
                </a:solidFill>
                <a:latin typeface="-윤고딕320" panose="02030504000101010101" pitchFamily="18" charset="-127"/>
                <a:ea typeface="-윤고딕320" panose="02030504000101010101" pitchFamily="18" charset="-127"/>
              </a:rPr>
              <a:t>Selecting the primary area for color assessment and</a:t>
            </a:r>
          </a:p>
          <a:p>
            <a:pPr algn="ctr"/>
            <a:r>
              <a:rPr lang="en-US" altLang="ko-KR" sz="900" dirty="0">
                <a:solidFill>
                  <a:srgbClr val="131B37"/>
                </a:solidFill>
                <a:latin typeface="-윤고딕320" panose="02030504000101010101" pitchFamily="18" charset="-127"/>
                <a:ea typeface="-윤고딕320" panose="02030504000101010101" pitchFamily="18" charset="-127"/>
              </a:rPr>
              <a:t>Choosing the diagnostic colors.</a:t>
            </a:r>
          </a:p>
        </p:txBody>
      </p:sp>
      <p:sp>
        <p:nvSpPr>
          <p:cNvPr id="13" name="사각형: 둥근 모서리 12">
            <a:extLst>
              <a:ext uri="{FF2B5EF4-FFF2-40B4-BE49-F238E27FC236}">
                <a16:creationId xmlns:a16="http://schemas.microsoft.com/office/drawing/2014/main" id="{6AF65619-5517-4C83-8DF4-9D71412EC224}"/>
              </a:ext>
            </a:extLst>
          </p:cNvPr>
          <p:cNvSpPr/>
          <p:nvPr/>
        </p:nvSpPr>
        <p:spPr>
          <a:xfrm>
            <a:off x="385208" y="3219822"/>
            <a:ext cx="1594504"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Desk Research</a:t>
            </a:r>
          </a:p>
        </p:txBody>
      </p:sp>
      <p:sp>
        <p:nvSpPr>
          <p:cNvPr id="15" name="사각형: 둥근 모서리 14">
            <a:extLst>
              <a:ext uri="{FF2B5EF4-FFF2-40B4-BE49-F238E27FC236}">
                <a16:creationId xmlns:a16="http://schemas.microsoft.com/office/drawing/2014/main" id="{F9221DED-9096-4270-BA18-808ACE0FD896}"/>
              </a:ext>
            </a:extLst>
          </p:cNvPr>
          <p:cNvSpPr/>
          <p:nvPr/>
        </p:nvSpPr>
        <p:spPr>
          <a:xfrm>
            <a:off x="385208" y="3607398"/>
            <a:ext cx="1594504" cy="476519"/>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Set Personal Color Standards</a:t>
            </a:r>
          </a:p>
        </p:txBody>
      </p:sp>
      <p:sp>
        <p:nvSpPr>
          <p:cNvPr id="16" name="사각형: 둥근 모서리 15">
            <a:extLst>
              <a:ext uri="{FF2B5EF4-FFF2-40B4-BE49-F238E27FC236}">
                <a16:creationId xmlns:a16="http://schemas.microsoft.com/office/drawing/2014/main" id="{52E432BA-447B-43F5-B5BA-E44032C8673E}"/>
              </a:ext>
            </a:extLst>
          </p:cNvPr>
          <p:cNvSpPr/>
          <p:nvPr/>
        </p:nvSpPr>
        <p:spPr>
          <a:xfrm>
            <a:off x="385208" y="4229080"/>
            <a:ext cx="1594504"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Make Survey</a:t>
            </a:r>
          </a:p>
        </p:txBody>
      </p:sp>
      <p:sp>
        <p:nvSpPr>
          <p:cNvPr id="18" name="사각형: 둥근 모서리 17">
            <a:extLst>
              <a:ext uri="{FF2B5EF4-FFF2-40B4-BE49-F238E27FC236}">
                <a16:creationId xmlns:a16="http://schemas.microsoft.com/office/drawing/2014/main" id="{A7B2CBF1-6002-4C0F-888E-BB172BC56D3F}"/>
              </a:ext>
            </a:extLst>
          </p:cNvPr>
          <p:cNvSpPr/>
          <p:nvPr/>
        </p:nvSpPr>
        <p:spPr>
          <a:xfrm>
            <a:off x="2112143" y="1059582"/>
            <a:ext cx="1599623" cy="400110"/>
          </a:xfrm>
          <a:prstGeom prst="roundRect">
            <a:avLst/>
          </a:prstGeom>
          <a:solidFill>
            <a:srgbClr val="131B37"/>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latin typeface="-윤고딕330" panose="02030504000101010101" pitchFamily="18" charset="-127"/>
                <a:ea typeface="-윤고딕330" panose="02030504000101010101" pitchFamily="18" charset="-127"/>
              </a:rPr>
              <a:t>Data Collection</a:t>
            </a:r>
          </a:p>
        </p:txBody>
      </p:sp>
      <p:sp>
        <p:nvSpPr>
          <p:cNvPr id="19" name="사각형: 둥근 모서리 18">
            <a:extLst>
              <a:ext uri="{FF2B5EF4-FFF2-40B4-BE49-F238E27FC236}">
                <a16:creationId xmlns:a16="http://schemas.microsoft.com/office/drawing/2014/main" id="{23FBBAB3-C0BD-4753-909E-6B9EB15678E6}"/>
              </a:ext>
            </a:extLst>
          </p:cNvPr>
          <p:cNvSpPr/>
          <p:nvPr/>
        </p:nvSpPr>
        <p:spPr>
          <a:xfrm>
            <a:off x="2112142" y="1604853"/>
            <a:ext cx="1599624" cy="1375011"/>
          </a:xfrm>
          <a:prstGeom prst="roundRect">
            <a:avLst>
              <a:gd name="adj" fmla="val 6289"/>
            </a:avLst>
          </a:prstGeom>
          <a:solidFill>
            <a:schemeClr val="bg1">
              <a:lumMod val="95000"/>
            </a:schemeClr>
          </a:solidFill>
          <a:ln w="3175">
            <a:solidFill>
              <a:schemeClr val="bg1">
                <a:lumMod val="8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131B37"/>
                </a:solidFill>
                <a:latin typeface="-윤고딕320" panose="02030504000101010101" pitchFamily="18" charset="-127"/>
                <a:ea typeface="-윤고딕320" panose="02030504000101010101" pitchFamily="18" charset="-127"/>
              </a:rPr>
              <a:t>Execution of a Survey on the Rationality of Personal Color Theory and the Selection of Assessment Areas and Diagnostic Colors</a:t>
            </a:r>
          </a:p>
          <a:p>
            <a:pPr algn="ctr"/>
            <a:endParaRPr lang="en-US" altLang="ko-KR" sz="900" dirty="0">
              <a:solidFill>
                <a:srgbClr val="131B37"/>
              </a:solidFill>
              <a:latin typeface="-윤고딕320" panose="02030504000101010101" pitchFamily="18" charset="-127"/>
              <a:ea typeface="-윤고딕320" panose="02030504000101010101" pitchFamily="18" charset="-127"/>
            </a:endParaRPr>
          </a:p>
          <a:p>
            <a:pPr algn="ctr"/>
            <a:r>
              <a:rPr lang="en-US" altLang="ko-KR" sz="900" dirty="0">
                <a:solidFill>
                  <a:srgbClr val="131B37"/>
                </a:solidFill>
                <a:latin typeface="-윤고딕320" panose="02030504000101010101" pitchFamily="18" charset="-127"/>
                <a:ea typeface="-윤고딕320" panose="02030504000101010101" pitchFamily="18" charset="-127"/>
              </a:rPr>
              <a:t>Collection of External Data</a:t>
            </a:r>
          </a:p>
        </p:txBody>
      </p:sp>
      <p:sp>
        <p:nvSpPr>
          <p:cNvPr id="20" name="사각형: 둥근 모서리 19">
            <a:extLst>
              <a:ext uri="{FF2B5EF4-FFF2-40B4-BE49-F238E27FC236}">
                <a16:creationId xmlns:a16="http://schemas.microsoft.com/office/drawing/2014/main" id="{59DC12A0-8A24-4BA9-9F40-B7D6D2E77159}"/>
              </a:ext>
            </a:extLst>
          </p:cNvPr>
          <p:cNvSpPr/>
          <p:nvPr/>
        </p:nvSpPr>
        <p:spPr>
          <a:xfrm>
            <a:off x="2112143" y="3219822"/>
            <a:ext cx="1599623"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Survey Data</a:t>
            </a:r>
          </a:p>
        </p:txBody>
      </p:sp>
      <p:sp>
        <p:nvSpPr>
          <p:cNvPr id="21" name="사각형: 둥근 모서리 20">
            <a:extLst>
              <a:ext uri="{FF2B5EF4-FFF2-40B4-BE49-F238E27FC236}">
                <a16:creationId xmlns:a16="http://schemas.microsoft.com/office/drawing/2014/main" id="{C757AA91-265E-4156-8A5E-1EDC94AD7C5B}"/>
              </a:ext>
            </a:extLst>
          </p:cNvPr>
          <p:cNvSpPr/>
          <p:nvPr/>
        </p:nvSpPr>
        <p:spPr>
          <a:xfrm>
            <a:off x="2112143" y="3607398"/>
            <a:ext cx="1599623" cy="476519"/>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Naver Searching Data</a:t>
            </a:r>
          </a:p>
        </p:txBody>
      </p:sp>
      <p:sp>
        <p:nvSpPr>
          <p:cNvPr id="23" name="사각형: 둥근 모서리 22">
            <a:extLst>
              <a:ext uri="{FF2B5EF4-FFF2-40B4-BE49-F238E27FC236}">
                <a16:creationId xmlns:a16="http://schemas.microsoft.com/office/drawing/2014/main" id="{A5EEA5D3-FA41-4252-80C0-B320D14B557D}"/>
              </a:ext>
            </a:extLst>
          </p:cNvPr>
          <p:cNvSpPr/>
          <p:nvPr/>
        </p:nvSpPr>
        <p:spPr>
          <a:xfrm>
            <a:off x="3844197" y="1059582"/>
            <a:ext cx="1599623" cy="400110"/>
          </a:xfrm>
          <a:prstGeom prst="roundRect">
            <a:avLst/>
          </a:prstGeom>
          <a:solidFill>
            <a:srgbClr val="131B37"/>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latin typeface="-윤고딕330" panose="02030504000101010101" pitchFamily="18" charset="-127"/>
                <a:ea typeface="-윤고딕330" panose="02030504000101010101" pitchFamily="18" charset="-127"/>
              </a:rPr>
              <a:t>Data Cleaning and Processing</a:t>
            </a:r>
          </a:p>
        </p:txBody>
      </p:sp>
      <p:sp>
        <p:nvSpPr>
          <p:cNvPr id="24" name="사각형: 둥근 모서리 23">
            <a:extLst>
              <a:ext uri="{FF2B5EF4-FFF2-40B4-BE49-F238E27FC236}">
                <a16:creationId xmlns:a16="http://schemas.microsoft.com/office/drawing/2014/main" id="{30F78561-8F35-4382-A9BE-324FB0EF5D48}"/>
              </a:ext>
            </a:extLst>
          </p:cNvPr>
          <p:cNvSpPr/>
          <p:nvPr/>
        </p:nvSpPr>
        <p:spPr>
          <a:xfrm>
            <a:off x="3844197" y="1604853"/>
            <a:ext cx="1599624" cy="1375011"/>
          </a:xfrm>
          <a:prstGeom prst="roundRect">
            <a:avLst>
              <a:gd name="adj" fmla="val 6289"/>
            </a:avLst>
          </a:prstGeom>
          <a:solidFill>
            <a:schemeClr val="bg1">
              <a:lumMod val="95000"/>
            </a:schemeClr>
          </a:solidFill>
          <a:ln w="3175">
            <a:solidFill>
              <a:schemeClr val="bg1">
                <a:lumMod val="8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131B37"/>
                </a:solidFill>
                <a:latin typeface="-윤고딕320" panose="02030504000101010101" pitchFamily="18" charset="-127"/>
                <a:ea typeface="-윤고딕320" panose="02030504000101010101" pitchFamily="18" charset="-127"/>
              </a:rPr>
              <a:t>Data Cleaning and Processing for Validation of Collected Data</a:t>
            </a:r>
          </a:p>
        </p:txBody>
      </p:sp>
      <p:sp>
        <p:nvSpPr>
          <p:cNvPr id="26" name="사각형: 둥근 모서리 25">
            <a:extLst>
              <a:ext uri="{FF2B5EF4-FFF2-40B4-BE49-F238E27FC236}">
                <a16:creationId xmlns:a16="http://schemas.microsoft.com/office/drawing/2014/main" id="{EE26E02D-309F-417A-BF8B-B44DD8766B04}"/>
              </a:ext>
            </a:extLst>
          </p:cNvPr>
          <p:cNvSpPr/>
          <p:nvPr/>
        </p:nvSpPr>
        <p:spPr>
          <a:xfrm>
            <a:off x="3844197" y="3219822"/>
            <a:ext cx="1599623" cy="476519"/>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Data</a:t>
            </a:r>
            <a:r>
              <a:rPr lang="ko-KR" altLang="en-US" sz="1100" dirty="0">
                <a:solidFill>
                  <a:srgbClr val="131B37"/>
                </a:solidFill>
                <a:latin typeface="-윤고딕320" panose="02030504000101010101" pitchFamily="18" charset="-127"/>
                <a:ea typeface="-윤고딕320" panose="02030504000101010101" pitchFamily="18" charset="-127"/>
              </a:rPr>
              <a:t> </a:t>
            </a:r>
            <a:r>
              <a:rPr lang="en-US" altLang="ko-KR" sz="1100" dirty="0">
                <a:solidFill>
                  <a:srgbClr val="131B37"/>
                </a:solidFill>
                <a:latin typeface="-윤고딕320" panose="02030504000101010101" pitchFamily="18" charset="-127"/>
                <a:ea typeface="-윤고딕320" panose="02030504000101010101" pitchFamily="18" charset="-127"/>
              </a:rPr>
              <a:t>Preprocessing</a:t>
            </a:r>
            <a:r>
              <a:rPr lang="ko-KR" altLang="en-US" sz="1100" dirty="0">
                <a:solidFill>
                  <a:srgbClr val="131B37"/>
                </a:solidFill>
                <a:latin typeface="-윤고딕320" panose="02030504000101010101" pitchFamily="18" charset="-127"/>
                <a:ea typeface="-윤고딕320" panose="02030504000101010101" pitchFamily="18" charset="-127"/>
              </a:rPr>
              <a:t> </a:t>
            </a:r>
            <a:r>
              <a:rPr lang="en-US" altLang="ko-KR" sz="1100" dirty="0">
                <a:solidFill>
                  <a:srgbClr val="131B37"/>
                </a:solidFill>
                <a:latin typeface="-윤고딕320" panose="02030504000101010101" pitchFamily="18" charset="-127"/>
                <a:ea typeface="-윤고딕320" panose="02030504000101010101" pitchFamily="18" charset="-127"/>
              </a:rPr>
              <a:t>with</a:t>
            </a:r>
            <a:r>
              <a:rPr lang="ko-KR" altLang="en-US" sz="1100" dirty="0">
                <a:solidFill>
                  <a:srgbClr val="131B37"/>
                </a:solidFill>
                <a:latin typeface="-윤고딕320" panose="02030504000101010101" pitchFamily="18" charset="-127"/>
                <a:ea typeface="-윤고딕320" panose="02030504000101010101" pitchFamily="18" charset="-127"/>
              </a:rPr>
              <a:t> </a:t>
            </a:r>
            <a:r>
              <a:rPr lang="en-US" altLang="ko-KR" sz="1100" dirty="0">
                <a:solidFill>
                  <a:srgbClr val="131B37"/>
                </a:solidFill>
                <a:latin typeface="-윤고딕320" panose="02030504000101010101" pitchFamily="18" charset="-127"/>
                <a:ea typeface="-윤고딕320" panose="02030504000101010101" pitchFamily="18" charset="-127"/>
              </a:rPr>
              <a:t>Python</a:t>
            </a:r>
          </a:p>
        </p:txBody>
      </p:sp>
      <p:sp>
        <p:nvSpPr>
          <p:cNvPr id="28" name="사각형: 둥근 모서리 27">
            <a:extLst>
              <a:ext uri="{FF2B5EF4-FFF2-40B4-BE49-F238E27FC236}">
                <a16:creationId xmlns:a16="http://schemas.microsoft.com/office/drawing/2014/main" id="{A5696096-F258-4372-9B96-8AC0DE3AB796}"/>
              </a:ext>
            </a:extLst>
          </p:cNvPr>
          <p:cNvSpPr/>
          <p:nvPr/>
        </p:nvSpPr>
        <p:spPr>
          <a:xfrm>
            <a:off x="5576251" y="1059582"/>
            <a:ext cx="1599623" cy="400110"/>
          </a:xfrm>
          <a:prstGeom prst="roundRect">
            <a:avLst/>
          </a:prstGeom>
          <a:solidFill>
            <a:srgbClr val="131B37"/>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latin typeface="-윤고딕330" panose="02030504000101010101" pitchFamily="18" charset="-127"/>
                <a:ea typeface="-윤고딕330" panose="02030504000101010101" pitchFamily="18" charset="-127"/>
              </a:rPr>
              <a:t>Data Analysis</a:t>
            </a:r>
          </a:p>
        </p:txBody>
      </p:sp>
      <p:sp>
        <p:nvSpPr>
          <p:cNvPr id="29" name="사각형: 둥근 모서리 28">
            <a:extLst>
              <a:ext uri="{FF2B5EF4-FFF2-40B4-BE49-F238E27FC236}">
                <a16:creationId xmlns:a16="http://schemas.microsoft.com/office/drawing/2014/main" id="{8B25538E-7A52-46FB-B99A-D79502A7A5E5}"/>
              </a:ext>
            </a:extLst>
          </p:cNvPr>
          <p:cNvSpPr/>
          <p:nvPr/>
        </p:nvSpPr>
        <p:spPr>
          <a:xfrm>
            <a:off x="5576251" y="1604853"/>
            <a:ext cx="1599624" cy="1375011"/>
          </a:xfrm>
          <a:prstGeom prst="roundRect">
            <a:avLst>
              <a:gd name="adj" fmla="val 6289"/>
            </a:avLst>
          </a:prstGeom>
          <a:solidFill>
            <a:schemeClr val="bg1">
              <a:lumMod val="95000"/>
            </a:schemeClr>
          </a:solidFill>
          <a:ln w="3175">
            <a:solidFill>
              <a:schemeClr val="bg1">
                <a:lumMod val="8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131B37"/>
                </a:solidFill>
                <a:latin typeface="-윤고딕320" panose="02030504000101010101" pitchFamily="18" charset="-127"/>
                <a:ea typeface="-윤고딕320" panose="02030504000101010101" pitchFamily="18" charset="-127"/>
              </a:rPr>
              <a:t>Analysis of Collected Data</a:t>
            </a:r>
          </a:p>
          <a:p>
            <a:pPr algn="ctr"/>
            <a:endParaRPr lang="en-US" altLang="ko-KR" sz="900" dirty="0">
              <a:solidFill>
                <a:srgbClr val="131B37"/>
              </a:solidFill>
              <a:latin typeface="-윤고딕320" panose="02030504000101010101" pitchFamily="18" charset="-127"/>
              <a:ea typeface="-윤고딕320" panose="02030504000101010101" pitchFamily="18" charset="-127"/>
            </a:endParaRPr>
          </a:p>
          <a:p>
            <a:pPr algn="ctr"/>
            <a:r>
              <a:rPr lang="en-US" altLang="ko-KR" sz="900" dirty="0">
                <a:solidFill>
                  <a:srgbClr val="131B37"/>
                </a:solidFill>
                <a:latin typeface="-윤고딕320" panose="02030504000101010101" pitchFamily="18" charset="-127"/>
                <a:ea typeface="-윤고딕320" panose="02030504000101010101" pitchFamily="18" charset="-127"/>
              </a:rPr>
              <a:t>Application of Multifaceted Analysis Techniques</a:t>
            </a:r>
          </a:p>
        </p:txBody>
      </p:sp>
      <p:sp>
        <p:nvSpPr>
          <p:cNvPr id="30" name="사각형: 둥근 모서리 29">
            <a:extLst>
              <a:ext uri="{FF2B5EF4-FFF2-40B4-BE49-F238E27FC236}">
                <a16:creationId xmlns:a16="http://schemas.microsoft.com/office/drawing/2014/main" id="{BD921AA2-1787-4434-9CB0-C31D52AC3D9B}"/>
              </a:ext>
            </a:extLst>
          </p:cNvPr>
          <p:cNvSpPr/>
          <p:nvPr/>
        </p:nvSpPr>
        <p:spPr>
          <a:xfrm>
            <a:off x="5576251" y="3219822"/>
            <a:ext cx="1599623"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Statistics Result</a:t>
            </a:r>
          </a:p>
        </p:txBody>
      </p:sp>
      <p:sp>
        <p:nvSpPr>
          <p:cNvPr id="31" name="사각형: 둥근 모서리 30">
            <a:extLst>
              <a:ext uri="{FF2B5EF4-FFF2-40B4-BE49-F238E27FC236}">
                <a16:creationId xmlns:a16="http://schemas.microsoft.com/office/drawing/2014/main" id="{BD870704-4ECC-4744-8AC3-32285B03C358}"/>
              </a:ext>
            </a:extLst>
          </p:cNvPr>
          <p:cNvSpPr/>
          <p:nvPr/>
        </p:nvSpPr>
        <p:spPr>
          <a:xfrm>
            <a:off x="5576251" y="3607398"/>
            <a:ext cx="1599623" cy="476519"/>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Data Analysis &amp; Visualization with R</a:t>
            </a:r>
          </a:p>
        </p:txBody>
      </p:sp>
      <p:sp>
        <p:nvSpPr>
          <p:cNvPr id="33" name="사각형: 둥근 모서리 32">
            <a:extLst>
              <a:ext uri="{FF2B5EF4-FFF2-40B4-BE49-F238E27FC236}">
                <a16:creationId xmlns:a16="http://schemas.microsoft.com/office/drawing/2014/main" id="{DDF6BF4E-7E87-4DA9-A6EA-A2BBE5C6EFB8}"/>
              </a:ext>
            </a:extLst>
          </p:cNvPr>
          <p:cNvSpPr/>
          <p:nvPr/>
        </p:nvSpPr>
        <p:spPr>
          <a:xfrm>
            <a:off x="7308304" y="1059582"/>
            <a:ext cx="1599623" cy="400110"/>
          </a:xfrm>
          <a:prstGeom prst="roundRect">
            <a:avLst/>
          </a:prstGeom>
          <a:solidFill>
            <a:srgbClr val="131B37"/>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latin typeface="-윤고딕330" panose="02030504000101010101" pitchFamily="18" charset="-127"/>
                <a:ea typeface="-윤고딕330" panose="02030504000101010101" pitchFamily="18" charset="-127"/>
              </a:rPr>
              <a:t>Report Writing</a:t>
            </a:r>
          </a:p>
        </p:txBody>
      </p:sp>
      <p:sp>
        <p:nvSpPr>
          <p:cNvPr id="34" name="사각형: 둥근 모서리 33">
            <a:extLst>
              <a:ext uri="{FF2B5EF4-FFF2-40B4-BE49-F238E27FC236}">
                <a16:creationId xmlns:a16="http://schemas.microsoft.com/office/drawing/2014/main" id="{F7E97E6A-BB35-4096-BFED-941B85B5B327}"/>
              </a:ext>
            </a:extLst>
          </p:cNvPr>
          <p:cNvSpPr/>
          <p:nvPr/>
        </p:nvSpPr>
        <p:spPr>
          <a:xfrm>
            <a:off x="7308304" y="1604853"/>
            <a:ext cx="1599624" cy="1375011"/>
          </a:xfrm>
          <a:prstGeom prst="roundRect">
            <a:avLst>
              <a:gd name="adj" fmla="val 6289"/>
            </a:avLst>
          </a:prstGeom>
          <a:solidFill>
            <a:schemeClr val="bg1">
              <a:lumMod val="95000"/>
            </a:schemeClr>
          </a:solidFill>
          <a:ln w="3175">
            <a:solidFill>
              <a:schemeClr val="bg1">
                <a:lumMod val="8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131B37"/>
                </a:solidFill>
                <a:latin typeface="-윤고딕320" panose="02030504000101010101" pitchFamily="18" charset="-127"/>
                <a:ea typeface="-윤고딕320" panose="02030504000101010101" pitchFamily="18" charset="-127"/>
              </a:rPr>
              <a:t>Revision of Personal Color Classification Criteria Based on Analysis Results</a:t>
            </a:r>
          </a:p>
          <a:p>
            <a:pPr algn="ctr"/>
            <a:endParaRPr lang="en-US" altLang="ko-KR" sz="900" dirty="0">
              <a:solidFill>
                <a:srgbClr val="131B37"/>
              </a:solidFill>
              <a:latin typeface="-윤고딕320" panose="02030504000101010101" pitchFamily="18" charset="-127"/>
              <a:ea typeface="-윤고딕320" panose="02030504000101010101" pitchFamily="18" charset="-127"/>
            </a:endParaRPr>
          </a:p>
          <a:p>
            <a:pPr algn="ctr"/>
            <a:r>
              <a:rPr lang="en-US" altLang="ko-KR" sz="900" dirty="0">
                <a:solidFill>
                  <a:srgbClr val="131B37"/>
                </a:solidFill>
                <a:latin typeface="-윤고딕320" panose="02030504000101010101" pitchFamily="18" charset="-127"/>
                <a:ea typeface="-윤고딕320" panose="02030504000101010101" pitchFamily="18" charset="-127"/>
              </a:rPr>
              <a:t>Compilation of Data Findings</a:t>
            </a:r>
          </a:p>
        </p:txBody>
      </p:sp>
      <p:sp>
        <p:nvSpPr>
          <p:cNvPr id="35" name="사각형: 둥근 모서리 34">
            <a:extLst>
              <a:ext uri="{FF2B5EF4-FFF2-40B4-BE49-F238E27FC236}">
                <a16:creationId xmlns:a16="http://schemas.microsoft.com/office/drawing/2014/main" id="{8EBBC844-9DCC-498D-82C2-520DB8D3D212}"/>
              </a:ext>
            </a:extLst>
          </p:cNvPr>
          <p:cNvSpPr/>
          <p:nvPr/>
        </p:nvSpPr>
        <p:spPr>
          <a:xfrm>
            <a:off x="7308304" y="3219822"/>
            <a:ext cx="1599623"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Report</a:t>
            </a:r>
            <a:r>
              <a:rPr lang="ko-KR" altLang="en-US" sz="1100" dirty="0">
                <a:solidFill>
                  <a:srgbClr val="131B37"/>
                </a:solidFill>
                <a:latin typeface="-윤고딕320" panose="02030504000101010101" pitchFamily="18" charset="-127"/>
                <a:ea typeface="-윤고딕320" panose="02030504000101010101" pitchFamily="18" charset="-127"/>
              </a:rPr>
              <a:t> </a:t>
            </a:r>
            <a:r>
              <a:rPr lang="en-US" altLang="ko-KR" sz="1100" dirty="0">
                <a:solidFill>
                  <a:srgbClr val="131B37"/>
                </a:solidFill>
                <a:latin typeface="-윤고딕320" panose="02030504000101010101" pitchFamily="18" charset="-127"/>
                <a:ea typeface="-윤고딕320" panose="02030504000101010101" pitchFamily="18" charset="-127"/>
              </a:rPr>
              <a:t>Design</a:t>
            </a:r>
          </a:p>
        </p:txBody>
      </p:sp>
      <p:sp>
        <p:nvSpPr>
          <p:cNvPr id="36" name="사각형: 둥근 모서리 35">
            <a:extLst>
              <a:ext uri="{FF2B5EF4-FFF2-40B4-BE49-F238E27FC236}">
                <a16:creationId xmlns:a16="http://schemas.microsoft.com/office/drawing/2014/main" id="{32A26CA9-972D-4E2B-881F-AD49D82D0174}"/>
              </a:ext>
            </a:extLst>
          </p:cNvPr>
          <p:cNvSpPr/>
          <p:nvPr/>
        </p:nvSpPr>
        <p:spPr>
          <a:xfrm>
            <a:off x="7308304" y="3607398"/>
            <a:ext cx="1599623" cy="476519"/>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Output Image Design</a:t>
            </a:r>
          </a:p>
        </p:txBody>
      </p:sp>
      <p:sp>
        <p:nvSpPr>
          <p:cNvPr id="37" name="사각형: 둥근 모서리 36">
            <a:extLst>
              <a:ext uri="{FF2B5EF4-FFF2-40B4-BE49-F238E27FC236}">
                <a16:creationId xmlns:a16="http://schemas.microsoft.com/office/drawing/2014/main" id="{551B6ED9-ADED-4156-A668-21DC446668F2}"/>
              </a:ext>
            </a:extLst>
          </p:cNvPr>
          <p:cNvSpPr/>
          <p:nvPr/>
        </p:nvSpPr>
        <p:spPr>
          <a:xfrm>
            <a:off x="7308304" y="4229080"/>
            <a:ext cx="1599623"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Data Examination</a:t>
            </a:r>
          </a:p>
        </p:txBody>
      </p:sp>
    </p:spTree>
    <p:extLst>
      <p:ext uri="{BB962C8B-B14F-4D97-AF65-F5344CB8AC3E}">
        <p14:creationId xmlns:p14="http://schemas.microsoft.com/office/powerpoint/2010/main" val="192995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Make</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Survey</a:t>
            </a:r>
          </a:p>
        </p:txBody>
      </p:sp>
      <p:sp>
        <p:nvSpPr>
          <p:cNvPr id="32" name="TextBox 31">
            <a:extLst>
              <a:ext uri="{FF2B5EF4-FFF2-40B4-BE49-F238E27FC236}">
                <a16:creationId xmlns:a16="http://schemas.microsoft.com/office/drawing/2014/main" id="{C489ACD3-9E96-4165-B0B7-AFAD84C3B39D}"/>
              </a:ext>
            </a:extLst>
          </p:cNvPr>
          <p:cNvSpPr txBox="1"/>
          <p:nvPr/>
        </p:nvSpPr>
        <p:spPr>
          <a:xfrm>
            <a:off x="467544" y="699542"/>
            <a:ext cx="4104456"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Rationality Verification of Personal Color Assessment Areas</a:t>
            </a:r>
          </a:p>
        </p:txBody>
      </p:sp>
      <p:pic>
        <p:nvPicPr>
          <p:cNvPr id="40" name="그림 39">
            <a:extLst>
              <a:ext uri="{FF2B5EF4-FFF2-40B4-BE49-F238E27FC236}">
                <a16:creationId xmlns:a16="http://schemas.microsoft.com/office/drawing/2014/main" id="{BAAD7062-AB37-4AFA-9D88-9081C18D7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2931791"/>
            <a:ext cx="4234526" cy="1890414"/>
          </a:xfrm>
          <a:prstGeom prst="rect">
            <a:avLst/>
          </a:prstGeom>
        </p:spPr>
      </p:pic>
      <p:sp>
        <p:nvSpPr>
          <p:cNvPr id="50" name="TextBox 49">
            <a:extLst>
              <a:ext uri="{FF2B5EF4-FFF2-40B4-BE49-F238E27FC236}">
                <a16:creationId xmlns:a16="http://schemas.microsoft.com/office/drawing/2014/main" id="{19AE2E18-258F-425D-BF78-21506BE29DC3}"/>
              </a:ext>
            </a:extLst>
          </p:cNvPr>
          <p:cNvSpPr txBox="1"/>
          <p:nvPr/>
        </p:nvSpPr>
        <p:spPr>
          <a:xfrm>
            <a:off x="6084168" y="4740905"/>
            <a:ext cx="2625833" cy="215444"/>
          </a:xfrm>
          <a:prstGeom prst="rect">
            <a:avLst/>
          </a:prstGeom>
          <a:noFill/>
        </p:spPr>
        <p:txBody>
          <a:bodyPr wrap="square" rtlCol="0">
            <a:spAutoFit/>
          </a:bodyPr>
          <a:lstStyle/>
          <a:p>
            <a:r>
              <a:rPr lang="en-US" altLang="ko-KR" sz="800" dirty="0">
                <a:latin typeface="-윤고딕320" panose="02030504000101010101" pitchFamily="18" charset="-127"/>
                <a:ea typeface="-윤고딕320" panose="02030504000101010101" pitchFamily="18" charset="-127"/>
              </a:rPr>
              <a:t>(From left to right: Cheek, Chin, Face, Eyes, Forehead)</a:t>
            </a:r>
            <a:endParaRPr lang="ko-KR" altLang="en-US" sz="800" dirty="0">
              <a:latin typeface="-윤고딕320" panose="02030504000101010101" pitchFamily="18" charset="-127"/>
              <a:ea typeface="-윤고딕320" panose="02030504000101010101" pitchFamily="18" charset="-127"/>
            </a:endParaRPr>
          </a:p>
        </p:txBody>
      </p:sp>
      <p:sp>
        <p:nvSpPr>
          <p:cNvPr id="38" name="TextBox 37">
            <a:extLst>
              <a:ext uri="{FF2B5EF4-FFF2-40B4-BE49-F238E27FC236}">
                <a16:creationId xmlns:a16="http://schemas.microsoft.com/office/drawing/2014/main" id="{75D297C7-6C8E-4A6A-96BC-D1C53AA1709C}"/>
              </a:ext>
            </a:extLst>
          </p:cNvPr>
          <p:cNvSpPr txBox="1"/>
          <p:nvPr/>
        </p:nvSpPr>
        <p:spPr>
          <a:xfrm>
            <a:off x="467544" y="961152"/>
            <a:ext cx="8676456" cy="1831271"/>
          </a:xfrm>
          <a:prstGeom prst="rect">
            <a:avLst/>
          </a:prstGeom>
          <a:noFill/>
        </p:spPr>
        <p:txBody>
          <a:bodyPr wrap="square" rtlCol="0">
            <a:spAutoFit/>
          </a:bodyPr>
          <a:lstStyle/>
          <a:p>
            <a:r>
              <a:rPr lang="en-US" altLang="ko-KR" sz="1100" b="1" dirty="0">
                <a:latin typeface="-윤고딕330" panose="02030504000101010101" pitchFamily="18" charset="-127"/>
                <a:ea typeface="-윤고딕330" panose="02030504000101010101" pitchFamily="18" charset="-127"/>
              </a:rPr>
              <a:t>Paper Findings:</a:t>
            </a:r>
          </a:p>
          <a:p>
            <a:r>
              <a:rPr lang="en-US" altLang="ko-KR" sz="200" dirty="0">
                <a:latin typeface="-윤고딕340" panose="02030504000101010101" pitchFamily="18" charset="-127"/>
                <a:ea typeface="-윤고딕340" panose="02030504000101010101" pitchFamily="18" charset="-127"/>
              </a:rPr>
              <a:t> </a:t>
            </a:r>
          </a:p>
          <a:p>
            <a:pPr lvl="1"/>
            <a:r>
              <a:rPr lang="en-US" altLang="ko-KR" sz="1100" dirty="0">
                <a:latin typeface="맑은 고딕" panose="020B0503020000020004" pitchFamily="50" charset="-127"/>
                <a:ea typeface="맑은 고딕" panose="020B0503020000020004" pitchFamily="50" charset="-127"/>
              </a:rPr>
              <a:t>Luminance: Differences in luminance exist pre and post makeup application across all areas.</a:t>
            </a:r>
          </a:p>
          <a:p>
            <a:pPr lvl="1"/>
            <a:r>
              <a:rPr lang="en-US" altLang="ko-KR" sz="1100" dirty="0">
                <a:latin typeface="맑은 고딕" panose="020B0503020000020004" pitchFamily="50" charset="-127"/>
                <a:ea typeface="맑은 고딕" panose="020B0503020000020004" pitchFamily="50" charset="-127"/>
              </a:rPr>
              <a:t>Redness: No significant difference in redness across the entire face.</a:t>
            </a:r>
          </a:p>
          <a:p>
            <a:pPr lvl="1"/>
            <a:r>
              <a:rPr lang="en-US" altLang="ko-KR" sz="1100" dirty="0">
                <a:latin typeface="맑은 고딕" panose="020B0503020000020004" pitchFamily="50" charset="-127"/>
                <a:ea typeface="맑은 고딕" panose="020B0503020000020004" pitchFamily="50" charset="-127"/>
              </a:rPr>
              <a:t>Yellowness: Differences in color values exist between the forehead and chin but not on the cheeks.</a:t>
            </a:r>
          </a:p>
          <a:p>
            <a:r>
              <a:rPr lang="en-US" altLang="ko-KR" sz="1100" dirty="0">
                <a:latin typeface="맑은 고딕" panose="020B0503020000020004" pitchFamily="50" charset="-127"/>
                <a:ea typeface="맑은 고딕" panose="020B0503020000020004" pitchFamily="50" charset="-127"/>
              </a:rPr>
              <a:t>Conclusion drawn from the analysis suggests that women do not correct the yellowness of their cheeks compared to their foreheads and chins. This leads to the conclusion that the skin tone of the cheeks represents their overall skin tone, and preserving the cheek's skin tone is the most natural way to express individuality.</a:t>
            </a:r>
            <a:endParaRPr lang="en-US" altLang="ko-KR" sz="1000" dirty="0">
              <a:latin typeface="-윤고딕320" panose="02030504000101010101" pitchFamily="18" charset="-127"/>
              <a:ea typeface="-윤고딕320" panose="02030504000101010101" pitchFamily="18" charset="-127"/>
            </a:endParaRPr>
          </a:p>
          <a:p>
            <a:r>
              <a:rPr lang="en-US" altLang="ko-KR" sz="10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Hypothesis:</a:t>
            </a:r>
          </a:p>
          <a:p>
            <a:r>
              <a:rPr lang="en-US" altLang="ko-KR" sz="200" dirty="0">
                <a:latin typeface="-윤고딕340" panose="02030504000101010101" pitchFamily="18" charset="-127"/>
                <a:ea typeface="-윤고딕340" panose="02030504000101010101" pitchFamily="18" charset="-127"/>
              </a:rPr>
              <a:t> </a:t>
            </a:r>
          </a:p>
          <a:p>
            <a:r>
              <a:rPr lang="en-US" altLang="ko-KR" sz="1100" dirty="0">
                <a:latin typeface="-윤고딕320" panose="02030504000101010101" pitchFamily="18" charset="-127"/>
                <a:ea typeface="-윤고딕320" panose="02030504000101010101" pitchFamily="18" charset="-127"/>
              </a:rPr>
              <a:t> Is the cheek the representative skin tone of the face?</a:t>
            </a:r>
          </a:p>
        </p:txBody>
      </p:sp>
      <p:sp>
        <p:nvSpPr>
          <p:cNvPr id="49" name="TextBox 48">
            <a:extLst>
              <a:ext uri="{FF2B5EF4-FFF2-40B4-BE49-F238E27FC236}">
                <a16:creationId xmlns:a16="http://schemas.microsoft.com/office/drawing/2014/main" id="{BB570229-B89E-4E1F-AC39-081FBB4D289C}"/>
              </a:ext>
            </a:extLst>
          </p:cNvPr>
          <p:cNvSpPr txBox="1"/>
          <p:nvPr/>
        </p:nvSpPr>
        <p:spPr>
          <a:xfrm>
            <a:off x="4427984" y="2345299"/>
            <a:ext cx="4176464" cy="630942"/>
          </a:xfrm>
          <a:prstGeom prst="rect">
            <a:avLst/>
          </a:prstGeom>
          <a:noFill/>
        </p:spPr>
        <p:txBody>
          <a:bodyPr wrap="square" rtlCol="0">
            <a:spAutoFit/>
          </a:bodyPr>
          <a:lstStyle/>
          <a:p>
            <a:r>
              <a:rPr lang="en-US" altLang="ko-KR" sz="1100" b="1" dirty="0">
                <a:latin typeface="-윤고딕330" panose="02030504000101010101" pitchFamily="18" charset="-127"/>
                <a:ea typeface="-윤고딕330" panose="02030504000101010101" pitchFamily="18" charset="-127"/>
              </a:rPr>
              <a:t>Example:</a:t>
            </a:r>
          </a:p>
          <a:p>
            <a:r>
              <a:rPr lang="en-US" altLang="ko-KR" sz="200" dirty="0">
                <a:latin typeface="-윤고딕340" panose="02030504000101010101" pitchFamily="18" charset="-127"/>
                <a:ea typeface="-윤고딕340" panose="02030504000101010101" pitchFamily="18" charset="-127"/>
              </a:rPr>
              <a:t> </a:t>
            </a:r>
          </a:p>
          <a:p>
            <a:r>
              <a:rPr lang="en-US" altLang="ko-KR" sz="1100" dirty="0">
                <a:latin typeface="-윤고딕320" panose="02030504000101010101" pitchFamily="18" charset="-127"/>
                <a:ea typeface="-윤고딕320" panose="02030504000101010101" pitchFamily="18" charset="-127"/>
              </a:rPr>
              <a:t>"Compared to the following picture, which color do you feel is most similar to the facial color?"</a:t>
            </a:r>
            <a:endParaRPr lang="ko-KR" altLang="en-US" sz="1100" dirty="0">
              <a:latin typeface="-윤고딕320" panose="02030504000101010101" pitchFamily="18" charset="-127"/>
              <a:ea typeface="-윤고딕320" panose="02030504000101010101" pitchFamily="18" charset="-127"/>
            </a:endParaRPr>
          </a:p>
        </p:txBody>
      </p:sp>
      <p:sp>
        <p:nvSpPr>
          <p:cNvPr id="2" name="TextBox 1">
            <a:extLst>
              <a:ext uri="{FF2B5EF4-FFF2-40B4-BE49-F238E27FC236}">
                <a16:creationId xmlns:a16="http://schemas.microsoft.com/office/drawing/2014/main" id="{328D707B-CC93-D3FA-25F0-D2F28FEA2B67}"/>
              </a:ext>
            </a:extLst>
          </p:cNvPr>
          <p:cNvSpPr txBox="1"/>
          <p:nvPr/>
        </p:nvSpPr>
        <p:spPr>
          <a:xfrm>
            <a:off x="467544" y="2925023"/>
            <a:ext cx="4030240" cy="1815882"/>
          </a:xfrm>
          <a:prstGeom prst="rect">
            <a:avLst/>
          </a:prstGeom>
          <a:noFill/>
        </p:spPr>
        <p:txBody>
          <a:bodyPr wrap="square" rtlCol="0">
            <a:spAutoFit/>
          </a:bodyPr>
          <a:lstStyle/>
          <a:p>
            <a:pPr algn="just"/>
            <a:r>
              <a:rPr lang="en-US" altLang="ko-KR" sz="1100" b="1" dirty="0">
                <a:latin typeface="-윤고딕330" panose="02030504000101010101" pitchFamily="18" charset="-127"/>
                <a:ea typeface="-윤고딕330" panose="02030504000101010101" pitchFamily="18" charset="-127"/>
              </a:rPr>
              <a:t>Verification Method:</a:t>
            </a:r>
          </a:p>
          <a:p>
            <a:pPr algn="just"/>
            <a:r>
              <a:rPr lang="en-US" altLang="ko-KR" sz="200" dirty="0">
                <a:latin typeface="-윤고딕340" panose="02030504000101010101" pitchFamily="18" charset="-127"/>
                <a:ea typeface="-윤고딕340" panose="02030504000101010101" pitchFamily="18" charset="-127"/>
              </a:rPr>
              <a:t> </a:t>
            </a:r>
          </a:p>
          <a:p>
            <a:pPr algn="just"/>
            <a:r>
              <a:rPr lang="en-US" altLang="ko-KR" sz="1100" dirty="0">
                <a:latin typeface="-윤고딕320" panose="02030504000101010101" pitchFamily="18" charset="-127"/>
                <a:ea typeface="-윤고딕320" panose="02030504000101010101" pitchFamily="18" charset="-127"/>
              </a:rPr>
              <a:t>Adjust the white balance of sample photos.</a:t>
            </a:r>
          </a:p>
          <a:p>
            <a:pPr algn="just"/>
            <a:r>
              <a:rPr lang="en-US" altLang="ko-KR" sz="1100" dirty="0">
                <a:latin typeface="-윤고딕320" panose="02030504000101010101" pitchFamily="18" charset="-127"/>
                <a:ea typeface="-윤고딕320" panose="02030504000101010101" pitchFamily="18" charset="-127"/>
              </a:rPr>
              <a:t>Extract the average color values for the forehead, cheeks, eyes, chin, and the entire face.</a:t>
            </a:r>
          </a:p>
          <a:p>
            <a:pPr algn="just"/>
            <a:r>
              <a:rPr lang="en-US" altLang="ko-KR" sz="1100" dirty="0">
                <a:latin typeface="-윤고딕320" panose="02030504000101010101" pitchFamily="18" charset="-127"/>
                <a:ea typeface="-윤고딕320" panose="02030504000101010101" pitchFamily="18" charset="-127"/>
              </a:rPr>
              <a:t>Conduct a survey to determine the facial area perceived as the representative skin tone when people recognize others' faces.</a:t>
            </a:r>
          </a:p>
          <a:p>
            <a:pPr algn="just"/>
            <a:r>
              <a:rPr lang="en-US" altLang="ko-KR" sz="1100" dirty="0">
                <a:latin typeface="-윤고딕320" panose="02030504000101010101" pitchFamily="18" charset="-127"/>
                <a:ea typeface="-윤고딕320" panose="02030504000101010101" pitchFamily="18" charset="-127"/>
              </a:rPr>
              <a:t>Present the average colors of the cheeks, chin, eyes, forehead, and the entire face for each facial sample.</a:t>
            </a:r>
          </a:p>
          <a:p>
            <a:pPr algn="just"/>
            <a:r>
              <a:rPr lang="en-US" altLang="ko-KR" sz="1100" dirty="0">
                <a:latin typeface="-윤고딕320" panose="02030504000101010101" pitchFamily="18" charset="-127"/>
                <a:ea typeface="-윤고딕320" panose="02030504000101010101" pitchFamily="18" charset="-127"/>
              </a:rPr>
              <a:t>Validate the results based on survey responses.</a:t>
            </a:r>
          </a:p>
        </p:txBody>
      </p:sp>
    </p:spTree>
    <p:extLst>
      <p:ext uri="{BB962C8B-B14F-4D97-AF65-F5344CB8AC3E}">
        <p14:creationId xmlns:p14="http://schemas.microsoft.com/office/powerpoint/2010/main" val="416019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Make</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Survey</a:t>
            </a:r>
          </a:p>
        </p:txBody>
      </p:sp>
      <p:sp>
        <p:nvSpPr>
          <p:cNvPr id="32" name="TextBox 31">
            <a:extLst>
              <a:ext uri="{FF2B5EF4-FFF2-40B4-BE49-F238E27FC236}">
                <a16:creationId xmlns:a16="http://schemas.microsoft.com/office/drawing/2014/main" id="{C489ACD3-9E96-4165-B0B7-AFAD84C3B39D}"/>
              </a:ext>
            </a:extLst>
          </p:cNvPr>
          <p:cNvSpPr txBox="1"/>
          <p:nvPr/>
        </p:nvSpPr>
        <p:spPr>
          <a:xfrm>
            <a:off x="467544" y="699542"/>
            <a:ext cx="4104456"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Rationality Verification of Personal Color Diagnostic Colors</a:t>
            </a:r>
          </a:p>
        </p:txBody>
      </p:sp>
      <p:sp>
        <p:nvSpPr>
          <p:cNvPr id="15" name="사각형: 둥근 모서리 14">
            <a:extLst>
              <a:ext uri="{FF2B5EF4-FFF2-40B4-BE49-F238E27FC236}">
                <a16:creationId xmlns:a16="http://schemas.microsoft.com/office/drawing/2014/main" id="{579167E5-F7CD-4220-B5CA-53011DB2FD14}"/>
              </a:ext>
            </a:extLst>
          </p:cNvPr>
          <p:cNvSpPr/>
          <p:nvPr/>
        </p:nvSpPr>
        <p:spPr>
          <a:xfrm>
            <a:off x="4860032" y="3435846"/>
            <a:ext cx="3053646" cy="1512168"/>
          </a:xfrm>
          <a:prstGeom prst="roundRect">
            <a:avLst>
              <a:gd name="adj" fmla="val 6289"/>
            </a:avLst>
          </a:prstGeom>
          <a:solidFill>
            <a:schemeClr val="bg1">
              <a:lumMod val="95000"/>
            </a:schemeClr>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Survey B</a:t>
            </a:r>
          </a:p>
          <a:p>
            <a:pPr algn="ctr"/>
            <a:endParaRPr lang="en-US" altLang="ko-KR" sz="1100" dirty="0">
              <a:solidFill>
                <a:schemeClr val="tx1"/>
              </a:solidFill>
              <a:latin typeface="-윤고딕320" panose="02030504000101010101" pitchFamily="18" charset="-127"/>
              <a:ea typeface="-윤고딕320" panose="02030504000101010101" pitchFamily="18" charset="-127"/>
            </a:endParaRPr>
          </a:p>
          <a:p>
            <a:pPr algn="ctr"/>
            <a:r>
              <a:rPr lang="en-US" altLang="ko-KR" sz="1100" dirty="0">
                <a:solidFill>
                  <a:schemeClr val="tx1"/>
                </a:solidFill>
                <a:latin typeface="-윤고딕320" panose="02030504000101010101" pitchFamily="18" charset="-127"/>
                <a:ea typeface="-윤고딕320" panose="02030504000101010101" pitchFamily="18" charset="-127"/>
              </a:rPr>
              <a:t>(Color selection that complements the skin tone the most)</a:t>
            </a:r>
          </a:p>
          <a:p>
            <a:pPr algn="ctr"/>
            <a:endParaRPr lang="en-US" altLang="ko-KR" sz="1100" dirty="0">
              <a:solidFill>
                <a:schemeClr val="tx1"/>
              </a:solidFill>
              <a:latin typeface="-윤고딕320" panose="02030504000101010101" pitchFamily="18" charset="-127"/>
              <a:ea typeface="-윤고딕320" panose="02030504000101010101" pitchFamily="18" charset="-127"/>
            </a:endParaRPr>
          </a:p>
          <a:p>
            <a:pPr algn="ctr"/>
            <a:r>
              <a:rPr lang="en-US" altLang="ko-KR" sz="1100" dirty="0">
                <a:solidFill>
                  <a:schemeClr val="tx1"/>
                </a:solidFill>
                <a:latin typeface="-윤고딕320" panose="02030504000101010101" pitchFamily="18" charset="-127"/>
                <a:ea typeface="-윤고딕320" panose="02030504000101010101" pitchFamily="18" charset="-127"/>
              </a:rPr>
              <a:t>Q: When considering the color in the center of each palette as the skin tone,</a:t>
            </a:r>
          </a:p>
          <a:p>
            <a:pPr algn="ctr"/>
            <a:r>
              <a:rPr lang="en-US" altLang="ko-KR" sz="1100" dirty="0">
                <a:solidFill>
                  <a:schemeClr val="tx1"/>
                </a:solidFill>
                <a:latin typeface="-윤고딕330" panose="020B0604020202020204" charset="-127"/>
                <a:ea typeface="-윤고딕330" panose="020B0604020202020204" charset="-127"/>
              </a:rPr>
              <a:t>Which color appears the most harmonious?</a:t>
            </a:r>
            <a:endParaRPr lang="ko-KR" altLang="en-US" sz="1100" dirty="0">
              <a:solidFill>
                <a:schemeClr val="tx1"/>
              </a:solidFill>
              <a:latin typeface="-윤고딕330" panose="020B0604020202020204" charset="-127"/>
              <a:ea typeface="-윤고딕330" panose="020B0604020202020204" charset="-127"/>
            </a:endParaRPr>
          </a:p>
        </p:txBody>
      </p:sp>
      <p:sp>
        <p:nvSpPr>
          <p:cNvPr id="16" name="사각형: 둥근 모서리 15">
            <a:extLst>
              <a:ext uri="{FF2B5EF4-FFF2-40B4-BE49-F238E27FC236}">
                <a16:creationId xmlns:a16="http://schemas.microsoft.com/office/drawing/2014/main" id="{741A8DBD-DC98-4589-8FC7-D45DB32B9067}"/>
              </a:ext>
            </a:extLst>
          </p:cNvPr>
          <p:cNvSpPr/>
          <p:nvPr/>
        </p:nvSpPr>
        <p:spPr>
          <a:xfrm>
            <a:off x="1230322" y="3435846"/>
            <a:ext cx="3053646" cy="1512168"/>
          </a:xfrm>
          <a:prstGeom prst="roundRect">
            <a:avLst>
              <a:gd name="adj" fmla="val 6289"/>
            </a:avLst>
          </a:prstGeom>
          <a:solidFill>
            <a:schemeClr val="bg1">
              <a:lumMod val="95000"/>
            </a:schemeClr>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Survey A</a:t>
            </a:r>
          </a:p>
          <a:p>
            <a:pPr algn="ctr"/>
            <a:endParaRPr lang="en-US" altLang="ko-KR" sz="1100" dirty="0">
              <a:solidFill>
                <a:schemeClr val="tx1"/>
              </a:solidFill>
              <a:latin typeface="-윤고딕320" panose="02030504000101010101" pitchFamily="18" charset="-127"/>
              <a:ea typeface="-윤고딕320" panose="02030504000101010101" pitchFamily="18" charset="-127"/>
            </a:endParaRPr>
          </a:p>
          <a:p>
            <a:pPr algn="ctr"/>
            <a:r>
              <a:rPr lang="en-US" altLang="ko-KR" sz="1100" dirty="0">
                <a:solidFill>
                  <a:schemeClr val="tx1"/>
                </a:solidFill>
                <a:latin typeface="-윤고딕320" panose="02030504000101010101" pitchFamily="18" charset="-127"/>
                <a:ea typeface="-윤고딕320" panose="02030504000101010101" pitchFamily="18" charset="-127"/>
              </a:rPr>
              <a:t>(Color selection that makes the skin appear the brightest)</a:t>
            </a:r>
          </a:p>
          <a:p>
            <a:pPr algn="ctr"/>
            <a:endParaRPr lang="en-US" altLang="ko-KR" sz="1100" dirty="0">
              <a:solidFill>
                <a:schemeClr val="tx1"/>
              </a:solidFill>
              <a:latin typeface="-윤고딕320" panose="02030504000101010101" pitchFamily="18" charset="-127"/>
              <a:ea typeface="-윤고딕320" panose="02030504000101010101" pitchFamily="18" charset="-127"/>
            </a:endParaRPr>
          </a:p>
          <a:p>
            <a:pPr algn="ctr"/>
            <a:r>
              <a:rPr lang="en-US" altLang="ko-KR" sz="1100" dirty="0">
                <a:solidFill>
                  <a:schemeClr val="tx1"/>
                </a:solidFill>
                <a:latin typeface="-윤고딕320" panose="02030504000101010101" pitchFamily="18" charset="-127"/>
                <a:ea typeface="-윤고딕320" panose="02030504000101010101" pitchFamily="18" charset="-127"/>
              </a:rPr>
              <a:t>Q: When considering the color in the center of each palette as the skin tone,</a:t>
            </a:r>
          </a:p>
          <a:p>
            <a:pPr algn="ctr"/>
            <a:r>
              <a:rPr lang="en-US" altLang="ko-KR" sz="1100" dirty="0">
                <a:solidFill>
                  <a:schemeClr val="tx1"/>
                </a:solidFill>
                <a:latin typeface="-윤고딕330" panose="020B0604020202020204" charset="-127"/>
                <a:ea typeface="-윤고딕330" panose="020B0604020202020204" charset="-127"/>
              </a:rPr>
              <a:t>Which color appears the brightest?</a:t>
            </a:r>
            <a:endParaRPr lang="ko-KR" altLang="en-US" sz="1100" dirty="0">
              <a:solidFill>
                <a:schemeClr val="tx1"/>
              </a:solidFill>
              <a:latin typeface="-윤고딕330" panose="020B0604020202020204" charset="-127"/>
              <a:ea typeface="-윤고딕330" panose="020B0604020202020204" charset="-127"/>
            </a:endParaRPr>
          </a:p>
        </p:txBody>
      </p:sp>
      <p:sp>
        <p:nvSpPr>
          <p:cNvPr id="38" name="TextBox 37">
            <a:extLst>
              <a:ext uri="{FF2B5EF4-FFF2-40B4-BE49-F238E27FC236}">
                <a16:creationId xmlns:a16="http://schemas.microsoft.com/office/drawing/2014/main" id="{75D297C7-6C8E-4A6A-96BC-D1C53AA1709C}"/>
              </a:ext>
            </a:extLst>
          </p:cNvPr>
          <p:cNvSpPr txBox="1"/>
          <p:nvPr/>
        </p:nvSpPr>
        <p:spPr>
          <a:xfrm>
            <a:off x="467544" y="961152"/>
            <a:ext cx="8712968" cy="2200602"/>
          </a:xfrm>
          <a:prstGeom prst="rect">
            <a:avLst/>
          </a:prstGeom>
          <a:noFill/>
        </p:spPr>
        <p:txBody>
          <a:bodyPr wrap="square" rtlCol="0">
            <a:spAutoFit/>
          </a:bodyPr>
          <a:lstStyle/>
          <a:p>
            <a:r>
              <a:rPr lang="en-US" altLang="ko-KR" sz="1100" b="1" dirty="0">
                <a:latin typeface="-윤고딕330" panose="02030504000101010101" pitchFamily="18" charset="-127"/>
                <a:ea typeface="-윤고딕330" panose="02030504000101010101" pitchFamily="18" charset="-127"/>
              </a:rPr>
              <a:t>Paper Findings:</a:t>
            </a:r>
          </a:p>
          <a:p>
            <a:r>
              <a:rPr lang="en-US" altLang="ko-KR" sz="200" dirty="0">
                <a:latin typeface="-윤고딕340" panose="02030504000101010101" pitchFamily="18" charset="-127"/>
                <a:ea typeface="-윤고딕340" panose="02030504000101010101" pitchFamily="18" charset="-127"/>
              </a:rPr>
              <a:t> </a:t>
            </a:r>
          </a:p>
          <a:p>
            <a:pPr marL="228600"/>
            <a:r>
              <a:rPr lang="en-US" altLang="ko-KR" sz="1100" dirty="0">
                <a:latin typeface="-윤고딕320" panose="02030504000101010101" pitchFamily="18" charset="-127"/>
                <a:ea typeface="-윤고딕320" panose="02030504000101010101" pitchFamily="18" charset="-127"/>
              </a:rPr>
              <a:t>Personal color aims to make individuals appear brighter based on color theory.</a:t>
            </a:r>
          </a:p>
          <a:p>
            <a:pPr marL="228600"/>
            <a:r>
              <a:rPr lang="en-US" altLang="ko-KR" sz="1100" dirty="0">
                <a:latin typeface="-윤고딕320" panose="02030504000101010101" pitchFamily="18" charset="-127"/>
                <a:ea typeface="-윤고딕320" panose="02030504000101010101" pitchFamily="18" charset="-127"/>
              </a:rPr>
              <a:t>Brightness enhancement in color theory is achieved through color contrast, luminance contrast, and saturation contrast.</a:t>
            </a:r>
          </a:p>
          <a:p>
            <a:r>
              <a:rPr lang="en-US" altLang="ko-KR" sz="11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Hypothesis:</a:t>
            </a:r>
          </a:p>
          <a:p>
            <a:r>
              <a:rPr lang="en-US" altLang="ko-KR" sz="200" dirty="0">
                <a:latin typeface="-윤고딕340" panose="02030504000101010101" pitchFamily="18" charset="-127"/>
                <a:ea typeface="-윤고딕340" panose="02030504000101010101" pitchFamily="18" charset="-127"/>
              </a:rPr>
              <a:t> </a:t>
            </a:r>
          </a:p>
          <a:p>
            <a:pPr marL="228600"/>
            <a:r>
              <a:rPr lang="en-US" altLang="ko-KR" sz="1100" dirty="0">
                <a:latin typeface="-윤고딕320" panose="02030504000101010101" pitchFamily="18" charset="-127"/>
                <a:ea typeface="-윤고딕320" panose="02030504000101010101" pitchFamily="18" charset="-127"/>
              </a:rPr>
              <a:t>Is the personal color perceived by individuals intended to make the skin appear brighter, or is it intended to complement the skin tone?</a:t>
            </a:r>
            <a:endParaRPr lang="en-US" altLang="ko-KR" sz="1000" dirty="0">
              <a:latin typeface="-윤고딕320" panose="02030504000101010101" pitchFamily="18" charset="-127"/>
              <a:ea typeface="-윤고딕320" panose="02030504000101010101" pitchFamily="18" charset="-127"/>
            </a:endParaRPr>
          </a:p>
          <a:p>
            <a:r>
              <a:rPr lang="en-US" altLang="ko-KR" sz="10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Verification Method:</a:t>
            </a:r>
          </a:p>
          <a:p>
            <a:r>
              <a:rPr lang="en-US" altLang="ko-KR" sz="200" dirty="0">
                <a:latin typeface="-윤고딕340" panose="02030504000101010101" pitchFamily="18" charset="-127"/>
                <a:ea typeface="-윤고딕340" panose="02030504000101010101" pitchFamily="18" charset="-127"/>
              </a:rPr>
              <a:t> </a:t>
            </a:r>
          </a:p>
          <a:p>
            <a:pPr marL="228600"/>
            <a:r>
              <a:rPr lang="en-US" altLang="ko-KR" sz="1100" dirty="0">
                <a:latin typeface="-윤고딕320" panose="02030504000101010101" pitchFamily="18" charset="-127"/>
                <a:ea typeface="-윤고딕320" panose="02030504000101010101" pitchFamily="18" charset="-127"/>
              </a:rPr>
              <a:t>For the base color (assumed to be skin tone), adjust the complementary colors according to color theory, selecting a total of 6 colors. Adjust the hue, luminance, and saturation values to present a total of 5 colors.</a:t>
            </a:r>
          </a:p>
          <a:p>
            <a:pPr marL="228600"/>
            <a:r>
              <a:rPr lang="en-US" altLang="ko-KR" sz="1100" dirty="0">
                <a:latin typeface="-윤고딕320" panose="02030504000101010101" pitchFamily="18" charset="-127"/>
                <a:ea typeface="-윤고딕320" panose="02030504000101010101" pitchFamily="18" charset="-127"/>
              </a:rPr>
              <a:t>Conduct a survey to determine which color makes the base color appear the brightest or most harmonious, ensuring that the populations for the brightest and most harmonious colors do not overlap.</a:t>
            </a:r>
          </a:p>
        </p:txBody>
      </p:sp>
    </p:spTree>
    <p:extLst>
      <p:ext uri="{BB962C8B-B14F-4D97-AF65-F5344CB8AC3E}">
        <p14:creationId xmlns:p14="http://schemas.microsoft.com/office/powerpoint/2010/main" val="302533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Make</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Survey</a:t>
            </a:r>
          </a:p>
        </p:txBody>
      </p:sp>
      <p:sp>
        <p:nvSpPr>
          <p:cNvPr id="32" name="TextBox 31">
            <a:extLst>
              <a:ext uri="{FF2B5EF4-FFF2-40B4-BE49-F238E27FC236}">
                <a16:creationId xmlns:a16="http://schemas.microsoft.com/office/drawing/2014/main" id="{C489ACD3-9E96-4165-B0B7-AFAD84C3B39D}"/>
              </a:ext>
            </a:extLst>
          </p:cNvPr>
          <p:cNvSpPr txBox="1"/>
          <p:nvPr/>
        </p:nvSpPr>
        <p:spPr>
          <a:xfrm>
            <a:off x="467544" y="699542"/>
            <a:ext cx="4104456"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Rationality Verification of Personal Color Diagnostic Colors</a:t>
            </a:r>
            <a:endParaRPr lang="ko-KR" altLang="en-US" sz="1100" dirty="0">
              <a:solidFill>
                <a:srgbClr val="6F96D7"/>
              </a:solidFill>
              <a:latin typeface="-윤고딕330" panose="02030504000101010101" pitchFamily="18" charset="-127"/>
              <a:ea typeface="-윤고딕330" panose="02030504000101010101" pitchFamily="18" charset="-127"/>
            </a:endParaRPr>
          </a:p>
        </p:txBody>
      </p:sp>
      <p:grpSp>
        <p:nvGrpSpPr>
          <p:cNvPr id="11" name="그룹 10">
            <a:extLst>
              <a:ext uri="{FF2B5EF4-FFF2-40B4-BE49-F238E27FC236}">
                <a16:creationId xmlns:a16="http://schemas.microsoft.com/office/drawing/2014/main" id="{6CFC8C10-AF99-4AFE-85FA-86A366784596}"/>
              </a:ext>
            </a:extLst>
          </p:cNvPr>
          <p:cNvGrpSpPr/>
          <p:nvPr/>
        </p:nvGrpSpPr>
        <p:grpSpPr>
          <a:xfrm>
            <a:off x="2113074" y="3579862"/>
            <a:ext cx="4917851" cy="1292424"/>
            <a:chOff x="1820428" y="3655590"/>
            <a:chExt cx="4917851" cy="1292424"/>
          </a:xfrm>
        </p:grpSpPr>
        <p:pic>
          <p:nvPicPr>
            <p:cNvPr id="4" name="그림 3" descr="그리기, 시계이(가) 표시된 사진&#10;&#10;자동 생성된 설명">
              <a:extLst>
                <a:ext uri="{FF2B5EF4-FFF2-40B4-BE49-F238E27FC236}">
                  <a16:creationId xmlns:a16="http://schemas.microsoft.com/office/drawing/2014/main" id="{BC9FFF01-2F5F-43ED-B110-096C2059F2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5232" y="3655590"/>
              <a:ext cx="4153047" cy="1112424"/>
            </a:xfrm>
            <a:prstGeom prst="rect">
              <a:avLst/>
            </a:prstGeom>
          </p:spPr>
        </p:pic>
        <p:sp>
          <p:nvSpPr>
            <p:cNvPr id="6" name="직사각형 5">
              <a:extLst>
                <a:ext uri="{FF2B5EF4-FFF2-40B4-BE49-F238E27FC236}">
                  <a16:creationId xmlns:a16="http://schemas.microsoft.com/office/drawing/2014/main" id="{161E00EE-3525-4337-982D-82A4FF31D5B7}"/>
                </a:ext>
              </a:extLst>
            </p:cNvPr>
            <p:cNvSpPr/>
            <p:nvPr/>
          </p:nvSpPr>
          <p:spPr>
            <a:xfrm>
              <a:off x="1820428" y="3943968"/>
              <a:ext cx="758952" cy="756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Complementary color</a:t>
              </a:r>
              <a:endParaRPr lang="ko-KR" altLang="en-US" sz="600" dirty="0">
                <a:solidFill>
                  <a:srgbClr val="131B37"/>
                </a:solidFill>
                <a:latin typeface="-윤고딕320" panose="02030504000101010101" pitchFamily="18" charset="-127"/>
                <a:ea typeface="-윤고딕320" panose="02030504000101010101" pitchFamily="18" charset="-127"/>
              </a:endParaRPr>
            </a:p>
          </p:txBody>
        </p:sp>
        <p:sp>
          <p:nvSpPr>
            <p:cNvPr id="17" name="직사각형 16">
              <a:extLst>
                <a:ext uri="{FF2B5EF4-FFF2-40B4-BE49-F238E27FC236}">
                  <a16:creationId xmlns:a16="http://schemas.microsoft.com/office/drawing/2014/main" id="{2F778AAF-51C7-41A6-8F9D-E8F1895D8C78}"/>
                </a:ext>
              </a:extLst>
            </p:cNvPr>
            <p:cNvSpPr/>
            <p:nvPr/>
          </p:nvSpPr>
          <p:spPr>
            <a:xfrm>
              <a:off x="2663872"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Saturation -5 Brightness -5</a:t>
              </a:r>
              <a:endParaRPr lang="ko-KR" altLang="en-US" sz="600" dirty="0">
                <a:solidFill>
                  <a:srgbClr val="131B37"/>
                </a:solidFill>
                <a:latin typeface="-윤고딕320" panose="02030504000101010101" pitchFamily="18" charset="-127"/>
                <a:ea typeface="-윤고딕320" panose="02030504000101010101" pitchFamily="18" charset="-127"/>
              </a:endParaRPr>
            </a:p>
          </p:txBody>
        </p:sp>
        <p:sp>
          <p:nvSpPr>
            <p:cNvPr id="18" name="직사각형 17">
              <a:extLst>
                <a:ext uri="{FF2B5EF4-FFF2-40B4-BE49-F238E27FC236}">
                  <a16:creationId xmlns:a16="http://schemas.microsoft.com/office/drawing/2014/main" id="{49C0E782-AAC6-4B24-B2A9-248C6F27BFBA}"/>
                </a:ext>
              </a:extLst>
            </p:cNvPr>
            <p:cNvSpPr/>
            <p:nvPr/>
          </p:nvSpPr>
          <p:spPr>
            <a:xfrm>
              <a:off x="3478379"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Saturation -5 Brightness +5</a:t>
              </a:r>
              <a:endParaRPr lang="ko-KR" altLang="en-US" sz="600" dirty="0">
                <a:solidFill>
                  <a:srgbClr val="131B37"/>
                </a:solidFill>
                <a:latin typeface="-윤고딕320" panose="02030504000101010101" pitchFamily="18" charset="-127"/>
                <a:ea typeface="-윤고딕320" panose="02030504000101010101" pitchFamily="18" charset="-127"/>
              </a:endParaRPr>
            </a:p>
          </p:txBody>
        </p:sp>
        <p:sp>
          <p:nvSpPr>
            <p:cNvPr id="19" name="직사각형 18">
              <a:extLst>
                <a:ext uri="{FF2B5EF4-FFF2-40B4-BE49-F238E27FC236}">
                  <a16:creationId xmlns:a16="http://schemas.microsoft.com/office/drawing/2014/main" id="{CD97D779-A641-499B-BE01-9A516453A654}"/>
                </a:ext>
              </a:extLst>
            </p:cNvPr>
            <p:cNvSpPr/>
            <p:nvPr/>
          </p:nvSpPr>
          <p:spPr>
            <a:xfrm>
              <a:off x="4292886"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Primary color</a:t>
              </a:r>
              <a:endParaRPr lang="ko-KR" altLang="en-US" sz="600" dirty="0">
                <a:solidFill>
                  <a:srgbClr val="131B37"/>
                </a:solidFill>
                <a:latin typeface="-윤고딕320" panose="02030504000101010101" pitchFamily="18" charset="-127"/>
                <a:ea typeface="-윤고딕320" panose="02030504000101010101" pitchFamily="18" charset="-127"/>
              </a:endParaRPr>
            </a:p>
          </p:txBody>
        </p:sp>
        <p:sp>
          <p:nvSpPr>
            <p:cNvPr id="20" name="직사각형 19">
              <a:extLst>
                <a:ext uri="{FF2B5EF4-FFF2-40B4-BE49-F238E27FC236}">
                  <a16:creationId xmlns:a16="http://schemas.microsoft.com/office/drawing/2014/main" id="{E5C0715B-8FAD-4BDA-8E88-DB5AF8831027}"/>
                </a:ext>
              </a:extLst>
            </p:cNvPr>
            <p:cNvSpPr/>
            <p:nvPr/>
          </p:nvSpPr>
          <p:spPr>
            <a:xfrm>
              <a:off x="5107393"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Saturation +5 Brightness -5</a:t>
              </a:r>
              <a:endParaRPr lang="ko-KR" altLang="en-US" sz="600" dirty="0">
                <a:solidFill>
                  <a:srgbClr val="131B37"/>
                </a:solidFill>
                <a:latin typeface="-윤고딕320" panose="02030504000101010101" pitchFamily="18" charset="-127"/>
                <a:ea typeface="-윤고딕320" panose="02030504000101010101" pitchFamily="18" charset="-127"/>
              </a:endParaRPr>
            </a:p>
          </p:txBody>
        </p:sp>
        <p:sp>
          <p:nvSpPr>
            <p:cNvPr id="21" name="직사각형 20">
              <a:extLst>
                <a:ext uri="{FF2B5EF4-FFF2-40B4-BE49-F238E27FC236}">
                  <a16:creationId xmlns:a16="http://schemas.microsoft.com/office/drawing/2014/main" id="{31A0FA0C-894D-4578-99D0-ABB4EAABF905}"/>
                </a:ext>
              </a:extLst>
            </p:cNvPr>
            <p:cNvSpPr/>
            <p:nvPr/>
          </p:nvSpPr>
          <p:spPr>
            <a:xfrm>
              <a:off x="5921899"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Saturation +5 Brightness +5</a:t>
              </a:r>
              <a:endParaRPr lang="ko-KR" altLang="en-US" sz="600" dirty="0">
                <a:solidFill>
                  <a:srgbClr val="131B37"/>
                </a:solidFill>
                <a:latin typeface="-윤고딕320" panose="02030504000101010101" pitchFamily="18" charset="-127"/>
                <a:ea typeface="-윤고딕320" panose="02030504000101010101" pitchFamily="18" charset="-127"/>
              </a:endParaRPr>
            </a:p>
          </p:txBody>
        </p:sp>
      </p:grpSp>
      <p:sp>
        <p:nvSpPr>
          <p:cNvPr id="38" name="TextBox 37">
            <a:extLst>
              <a:ext uri="{FF2B5EF4-FFF2-40B4-BE49-F238E27FC236}">
                <a16:creationId xmlns:a16="http://schemas.microsoft.com/office/drawing/2014/main" id="{75D297C7-6C8E-4A6A-96BC-D1C53AA1709C}"/>
              </a:ext>
            </a:extLst>
          </p:cNvPr>
          <p:cNvSpPr txBox="1"/>
          <p:nvPr/>
        </p:nvSpPr>
        <p:spPr>
          <a:xfrm>
            <a:off x="467544" y="963383"/>
            <a:ext cx="8583398" cy="2554545"/>
          </a:xfrm>
          <a:prstGeom prst="rect">
            <a:avLst/>
          </a:prstGeom>
          <a:noFill/>
        </p:spPr>
        <p:txBody>
          <a:bodyPr wrap="square" rtlCol="0">
            <a:spAutoFit/>
          </a:bodyPr>
          <a:lstStyle/>
          <a:p>
            <a:r>
              <a:rPr lang="en-US" altLang="ko-KR" sz="1100" b="1" dirty="0">
                <a:latin typeface="-윤고딕330" panose="02030504000101010101" pitchFamily="18" charset="-127"/>
                <a:ea typeface="-윤고딕330" panose="02030504000101010101" pitchFamily="18" charset="-127"/>
              </a:rPr>
              <a:t>Paper Findings:</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Personal color aims to make individuals appear brighter based on color theory. Enhancing brightness in color theory involves color contrast, luminance contrast, and saturation contrast.</a:t>
            </a:r>
          </a:p>
          <a:p>
            <a:r>
              <a:rPr lang="en-US" altLang="ko-KR" sz="11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Hypothesis:</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According to contrast theory, colors that contrast with the base color (skin tone) are perceived as most suitable for personal color.</a:t>
            </a:r>
            <a:endParaRPr lang="en-US" altLang="ko-KR" sz="1000" dirty="0">
              <a:latin typeface="-윤고딕320" panose="02030504000101010101" pitchFamily="18" charset="-127"/>
              <a:ea typeface="-윤고딕320" panose="02030504000101010101" pitchFamily="18" charset="-127"/>
            </a:endParaRPr>
          </a:p>
          <a:p>
            <a:r>
              <a:rPr lang="en-US" altLang="ko-KR" sz="11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Verification Method:</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Using the base color as a sample, extract complementary colors, triadic colors, and split-complementary colors (total of 6). Fix the color values of each contrast and adjust the luminance/saturation to compare the colors.</a:t>
            </a:r>
          </a:p>
          <a:p>
            <a:pPr marL="171450" lvl="1"/>
            <a:r>
              <a:rPr lang="en-US" altLang="ko-KR" sz="1100" dirty="0">
                <a:latin typeface="-윤고딕320" panose="02030504000101010101" pitchFamily="18" charset="-127"/>
                <a:ea typeface="-윤고딕320" panose="02030504000101010101" pitchFamily="18" charset="-127"/>
              </a:rPr>
              <a:t>Survey the most suitable color for personal color among each contrast and adjusted color.</a:t>
            </a:r>
          </a:p>
          <a:p>
            <a:pPr lvl="1"/>
            <a:endParaRPr lang="en-US" altLang="ko-KR" sz="1100" dirty="0">
              <a:latin typeface="-윤고딕320" panose="02030504000101010101" pitchFamily="18" charset="-127"/>
              <a:ea typeface="-윤고딕320" panose="02030504000101010101" pitchFamily="18" charset="-127"/>
            </a:endParaRPr>
          </a:p>
          <a:p>
            <a:r>
              <a:rPr lang="en-US" altLang="ko-KR" sz="1100" b="1" dirty="0">
                <a:latin typeface="-윤고딕330" panose="02030504000101010101" pitchFamily="18" charset="-127"/>
                <a:ea typeface="-윤고딕330" panose="02030504000101010101" pitchFamily="18" charset="-127"/>
              </a:rPr>
              <a:t>Example:</a:t>
            </a:r>
          </a:p>
          <a:p>
            <a:pPr marL="171450"/>
            <a:r>
              <a:rPr lang="en-US" altLang="ko-KR" sz="1100" dirty="0">
                <a:latin typeface="-윤고딕320" panose="02030504000101010101" pitchFamily="18" charset="-127"/>
                <a:ea typeface="-윤고딕320" panose="02030504000101010101" pitchFamily="18" charset="-127"/>
              </a:rPr>
              <a:t>When considering the color in the center of each palette as the skin tone, which color appears the brightest (most harmonious)?</a:t>
            </a:r>
          </a:p>
        </p:txBody>
      </p:sp>
    </p:spTree>
    <p:extLst>
      <p:ext uri="{BB962C8B-B14F-4D97-AF65-F5344CB8AC3E}">
        <p14:creationId xmlns:p14="http://schemas.microsoft.com/office/powerpoint/2010/main" val="133175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Make</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Survey</a:t>
            </a:r>
          </a:p>
        </p:txBody>
      </p:sp>
      <p:grpSp>
        <p:nvGrpSpPr>
          <p:cNvPr id="12" name="그룹 11">
            <a:extLst>
              <a:ext uri="{FF2B5EF4-FFF2-40B4-BE49-F238E27FC236}">
                <a16:creationId xmlns:a16="http://schemas.microsoft.com/office/drawing/2014/main" id="{B02D5616-0DDC-4A5A-94F2-F38E944DF407}"/>
              </a:ext>
            </a:extLst>
          </p:cNvPr>
          <p:cNvGrpSpPr/>
          <p:nvPr/>
        </p:nvGrpSpPr>
        <p:grpSpPr>
          <a:xfrm>
            <a:off x="2116044" y="3579862"/>
            <a:ext cx="4911911" cy="1296144"/>
            <a:chOff x="1823261" y="3651870"/>
            <a:chExt cx="4911911" cy="1296144"/>
          </a:xfrm>
        </p:grpSpPr>
        <p:sp>
          <p:nvSpPr>
            <p:cNvPr id="6" name="직사각형 5">
              <a:extLst>
                <a:ext uri="{FF2B5EF4-FFF2-40B4-BE49-F238E27FC236}">
                  <a16:creationId xmlns:a16="http://schemas.microsoft.com/office/drawing/2014/main" id="{161E00EE-3525-4337-982D-82A4FF31D5B7}"/>
                </a:ext>
              </a:extLst>
            </p:cNvPr>
            <p:cNvSpPr/>
            <p:nvPr/>
          </p:nvSpPr>
          <p:spPr>
            <a:xfrm>
              <a:off x="1823261" y="3942663"/>
              <a:ext cx="758952" cy="756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Complementary color</a:t>
              </a:r>
              <a:endParaRPr lang="ko-KR" altLang="en-US" sz="600" dirty="0">
                <a:solidFill>
                  <a:srgbClr val="131B37"/>
                </a:solidFill>
                <a:latin typeface="-윤고딕320" panose="02030504000101010101" pitchFamily="18" charset="-127"/>
                <a:ea typeface="-윤고딕320" panose="02030504000101010101" pitchFamily="18" charset="-127"/>
              </a:endParaRPr>
            </a:p>
          </p:txBody>
        </p:sp>
        <mc:AlternateContent xmlns:mc="http://schemas.openxmlformats.org/markup-compatibility/2006" xmlns:a14="http://schemas.microsoft.com/office/drawing/2010/main">
          <mc:Choice Requires="a14">
            <p:sp>
              <p:nvSpPr>
                <p:cNvPr id="17" name="직사각형 16">
                  <a:extLst>
                    <a:ext uri="{FF2B5EF4-FFF2-40B4-BE49-F238E27FC236}">
                      <a16:creationId xmlns:a16="http://schemas.microsoft.com/office/drawing/2014/main" id="{2F778AAF-51C7-41A6-8F9D-E8F1895D8C78}"/>
                    </a:ext>
                  </a:extLst>
                </p:cNvPr>
                <p:cNvSpPr/>
                <p:nvPr/>
              </p:nvSpPr>
              <p:spPr>
                <a:xfrm>
                  <a:off x="2660853"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Color</a:t>
                  </a:r>
                  <a:r>
                    <a:rPr lang="ko-KR" altLang="en-US" sz="600" dirty="0">
                      <a:solidFill>
                        <a:srgbClr val="131B37"/>
                      </a:solidFill>
                      <a:latin typeface="-윤고딕320" panose="02030504000101010101" pitchFamily="18" charset="-127"/>
                      <a:ea typeface="-윤고딕320" panose="02030504000101010101" pitchFamily="18" charset="-127"/>
                    </a:rPr>
                    <a:t> </a:t>
                  </a:r>
                  <a:r>
                    <a:rPr lang="en-US" altLang="ko-KR" sz="600" dirty="0">
                      <a:solidFill>
                        <a:srgbClr val="131B37"/>
                      </a:solidFill>
                      <a:latin typeface="-윤고딕320" panose="02030504000101010101" pitchFamily="18" charset="-127"/>
                      <a:ea typeface="-윤고딕320" panose="02030504000101010101" pitchFamily="18" charset="-127"/>
                    </a:rPr>
                    <a:t>- 144</a:t>
                  </a:r>
                  <a14:m>
                    <m:oMath xmlns:m="http://schemas.openxmlformats.org/officeDocument/2006/math">
                      <m:r>
                        <a:rPr lang="en-US" altLang="ko-KR" sz="600" i="1" smtClean="0">
                          <a:solidFill>
                            <a:srgbClr val="131B37"/>
                          </a:solidFill>
                          <a:latin typeface="Cambria Math" panose="02040503050406030204" pitchFamily="18" charset="0"/>
                          <a:ea typeface="Cambria Math" panose="02040503050406030204" pitchFamily="18" charset="0"/>
                        </a:rPr>
                        <m:t>°</m:t>
                      </m:r>
                    </m:oMath>
                  </a14:m>
                  <a:endParaRPr lang="ko-KR" altLang="en-US" sz="6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17" name="직사각형 16">
                  <a:extLst>
                    <a:ext uri="{FF2B5EF4-FFF2-40B4-BE49-F238E27FC236}">
                      <a16:creationId xmlns:a16="http://schemas.microsoft.com/office/drawing/2014/main" id="{2F778AAF-51C7-41A6-8F9D-E8F1895D8C78}"/>
                    </a:ext>
                  </a:extLst>
                </p:cNvPr>
                <p:cNvSpPr>
                  <a:spLocks noRot="1" noChangeAspect="1" noMove="1" noResize="1" noEditPoints="1" noAdjustHandles="1" noChangeArrowheads="1" noChangeShapeType="1" noTextEdit="1"/>
                </p:cNvSpPr>
                <p:nvPr/>
              </p:nvSpPr>
              <p:spPr>
                <a:xfrm>
                  <a:off x="2660853" y="4768014"/>
                  <a:ext cx="756000" cy="180000"/>
                </a:xfrm>
                <a:prstGeom prst="rect">
                  <a:avLst/>
                </a:prstGeom>
                <a:blipFill>
                  <a:blip r:embed="rId3"/>
                  <a:stretch>
                    <a:fillRect b="-3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직사각형 17">
                  <a:extLst>
                    <a:ext uri="{FF2B5EF4-FFF2-40B4-BE49-F238E27FC236}">
                      <a16:creationId xmlns:a16="http://schemas.microsoft.com/office/drawing/2014/main" id="{49C0E782-AAC6-4B24-B2A9-248C6F27BFBA}"/>
                    </a:ext>
                  </a:extLst>
                </p:cNvPr>
                <p:cNvSpPr/>
                <p:nvPr/>
              </p:nvSpPr>
              <p:spPr>
                <a:xfrm>
                  <a:off x="3475360"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Color</a:t>
                  </a:r>
                  <a:r>
                    <a:rPr lang="ko-KR" altLang="en-US" sz="600" dirty="0">
                      <a:solidFill>
                        <a:srgbClr val="131B37"/>
                      </a:solidFill>
                      <a:latin typeface="-윤고딕320" panose="02030504000101010101" pitchFamily="18" charset="-127"/>
                      <a:ea typeface="-윤고딕320" panose="02030504000101010101" pitchFamily="18" charset="-127"/>
                    </a:rPr>
                    <a:t> </a:t>
                  </a:r>
                  <a:r>
                    <a:rPr lang="en-US" altLang="ko-KR" sz="600" dirty="0">
                      <a:solidFill>
                        <a:srgbClr val="131B37"/>
                      </a:solidFill>
                      <a:latin typeface="-윤고딕320" panose="02030504000101010101" pitchFamily="18" charset="-127"/>
                      <a:ea typeface="-윤고딕320" panose="02030504000101010101" pitchFamily="18" charset="-127"/>
                    </a:rPr>
                    <a:t>- 72</a:t>
                  </a:r>
                  <a14:m>
                    <m:oMath xmlns:m="http://schemas.openxmlformats.org/officeDocument/2006/math">
                      <m:r>
                        <a:rPr lang="en-US" altLang="ko-KR" sz="600" i="1" smtClean="0">
                          <a:solidFill>
                            <a:srgbClr val="131B37"/>
                          </a:solidFill>
                          <a:latin typeface="Cambria Math" panose="02040503050406030204" pitchFamily="18" charset="0"/>
                          <a:ea typeface="Cambria Math" panose="02040503050406030204" pitchFamily="18" charset="0"/>
                        </a:rPr>
                        <m:t>°</m:t>
                      </m:r>
                    </m:oMath>
                  </a14:m>
                  <a:endParaRPr lang="ko-KR" altLang="en-US" sz="6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18" name="직사각형 17">
                  <a:extLst>
                    <a:ext uri="{FF2B5EF4-FFF2-40B4-BE49-F238E27FC236}">
                      <a16:creationId xmlns:a16="http://schemas.microsoft.com/office/drawing/2014/main" id="{49C0E782-AAC6-4B24-B2A9-248C6F27BFBA}"/>
                    </a:ext>
                  </a:extLst>
                </p:cNvPr>
                <p:cNvSpPr>
                  <a:spLocks noRot="1" noChangeAspect="1" noMove="1" noResize="1" noEditPoints="1" noAdjustHandles="1" noChangeArrowheads="1" noChangeShapeType="1" noTextEdit="1"/>
                </p:cNvSpPr>
                <p:nvPr/>
              </p:nvSpPr>
              <p:spPr>
                <a:xfrm>
                  <a:off x="3475360" y="4768014"/>
                  <a:ext cx="756000" cy="180000"/>
                </a:xfrm>
                <a:prstGeom prst="rect">
                  <a:avLst/>
                </a:prstGeom>
                <a:blipFill>
                  <a:blip r:embed="rId4"/>
                  <a:stretch>
                    <a:fillRect b="-3333"/>
                  </a:stretch>
                </a:blipFill>
                <a:ln>
                  <a:noFill/>
                </a:ln>
              </p:spPr>
              <p:txBody>
                <a:bodyPr/>
                <a:lstStyle/>
                <a:p>
                  <a:r>
                    <a:rPr lang="en-US">
                      <a:noFill/>
                    </a:rPr>
                    <a:t> </a:t>
                  </a:r>
                </a:p>
              </p:txBody>
            </p:sp>
          </mc:Fallback>
        </mc:AlternateContent>
        <p:sp>
          <p:nvSpPr>
            <p:cNvPr id="19" name="직사각형 18">
              <a:extLst>
                <a:ext uri="{FF2B5EF4-FFF2-40B4-BE49-F238E27FC236}">
                  <a16:creationId xmlns:a16="http://schemas.microsoft.com/office/drawing/2014/main" id="{CD97D779-A641-499B-BE01-9A516453A654}"/>
                </a:ext>
              </a:extLst>
            </p:cNvPr>
            <p:cNvSpPr/>
            <p:nvPr/>
          </p:nvSpPr>
          <p:spPr>
            <a:xfrm>
              <a:off x="4289867"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Primary color</a:t>
              </a:r>
              <a:endParaRPr lang="ko-KR" altLang="en-US" sz="600" dirty="0">
                <a:solidFill>
                  <a:srgbClr val="131B37"/>
                </a:solidFill>
                <a:latin typeface="-윤고딕320" panose="02030504000101010101" pitchFamily="18" charset="-127"/>
                <a:ea typeface="-윤고딕320" panose="02030504000101010101" pitchFamily="18" charset="-127"/>
              </a:endParaRPr>
            </a:p>
          </p:txBody>
        </p:sp>
        <mc:AlternateContent xmlns:mc="http://schemas.openxmlformats.org/markup-compatibility/2006" xmlns:a14="http://schemas.microsoft.com/office/drawing/2010/main">
          <mc:Choice Requires="a14">
            <p:sp>
              <p:nvSpPr>
                <p:cNvPr id="20" name="직사각형 19">
                  <a:extLst>
                    <a:ext uri="{FF2B5EF4-FFF2-40B4-BE49-F238E27FC236}">
                      <a16:creationId xmlns:a16="http://schemas.microsoft.com/office/drawing/2014/main" id="{E5C0715B-8FAD-4BDA-8E88-DB5AF8831027}"/>
                    </a:ext>
                  </a:extLst>
                </p:cNvPr>
                <p:cNvSpPr/>
                <p:nvPr/>
              </p:nvSpPr>
              <p:spPr>
                <a:xfrm>
                  <a:off x="5104374"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Color</a:t>
                  </a:r>
                  <a:r>
                    <a:rPr lang="ko-KR" altLang="en-US" sz="600" dirty="0">
                      <a:solidFill>
                        <a:srgbClr val="131B37"/>
                      </a:solidFill>
                      <a:latin typeface="-윤고딕320" panose="02030504000101010101" pitchFamily="18" charset="-127"/>
                      <a:ea typeface="-윤고딕320" panose="02030504000101010101" pitchFamily="18" charset="-127"/>
                    </a:rPr>
                    <a:t> </a:t>
                  </a:r>
                  <a:r>
                    <a:rPr lang="en-US" altLang="ko-KR" sz="600" dirty="0">
                      <a:solidFill>
                        <a:srgbClr val="131B37"/>
                      </a:solidFill>
                      <a:latin typeface="-윤고딕320" panose="02030504000101010101" pitchFamily="18" charset="-127"/>
                      <a:ea typeface="-윤고딕320" panose="02030504000101010101" pitchFamily="18" charset="-127"/>
                    </a:rPr>
                    <a:t>+ 72</a:t>
                  </a:r>
                  <a14:m>
                    <m:oMath xmlns:m="http://schemas.openxmlformats.org/officeDocument/2006/math">
                      <m:r>
                        <a:rPr lang="en-US" altLang="ko-KR" sz="600" i="1">
                          <a:solidFill>
                            <a:srgbClr val="131B37"/>
                          </a:solidFill>
                          <a:latin typeface="Cambria Math" panose="02040503050406030204" pitchFamily="18" charset="0"/>
                          <a:ea typeface="Cambria Math" panose="02040503050406030204" pitchFamily="18" charset="0"/>
                        </a:rPr>
                        <m:t>°</m:t>
                      </m:r>
                    </m:oMath>
                  </a14:m>
                  <a:endParaRPr lang="ko-KR" altLang="en-US" sz="6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20" name="직사각형 19">
                  <a:extLst>
                    <a:ext uri="{FF2B5EF4-FFF2-40B4-BE49-F238E27FC236}">
                      <a16:creationId xmlns:a16="http://schemas.microsoft.com/office/drawing/2014/main" id="{E5C0715B-8FAD-4BDA-8E88-DB5AF8831027}"/>
                    </a:ext>
                  </a:extLst>
                </p:cNvPr>
                <p:cNvSpPr>
                  <a:spLocks noRot="1" noChangeAspect="1" noMove="1" noResize="1" noEditPoints="1" noAdjustHandles="1" noChangeArrowheads="1" noChangeShapeType="1" noTextEdit="1"/>
                </p:cNvSpPr>
                <p:nvPr/>
              </p:nvSpPr>
              <p:spPr>
                <a:xfrm>
                  <a:off x="5104374" y="4768014"/>
                  <a:ext cx="756000" cy="180000"/>
                </a:xfrm>
                <a:prstGeom prst="rect">
                  <a:avLst/>
                </a:prstGeom>
                <a:blipFill>
                  <a:blip r:embed="rId5"/>
                  <a:stretch>
                    <a:fillRect b="-3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직사각형 20">
                  <a:extLst>
                    <a:ext uri="{FF2B5EF4-FFF2-40B4-BE49-F238E27FC236}">
                      <a16:creationId xmlns:a16="http://schemas.microsoft.com/office/drawing/2014/main" id="{31A0FA0C-894D-4578-99D0-ABB4EAABF905}"/>
                    </a:ext>
                  </a:extLst>
                </p:cNvPr>
                <p:cNvSpPr/>
                <p:nvPr/>
              </p:nvSpPr>
              <p:spPr>
                <a:xfrm>
                  <a:off x="5918880"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Color</a:t>
                  </a:r>
                  <a:r>
                    <a:rPr lang="ko-KR" altLang="en-US" sz="600" dirty="0">
                      <a:solidFill>
                        <a:srgbClr val="131B37"/>
                      </a:solidFill>
                      <a:latin typeface="-윤고딕320" panose="02030504000101010101" pitchFamily="18" charset="-127"/>
                      <a:ea typeface="-윤고딕320" panose="02030504000101010101" pitchFamily="18" charset="-127"/>
                    </a:rPr>
                    <a:t> </a:t>
                  </a:r>
                  <a:r>
                    <a:rPr lang="en-US" altLang="ko-KR" sz="600" dirty="0">
                      <a:solidFill>
                        <a:srgbClr val="131B37"/>
                      </a:solidFill>
                      <a:latin typeface="-윤고딕320" panose="02030504000101010101" pitchFamily="18" charset="-127"/>
                      <a:ea typeface="-윤고딕320" panose="02030504000101010101" pitchFamily="18" charset="-127"/>
                    </a:rPr>
                    <a:t>+ 144</a:t>
                  </a:r>
                  <a14:m>
                    <m:oMath xmlns:m="http://schemas.openxmlformats.org/officeDocument/2006/math">
                      <m:r>
                        <a:rPr lang="en-US" altLang="ko-KR" sz="600" i="1" smtClean="0">
                          <a:solidFill>
                            <a:srgbClr val="131B37"/>
                          </a:solidFill>
                          <a:latin typeface="Cambria Math" panose="02040503050406030204" pitchFamily="18" charset="0"/>
                          <a:ea typeface="Cambria Math" panose="02040503050406030204" pitchFamily="18" charset="0"/>
                        </a:rPr>
                        <m:t>°</m:t>
                      </m:r>
                    </m:oMath>
                  </a14:m>
                  <a:endParaRPr lang="ko-KR" altLang="en-US" sz="6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21" name="직사각형 20">
                  <a:extLst>
                    <a:ext uri="{FF2B5EF4-FFF2-40B4-BE49-F238E27FC236}">
                      <a16:creationId xmlns:a16="http://schemas.microsoft.com/office/drawing/2014/main" id="{31A0FA0C-894D-4578-99D0-ABB4EAABF905}"/>
                    </a:ext>
                  </a:extLst>
                </p:cNvPr>
                <p:cNvSpPr>
                  <a:spLocks noRot="1" noChangeAspect="1" noMove="1" noResize="1" noEditPoints="1" noAdjustHandles="1" noChangeArrowheads="1" noChangeShapeType="1" noTextEdit="1"/>
                </p:cNvSpPr>
                <p:nvPr/>
              </p:nvSpPr>
              <p:spPr>
                <a:xfrm>
                  <a:off x="5918880" y="4768014"/>
                  <a:ext cx="756000" cy="180000"/>
                </a:xfrm>
                <a:prstGeom prst="rect">
                  <a:avLst/>
                </a:prstGeom>
                <a:blipFill>
                  <a:blip r:embed="rId6"/>
                  <a:stretch>
                    <a:fillRect b="-3333"/>
                  </a:stretch>
                </a:blipFill>
                <a:ln>
                  <a:noFill/>
                </a:ln>
              </p:spPr>
              <p:txBody>
                <a:bodyPr/>
                <a:lstStyle/>
                <a:p>
                  <a:r>
                    <a:rPr lang="en-US">
                      <a:noFill/>
                    </a:rPr>
                    <a:t> </a:t>
                  </a:r>
                </a:p>
              </p:txBody>
            </p:sp>
          </mc:Fallback>
        </mc:AlternateContent>
        <p:pic>
          <p:nvPicPr>
            <p:cNvPr id="5" name="그림 4" descr="그리기, 시계이(가) 표시된 사진&#10;&#10;자동 생성된 설명">
              <a:extLst>
                <a:ext uri="{FF2B5EF4-FFF2-40B4-BE49-F238E27FC236}">
                  <a16:creationId xmlns:a16="http://schemas.microsoft.com/office/drawing/2014/main" id="{BB975AD7-BDB1-4DA1-8352-83797205B5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2213" y="3651870"/>
              <a:ext cx="4152959" cy="1112400"/>
            </a:xfrm>
            <a:prstGeom prst="rect">
              <a:avLst/>
            </a:prstGeom>
          </p:spPr>
        </p:pic>
      </p:grpSp>
      <p:sp>
        <p:nvSpPr>
          <p:cNvPr id="2" name="TextBox 1">
            <a:extLst>
              <a:ext uri="{FF2B5EF4-FFF2-40B4-BE49-F238E27FC236}">
                <a16:creationId xmlns:a16="http://schemas.microsoft.com/office/drawing/2014/main" id="{CDB226EB-7D6C-83B5-3F28-5629864CBB4A}"/>
              </a:ext>
            </a:extLst>
          </p:cNvPr>
          <p:cNvSpPr txBox="1"/>
          <p:nvPr/>
        </p:nvSpPr>
        <p:spPr>
          <a:xfrm>
            <a:off x="467544" y="699542"/>
            <a:ext cx="4104456"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Rationality Verification of Personal Color Diagnostic Colors</a:t>
            </a:r>
            <a:endParaRPr lang="ko-KR" altLang="en-US" sz="1100" dirty="0">
              <a:solidFill>
                <a:srgbClr val="6F96D7"/>
              </a:solidFill>
              <a:latin typeface="-윤고딕330" panose="02030504000101010101" pitchFamily="18" charset="-127"/>
              <a:ea typeface="-윤고딕330" panose="02030504000101010101" pitchFamily="18" charset="-127"/>
            </a:endParaRPr>
          </a:p>
        </p:txBody>
      </p:sp>
      <p:sp>
        <p:nvSpPr>
          <p:cNvPr id="4" name="TextBox 3">
            <a:extLst>
              <a:ext uri="{FF2B5EF4-FFF2-40B4-BE49-F238E27FC236}">
                <a16:creationId xmlns:a16="http://schemas.microsoft.com/office/drawing/2014/main" id="{C2AAF23E-B1A2-169E-DDE1-9B260CC6AD95}"/>
              </a:ext>
            </a:extLst>
          </p:cNvPr>
          <p:cNvSpPr txBox="1"/>
          <p:nvPr/>
        </p:nvSpPr>
        <p:spPr>
          <a:xfrm>
            <a:off x="467544" y="963383"/>
            <a:ext cx="8583398" cy="2554545"/>
          </a:xfrm>
          <a:prstGeom prst="rect">
            <a:avLst/>
          </a:prstGeom>
          <a:noFill/>
        </p:spPr>
        <p:txBody>
          <a:bodyPr wrap="square" rtlCol="0">
            <a:spAutoFit/>
          </a:bodyPr>
          <a:lstStyle/>
          <a:p>
            <a:r>
              <a:rPr lang="en-US" altLang="ko-KR" sz="1100" b="1" dirty="0">
                <a:latin typeface="-윤고딕330" panose="02030504000101010101" pitchFamily="18" charset="-127"/>
                <a:ea typeface="-윤고딕330" panose="02030504000101010101" pitchFamily="18" charset="-127"/>
              </a:rPr>
              <a:t>Paper Findings:</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Personal color aims to make individuals appear brighter based on color theory. Enhancing brightness in color theory involves color contrast, luminance contrast, and saturation contrast.</a:t>
            </a:r>
          </a:p>
          <a:p>
            <a:r>
              <a:rPr lang="en-US" altLang="ko-KR" sz="11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Hypothesis:</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According to contrast theory, colors that contrast with the base color (skin tone) are perceived as most suitable for personal color.</a:t>
            </a:r>
            <a:endParaRPr lang="en-US" altLang="ko-KR" sz="1000" dirty="0">
              <a:latin typeface="-윤고딕320" panose="02030504000101010101" pitchFamily="18" charset="-127"/>
              <a:ea typeface="-윤고딕320" panose="02030504000101010101" pitchFamily="18" charset="-127"/>
            </a:endParaRPr>
          </a:p>
          <a:p>
            <a:r>
              <a:rPr lang="en-US" altLang="ko-KR" sz="11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Verification Method:</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Using the base color as a sample, extract complementary colors, triadic colors, and split-complementary colors (total of 6). Fix the color values of each contrast and adjust the luminance/saturation to compare the colors.</a:t>
            </a:r>
          </a:p>
          <a:p>
            <a:pPr marL="171450" lvl="1"/>
            <a:r>
              <a:rPr lang="en-US" altLang="ko-KR" sz="1100" dirty="0">
                <a:latin typeface="-윤고딕320" panose="02030504000101010101" pitchFamily="18" charset="-127"/>
                <a:ea typeface="-윤고딕320" panose="02030504000101010101" pitchFamily="18" charset="-127"/>
              </a:rPr>
              <a:t>Survey the most suitable color for personal color among each contrast and adjusted color.</a:t>
            </a:r>
          </a:p>
          <a:p>
            <a:pPr lvl="1"/>
            <a:endParaRPr lang="en-US" altLang="ko-KR" sz="1100" dirty="0">
              <a:latin typeface="-윤고딕320" panose="02030504000101010101" pitchFamily="18" charset="-127"/>
              <a:ea typeface="-윤고딕320" panose="02030504000101010101" pitchFamily="18" charset="-127"/>
            </a:endParaRPr>
          </a:p>
          <a:p>
            <a:r>
              <a:rPr lang="en-US" altLang="ko-KR" sz="1100" b="1" dirty="0">
                <a:latin typeface="-윤고딕330" panose="02030504000101010101" pitchFamily="18" charset="-127"/>
                <a:ea typeface="-윤고딕330" panose="02030504000101010101" pitchFamily="18" charset="-127"/>
              </a:rPr>
              <a:t>Example:</a:t>
            </a:r>
          </a:p>
          <a:p>
            <a:pPr marL="171450"/>
            <a:r>
              <a:rPr lang="en-US" altLang="ko-KR" sz="1100" dirty="0">
                <a:latin typeface="-윤고딕320" panose="02030504000101010101" pitchFamily="18" charset="-127"/>
                <a:ea typeface="-윤고딕320" panose="02030504000101010101" pitchFamily="18" charset="-127"/>
              </a:rPr>
              <a:t>When considering the color in the center of each palette as the skin tone, which color appears the brightest (most harmonious)?</a:t>
            </a:r>
          </a:p>
        </p:txBody>
      </p:sp>
    </p:spTree>
    <p:extLst>
      <p:ext uri="{BB962C8B-B14F-4D97-AF65-F5344CB8AC3E}">
        <p14:creationId xmlns:p14="http://schemas.microsoft.com/office/powerpoint/2010/main" val="142103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Make</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Survey</a:t>
            </a:r>
          </a:p>
        </p:txBody>
      </p:sp>
      <p:sp>
        <p:nvSpPr>
          <p:cNvPr id="32" name="TextBox 31">
            <a:extLst>
              <a:ext uri="{FF2B5EF4-FFF2-40B4-BE49-F238E27FC236}">
                <a16:creationId xmlns:a16="http://schemas.microsoft.com/office/drawing/2014/main" id="{C489ACD3-9E96-4165-B0B7-AFAD84C3B39D}"/>
              </a:ext>
            </a:extLst>
          </p:cNvPr>
          <p:cNvSpPr txBox="1"/>
          <p:nvPr/>
        </p:nvSpPr>
        <p:spPr>
          <a:xfrm>
            <a:off x="467544" y="699542"/>
            <a:ext cx="4680520"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Survey for Comparing Personal Color Perception</a:t>
            </a:r>
            <a:endParaRPr lang="ko-KR" altLang="en-US" sz="1100" dirty="0">
              <a:solidFill>
                <a:srgbClr val="6F96D7"/>
              </a:solidFill>
              <a:latin typeface="-윤고딕330" panose="02030504000101010101" pitchFamily="18" charset="-127"/>
              <a:ea typeface="-윤고딕330" panose="02030504000101010101" pitchFamily="18" charset="-127"/>
            </a:endParaRPr>
          </a:p>
        </p:txBody>
      </p:sp>
      <p:grpSp>
        <p:nvGrpSpPr>
          <p:cNvPr id="4" name="그룹 3">
            <a:extLst>
              <a:ext uri="{FF2B5EF4-FFF2-40B4-BE49-F238E27FC236}">
                <a16:creationId xmlns:a16="http://schemas.microsoft.com/office/drawing/2014/main" id="{ADEE0A7F-8F23-4692-B34E-A6A9D0A632B0}"/>
              </a:ext>
            </a:extLst>
          </p:cNvPr>
          <p:cNvGrpSpPr/>
          <p:nvPr/>
        </p:nvGrpSpPr>
        <p:grpSpPr>
          <a:xfrm>
            <a:off x="593303" y="1550107"/>
            <a:ext cx="8083994" cy="445579"/>
            <a:chOff x="593303" y="1550107"/>
            <a:chExt cx="8083994" cy="445579"/>
          </a:xfrm>
        </p:grpSpPr>
        <p:sp>
          <p:nvSpPr>
            <p:cNvPr id="11" name="사각형: 둥근 모서리 10">
              <a:extLst>
                <a:ext uri="{FF2B5EF4-FFF2-40B4-BE49-F238E27FC236}">
                  <a16:creationId xmlns:a16="http://schemas.microsoft.com/office/drawing/2014/main" id="{666A8257-847B-4F72-8663-E3F51C6216AE}"/>
                </a:ext>
              </a:extLst>
            </p:cNvPr>
            <p:cNvSpPr/>
            <p:nvPr/>
          </p:nvSpPr>
          <p:spPr>
            <a:xfrm>
              <a:off x="593303" y="1550107"/>
              <a:ext cx="2658110" cy="445579"/>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Investigate whether there are differences in color perception based on age and gender.</a:t>
              </a:r>
            </a:p>
          </p:txBody>
        </p:sp>
        <p:sp>
          <p:nvSpPr>
            <p:cNvPr id="12" name="사각형: 둥근 모서리 11">
              <a:extLst>
                <a:ext uri="{FF2B5EF4-FFF2-40B4-BE49-F238E27FC236}">
                  <a16:creationId xmlns:a16="http://schemas.microsoft.com/office/drawing/2014/main" id="{38DE4E0A-0FC3-4D57-AACF-C5DC464CF76C}"/>
                </a:ext>
              </a:extLst>
            </p:cNvPr>
            <p:cNvSpPr/>
            <p:nvPr/>
          </p:nvSpPr>
          <p:spPr>
            <a:xfrm>
              <a:off x="3750847" y="1550107"/>
              <a:ext cx="4926450" cy="445579"/>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lang="en-US" altLang="ko-KR" sz="1100" dirty="0">
                  <a:solidFill>
                    <a:schemeClr val="tx1"/>
                  </a:solidFill>
                  <a:latin typeface="맑은 고딕" panose="020B0503020000020004" pitchFamily="50" charset="-127"/>
                </a:rPr>
                <a:t>Add age and gender items to the survey questions.</a:t>
              </a:r>
            </a:p>
            <a:p>
              <a:r>
                <a:rPr lang="en-US" altLang="ko-KR" sz="1100" dirty="0">
                  <a:solidFill>
                    <a:schemeClr val="tx1"/>
                  </a:solidFill>
                  <a:latin typeface="맑은 고딕" panose="020B0503020000020004" pitchFamily="50" charset="-127"/>
                </a:rPr>
                <a:t>- Investigate whether there are differences in color perception for each survey item.</a:t>
              </a:r>
              <a:endParaRPr lang="en-US" altLang="ko-KR" sz="1100" dirty="0">
                <a:solidFill>
                  <a:schemeClr val="tx1"/>
                </a:solidFill>
                <a:latin typeface="-윤고딕320" panose="02030504000101010101" pitchFamily="18" charset="-127"/>
                <a:ea typeface="-윤고딕320" panose="02030504000101010101" pitchFamily="18" charset="-127"/>
              </a:endParaRPr>
            </a:p>
          </p:txBody>
        </p:sp>
        <p:sp>
          <p:nvSpPr>
            <p:cNvPr id="2" name="화살표: 오른쪽 1">
              <a:extLst>
                <a:ext uri="{FF2B5EF4-FFF2-40B4-BE49-F238E27FC236}">
                  <a16:creationId xmlns:a16="http://schemas.microsoft.com/office/drawing/2014/main" id="{B2B7E4F8-B44F-4CBC-8885-631FBF993340}"/>
                </a:ext>
              </a:extLst>
            </p:cNvPr>
            <p:cNvSpPr/>
            <p:nvPr/>
          </p:nvSpPr>
          <p:spPr>
            <a:xfrm>
              <a:off x="3411120" y="1682886"/>
              <a:ext cx="180020" cy="180020"/>
            </a:xfrm>
            <a:prstGeom prst="rightArrow">
              <a:avLst>
                <a:gd name="adj1" fmla="val 39372"/>
                <a:gd name="adj2" fmla="val 51329"/>
              </a:avLst>
            </a:prstGeom>
            <a:solidFill>
              <a:srgbClr val="CFCFC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a:extLst>
              <a:ext uri="{FF2B5EF4-FFF2-40B4-BE49-F238E27FC236}">
                <a16:creationId xmlns:a16="http://schemas.microsoft.com/office/drawing/2014/main" id="{CEEDDBDA-7846-4759-B117-7F274F07CB8F}"/>
              </a:ext>
            </a:extLst>
          </p:cNvPr>
          <p:cNvGrpSpPr/>
          <p:nvPr/>
        </p:nvGrpSpPr>
        <p:grpSpPr>
          <a:xfrm>
            <a:off x="593303" y="2111111"/>
            <a:ext cx="8156002" cy="672000"/>
            <a:chOff x="593303" y="2111111"/>
            <a:chExt cx="8156002" cy="672000"/>
          </a:xfrm>
        </p:grpSpPr>
        <p:sp>
          <p:nvSpPr>
            <p:cNvPr id="13" name="사각형: 둥근 모서리 12">
              <a:extLst>
                <a:ext uri="{FF2B5EF4-FFF2-40B4-BE49-F238E27FC236}">
                  <a16:creationId xmlns:a16="http://schemas.microsoft.com/office/drawing/2014/main" id="{E06576B8-6949-4FF0-B5C1-8A11E03E8677}"/>
                </a:ext>
              </a:extLst>
            </p:cNvPr>
            <p:cNvSpPr/>
            <p:nvPr/>
          </p:nvSpPr>
          <p:spPr>
            <a:xfrm>
              <a:off x="593303" y="2224322"/>
              <a:ext cx="2658110" cy="445579"/>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Determine if there are differences in perception of personal color based on level of interest in fashion.</a:t>
              </a:r>
            </a:p>
          </p:txBody>
        </p:sp>
        <p:sp>
          <p:nvSpPr>
            <p:cNvPr id="14" name="사각형: 둥근 모서리 13">
              <a:extLst>
                <a:ext uri="{FF2B5EF4-FFF2-40B4-BE49-F238E27FC236}">
                  <a16:creationId xmlns:a16="http://schemas.microsoft.com/office/drawing/2014/main" id="{B62EE57B-578B-49E2-89D8-6A4D0ADD7A9C}"/>
                </a:ext>
              </a:extLst>
            </p:cNvPr>
            <p:cNvSpPr/>
            <p:nvPr/>
          </p:nvSpPr>
          <p:spPr>
            <a:xfrm>
              <a:off x="3780753" y="2111111"/>
              <a:ext cx="4968552" cy="672000"/>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latin typeface="맑은 고딕" panose="020B0503020000020004" pitchFamily="50" charset="-127"/>
                </a:rPr>
                <a:t>- Add a check item for level of interest in fashion.</a:t>
              </a:r>
            </a:p>
            <a:p>
              <a:r>
                <a:rPr lang="en-US" altLang="ko-KR" sz="1100" dirty="0">
                  <a:solidFill>
                    <a:schemeClr val="tx1"/>
                  </a:solidFill>
                  <a:latin typeface="맑은 고딕" panose="020B0503020000020004" pitchFamily="50" charset="-127"/>
                </a:rPr>
                <a:t>- Assume that those with a high interest in fashion will have a higher interest in color and better color distinction abilities.</a:t>
              </a:r>
              <a:endParaRPr lang="en-US" altLang="ko-KR" sz="1100" dirty="0">
                <a:solidFill>
                  <a:schemeClr val="tx1"/>
                </a:solidFill>
                <a:latin typeface="-윤고딕320" panose="02030504000101010101" pitchFamily="18" charset="-127"/>
                <a:ea typeface="-윤고딕320" panose="02030504000101010101" pitchFamily="18" charset="-127"/>
              </a:endParaRPr>
            </a:p>
          </p:txBody>
        </p:sp>
        <p:sp>
          <p:nvSpPr>
            <p:cNvPr id="15" name="화살표: 오른쪽 14">
              <a:extLst>
                <a:ext uri="{FF2B5EF4-FFF2-40B4-BE49-F238E27FC236}">
                  <a16:creationId xmlns:a16="http://schemas.microsoft.com/office/drawing/2014/main" id="{66D984E9-CADB-4EFC-917E-CE727FB5BED3}"/>
                </a:ext>
              </a:extLst>
            </p:cNvPr>
            <p:cNvSpPr/>
            <p:nvPr/>
          </p:nvSpPr>
          <p:spPr>
            <a:xfrm>
              <a:off x="3411120" y="2357101"/>
              <a:ext cx="180020" cy="180020"/>
            </a:xfrm>
            <a:prstGeom prst="rightArrow">
              <a:avLst>
                <a:gd name="adj1" fmla="val 39372"/>
                <a:gd name="adj2" fmla="val 51329"/>
              </a:avLst>
            </a:prstGeom>
            <a:solidFill>
              <a:srgbClr val="CFCFC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 name="그룹 5">
            <a:extLst>
              <a:ext uri="{FF2B5EF4-FFF2-40B4-BE49-F238E27FC236}">
                <a16:creationId xmlns:a16="http://schemas.microsoft.com/office/drawing/2014/main" id="{29C6EF8A-CB91-4401-8DAB-1E62905B384F}"/>
              </a:ext>
            </a:extLst>
          </p:cNvPr>
          <p:cNvGrpSpPr/>
          <p:nvPr/>
        </p:nvGrpSpPr>
        <p:grpSpPr>
          <a:xfrm>
            <a:off x="593303" y="2898536"/>
            <a:ext cx="8156002" cy="765820"/>
            <a:chOff x="593303" y="2902171"/>
            <a:chExt cx="8156002" cy="765820"/>
          </a:xfrm>
        </p:grpSpPr>
        <p:sp>
          <p:nvSpPr>
            <p:cNvPr id="16" name="사각형: 둥근 모서리 15">
              <a:extLst>
                <a:ext uri="{FF2B5EF4-FFF2-40B4-BE49-F238E27FC236}">
                  <a16:creationId xmlns:a16="http://schemas.microsoft.com/office/drawing/2014/main" id="{10169949-93D8-4FD9-8FC5-89D7515A9DE5}"/>
                </a:ext>
              </a:extLst>
            </p:cNvPr>
            <p:cNvSpPr/>
            <p:nvPr/>
          </p:nvSpPr>
          <p:spPr>
            <a:xfrm>
              <a:off x="593303" y="2938176"/>
              <a:ext cx="2658110" cy="693811"/>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Explore whether differences in perception of personal color exist based on individuals' understanding and preference of the concept.</a:t>
              </a:r>
            </a:p>
          </p:txBody>
        </p:sp>
        <p:sp>
          <p:nvSpPr>
            <p:cNvPr id="17" name="사각형: 둥근 모서리 16">
              <a:extLst>
                <a:ext uri="{FF2B5EF4-FFF2-40B4-BE49-F238E27FC236}">
                  <a16:creationId xmlns:a16="http://schemas.microsoft.com/office/drawing/2014/main" id="{295B3DDD-7CFD-42E0-9990-DD513BF7EFE8}"/>
                </a:ext>
              </a:extLst>
            </p:cNvPr>
            <p:cNvSpPr/>
            <p:nvPr/>
          </p:nvSpPr>
          <p:spPr>
            <a:xfrm>
              <a:off x="3780753" y="2902171"/>
              <a:ext cx="4968552" cy="765820"/>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latin typeface="맑은 고딕" panose="020B0503020000020004" pitchFamily="50" charset="-127"/>
                </a:rPr>
                <a:t>- Survey whether the perceived personal color concept aligns with making the skin appear brighter or harmonizing with the skin tone.</a:t>
              </a:r>
            </a:p>
            <a:p>
              <a:r>
                <a:rPr lang="en-US" altLang="ko-KR" sz="1100" dirty="0">
                  <a:solidFill>
                    <a:schemeClr val="tx1"/>
                  </a:solidFill>
                  <a:latin typeface="맑은 고딕" panose="020B0503020000020004" pitchFamily="50" charset="-127"/>
                </a:rPr>
                <a:t>- Assess whether differences in perception of the concept lead to differences in color perception.</a:t>
              </a:r>
              <a:endParaRPr lang="en-US" altLang="ko-KR" sz="1100" dirty="0">
                <a:solidFill>
                  <a:schemeClr val="tx1"/>
                </a:solidFill>
                <a:latin typeface="-윤고딕320" panose="02030504000101010101" pitchFamily="18" charset="-127"/>
                <a:ea typeface="-윤고딕320" panose="02030504000101010101" pitchFamily="18" charset="-127"/>
              </a:endParaRPr>
            </a:p>
          </p:txBody>
        </p:sp>
        <p:sp>
          <p:nvSpPr>
            <p:cNvPr id="18" name="화살표: 오른쪽 17">
              <a:extLst>
                <a:ext uri="{FF2B5EF4-FFF2-40B4-BE49-F238E27FC236}">
                  <a16:creationId xmlns:a16="http://schemas.microsoft.com/office/drawing/2014/main" id="{4C6D90BC-8A5E-43E9-904C-2F1DB762BCB0}"/>
                </a:ext>
              </a:extLst>
            </p:cNvPr>
            <p:cNvSpPr/>
            <p:nvPr/>
          </p:nvSpPr>
          <p:spPr>
            <a:xfrm>
              <a:off x="3411120" y="3195071"/>
              <a:ext cx="180020" cy="180020"/>
            </a:xfrm>
            <a:prstGeom prst="rightArrow">
              <a:avLst>
                <a:gd name="adj1" fmla="val 39372"/>
                <a:gd name="adj2" fmla="val 51329"/>
              </a:avLst>
            </a:prstGeom>
            <a:solidFill>
              <a:srgbClr val="CFCFC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 name="그룹 21">
            <a:extLst>
              <a:ext uri="{FF2B5EF4-FFF2-40B4-BE49-F238E27FC236}">
                <a16:creationId xmlns:a16="http://schemas.microsoft.com/office/drawing/2014/main" id="{3A8A8DD0-1E03-4787-B538-9F6188693E47}"/>
              </a:ext>
            </a:extLst>
          </p:cNvPr>
          <p:cNvGrpSpPr/>
          <p:nvPr/>
        </p:nvGrpSpPr>
        <p:grpSpPr>
          <a:xfrm>
            <a:off x="593303" y="3779781"/>
            <a:ext cx="8156002" cy="765820"/>
            <a:chOff x="593303" y="3779781"/>
            <a:chExt cx="8156002" cy="765820"/>
          </a:xfrm>
        </p:grpSpPr>
        <p:sp>
          <p:nvSpPr>
            <p:cNvPr id="19" name="사각형: 둥근 모서리 18">
              <a:extLst>
                <a:ext uri="{FF2B5EF4-FFF2-40B4-BE49-F238E27FC236}">
                  <a16:creationId xmlns:a16="http://schemas.microsoft.com/office/drawing/2014/main" id="{0131B07C-4465-4D57-99AF-AB26D64B60AD}"/>
                </a:ext>
              </a:extLst>
            </p:cNvPr>
            <p:cNvSpPr/>
            <p:nvPr/>
          </p:nvSpPr>
          <p:spPr>
            <a:xfrm>
              <a:off x="593303" y="3939902"/>
              <a:ext cx="2658110" cy="445579"/>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Determine the purpose of using personal color through surveys to assess future utilization.</a:t>
              </a:r>
            </a:p>
          </p:txBody>
        </p:sp>
        <p:sp>
          <p:nvSpPr>
            <p:cNvPr id="20" name="사각형: 둥근 모서리 19">
              <a:extLst>
                <a:ext uri="{FF2B5EF4-FFF2-40B4-BE49-F238E27FC236}">
                  <a16:creationId xmlns:a16="http://schemas.microsoft.com/office/drawing/2014/main" id="{6F4A0019-9066-46A6-A1C3-FE34CDDDE03C}"/>
                </a:ext>
              </a:extLst>
            </p:cNvPr>
            <p:cNvSpPr/>
            <p:nvPr/>
          </p:nvSpPr>
          <p:spPr>
            <a:xfrm>
              <a:off x="3780753" y="3779781"/>
              <a:ext cx="4968552" cy="765820"/>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latin typeface="맑은 고딕" panose="020B0503020000020004" pitchFamily="50" charset="-127"/>
                </a:rPr>
                <a:t>- Add an item for the purpose of using personal color (styling, makeup, etc.).</a:t>
              </a:r>
            </a:p>
            <a:p>
              <a:r>
                <a:rPr lang="en-US" altLang="ko-KR" sz="1100" dirty="0">
                  <a:solidFill>
                    <a:schemeClr val="tx1"/>
                  </a:solidFill>
                  <a:latin typeface="맑은 고딕" panose="020B0503020000020004" pitchFamily="50" charset="-127"/>
                </a:rPr>
                <a:t>- Decide whether to associate the survey results with the data from the "</a:t>
              </a:r>
              <a:r>
                <a:rPr lang="en-US" altLang="ko-KR" sz="1100" dirty="0" err="1">
                  <a:solidFill>
                    <a:schemeClr val="tx1"/>
                  </a:solidFill>
                  <a:latin typeface="맑은 고딕" panose="020B0503020000020004" pitchFamily="50" charset="-127"/>
                </a:rPr>
                <a:t>Musinsa</a:t>
              </a:r>
              <a:r>
                <a:rPr lang="en-US" altLang="ko-KR" sz="1100" dirty="0">
                  <a:solidFill>
                    <a:schemeClr val="tx1"/>
                  </a:solidFill>
                  <a:latin typeface="맑은 고딕" panose="020B0503020000020004" pitchFamily="50" charset="-127"/>
                </a:rPr>
                <a:t>" project conducted during the mid-term project phase and determine how to utilize personal color measurements in the future.</a:t>
              </a:r>
              <a:endParaRPr lang="en-US" altLang="ko-KR" sz="1100" dirty="0">
                <a:solidFill>
                  <a:schemeClr val="tx1"/>
                </a:solidFill>
                <a:latin typeface="-윤고딕320" panose="02030504000101010101" pitchFamily="18" charset="-127"/>
                <a:ea typeface="-윤고딕320" panose="02030504000101010101" pitchFamily="18" charset="-127"/>
              </a:endParaRPr>
            </a:p>
          </p:txBody>
        </p:sp>
        <p:sp>
          <p:nvSpPr>
            <p:cNvPr id="21" name="화살표: 오른쪽 20">
              <a:extLst>
                <a:ext uri="{FF2B5EF4-FFF2-40B4-BE49-F238E27FC236}">
                  <a16:creationId xmlns:a16="http://schemas.microsoft.com/office/drawing/2014/main" id="{0BDC32D0-1803-484D-9A49-CB605F5495E3}"/>
                </a:ext>
              </a:extLst>
            </p:cNvPr>
            <p:cNvSpPr/>
            <p:nvPr/>
          </p:nvSpPr>
          <p:spPr>
            <a:xfrm>
              <a:off x="3411120" y="4067147"/>
              <a:ext cx="180020" cy="180020"/>
            </a:xfrm>
            <a:prstGeom prst="rightArrow">
              <a:avLst>
                <a:gd name="adj1" fmla="val 39372"/>
                <a:gd name="adj2" fmla="val 51329"/>
              </a:avLst>
            </a:prstGeom>
            <a:solidFill>
              <a:srgbClr val="CFCFC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3" name="사각형: 둥근 모서리 42">
            <a:extLst>
              <a:ext uri="{FF2B5EF4-FFF2-40B4-BE49-F238E27FC236}">
                <a16:creationId xmlns:a16="http://schemas.microsoft.com/office/drawing/2014/main" id="{36F5A9F0-480D-43CB-99E1-005A7BFFF348}"/>
              </a:ext>
            </a:extLst>
          </p:cNvPr>
          <p:cNvSpPr/>
          <p:nvPr/>
        </p:nvSpPr>
        <p:spPr>
          <a:xfrm>
            <a:off x="593304" y="1280542"/>
            <a:ext cx="2658110" cy="3363229"/>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DF6A3255-D8F7-4755-BF15-9CF16708E18D}"/>
              </a:ext>
            </a:extLst>
          </p:cNvPr>
          <p:cNvSpPr txBox="1"/>
          <p:nvPr/>
        </p:nvSpPr>
        <p:spPr>
          <a:xfrm>
            <a:off x="1622678" y="1158012"/>
            <a:ext cx="599362" cy="261610"/>
          </a:xfrm>
          <a:prstGeom prst="rect">
            <a:avLst/>
          </a:prstGeom>
          <a:solidFill>
            <a:schemeClr val="bg1"/>
          </a:solidFill>
        </p:spPr>
        <p:txBody>
          <a:bodyPr wrap="square" rtlCol="0">
            <a:spAutoFit/>
          </a:bodyPr>
          <a:lstStyle/>
          <a:p>
            <a:pPr algn="ctr"/>
            <a:r>
              <a:rPr lang="en-US" altLang="ko-KR" sz="1100" dirty="0">
                <a:solidFill>
                  <a:srgbClr val="131B37"/>
                </a:solidFill>
                <a:latin typeface="-윤고딕330" panose="02030504000101010101" pitchFamily="18" charset="-127"/>
                <a:ea typeface="-윤고딕330" panose="02030504000101010101" pitchFamily="18" charset="-127"/>
              </a:rPr>
              <a:t>Goals</a:t>
            </a:r>
            <a:endParaRPr lang="ko-KR" altLang="en-US" sz="1100" dirty="0">
              <a:solidFill>
                <a:srgbClr val="131B37"/>
              </a:solidFill>
              <a:latin typeface="-윤고딕330" panose="02030504000101010101" pitchFamily="18" charset="-127"/>
              <a:ea typeface="-윤고딕330" panose="02030504000101010101" pitchFamily="18" charset="-127"/>
            </a:endParaRPr>
          </a:p>
        </p:txBody>
      </p:sp>
      <p:sp>
        <p:nvSpPr>
          <p:cNvPr id="28" name="사각형: 둥근 모서리 27">
            <a:extLst>
              <a:ext uri="{FF2B5EF4-FFF2-40B4-BE49-F238E27FC236}">
                <a16:creationId xmlns:a16="http://schemas.microsoft.com/office/drawing/2014/main" id="{776F8E97-75B0-48A4-9F3D-F82524685D2C}"/>
              </a:ext>
            </a:extLst>
          </p:cNvPr>
          <p:cNvSpPr/>
          <p:nvPr/>
        </p:nvSpPr>
        <p:spPr>
          <a:xfrm>
            <a:off x="3750847" y="1280542"/>
            <a:ext cx="4926449" cy="3363229"/>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84FDC67A-0DC7-470B-9C2A-E67339499AF1}"/>
              </a:ext>
            </a:extLst>
          </p:cNvPr>
          <p:cNvSpPr txBox="1"/>
          <p:nvPr/>
        </p:nvSpPr>
        <p:spPr>
          <a:xfrm>
            <a:off x="5295456" y="1158012"/>
            <a:ext cx="1547304" cy="261610"/>
          </a:xfrm>
          <a:prstGeom prst="rect">
            <a:avLst/>
          </a:prstGeom>
          <a:solidFill>
            <a:schemeClr val="bg1"/>
          </a:solidFill>
        </p:spPr>
        <p:txBody>
          <a:bodyPr wrap="square" rtlCol="0">
            <a:spAutoFit/>
          </a:bodyPr>
          <a:lstStyle/>
          <a:p>
            <a:pPr algn="ctr"/>
            <a:r>
              <a:rPr lang="en-US" altLang="ko-KR" sz="1100" dirty="0">
                <a:solidFill>
                  <a:srgbClr val="131B37"/>
                </a:solidFill>
                <a:latin typeface="-윤고딕330" panose="02030504000101010101" pitchFamily="18" charset="-127"/>
                <a:ea typeface="-윤고딕330" panose="02030504000101010101" pitchFamily="18" charset="-127"/>
              </a:rPr>
              <a:t>Verification Methods</a:t>
            </a:r>
          </a:p>
        </p:txBody>
      </p:sp>
    </p:spTree>
    <p:extLst>
      <p:ext uri="{BB962C8B-B14F-4D97-AF65-F5344CB8AC3E}">
        <p14:creationId xmlns:p14="http://schemas.microsoft.com/office/powerpoint/2010/main" val="287897921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4723</TotalTime>
  <Words>3850</Words>
  <Application>Microsoft Office PowerPoint</Application>
  <PresentationFormat>On-screen Show (16:9)</PresentationFormat>
  <Paragraphs>395</Paragraphs>
  <Slides>20</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-윤고딕310</vt:lpstr>
      <vt:lpstr>Abadi</vt:lpstr>
      <vt:lpstr>-윤고딕350</vt:lpstr>
      <vt:lpstr>-윤고딕340</vt:lpstr>
      <vt:lpstr>Wingdings</vt:lpstr>
      <vt:lpstr>맑은 고딕</vt:lpstr>
      <vt:lpstr>-윤고딕330</vt:lpstr>
      <vt:lpstr>Cambria Math</vt:lpstr>
      <vt:lpstr>-윤고딕320</vt:lpstr>
      <vt:lpstr>Office 테마</vt:lpstr>
      <vt:lpstr>CAI PROJECT -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acorn</dc:creator>
  <cp:lastModifiedBy>Đỗ Mai Uyển Nhi</cp:lastModifiedBy>
  <cp:revision>429</cp:revision>
  <dcterms:created xsi:type="dcterms:W3CDTF">2020-03-26T09:27:51Z</dcterms:created>
  <dcterms:modified xsi:type="dcterms:W3CDTF">2024-05-18T16:17:54Z</dcterms:modified>
</cp:coreProperties>
</file>