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6576000" cy="2926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1pPr>
    <a:lvl2pPr marL="0" marR="0" indent="382767"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2pPr>
    <a:lvl3pPr marL="0" marR="0" indent="765535"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3pPr>
    <a:lvl4pPr marL="0" marR="0" indent="1148304"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4pPr>
    <a:lvl5pPr marL="0" marR="0" indent="1531070"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5pPr>
    <a:lvl6pPr marL="0" marR="0" indent="1913838"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6pPr>
    <a:lvl7pPr marL="0" marR="0" indent="2296606"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7pPr>
    <a:lvl8pPr marL="0" marR="0" indent="2679375"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8pPr>
    <a:lvl9pPr marL="0" marR="0" indent="3062142"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6F6CA"/>
          </a:solidFill>
        </a:fill>
      </a:tcStyle>
    </a:wholeTbl>
    <a:band2H>
      <a:tcTxStyle b="def" i="def"/>
      <a:tcStyle>
        <a:tcBdr/>
        <a:fill>
          <a:solidFill>
            <a:srgbClr val="FAFA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E6"/>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2"/>
        </a:fontRef>
        <a:schemeClr val="accent2"/>
      </a:tcTxStyle>
      <a:tcStyle>
        <a:tcBdr>
          <a:left>
            <a:ln w="12700" cap="flat">
              <a:noFill/>
              <a:miter lim="400000"/>
            </a:ln>
          </a:left>
          <a:right>
            <a:ln w="12700" cap="flat">
              <a:noFill/>
              <a:miter lim="400000"/>
            </a:ln>
          </a:right>
          <a:top>
            <a:ln w="508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FFFCA"/>
          </a:solidFill>
        </a:fill>
      </a:tcStyle>
    </a:wholeTbl>
    <a:band2H>
      <a:tcTxStyle b="def" i="def"/>
      <a:tcStyle>
        <a:tcBdr/>
        <a:fill>
          <a:solidFill>
            <a:srgbClr val="FFFF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2"/>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2"/>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2"/>
          </a:solidFill>
        </a:fill>
      </a:tcStyle>
    </a:firstRow>
  </a:tblStyle>
  <a:tblStyle styleId="{2708684C-4D16-4618-839F-0558EEFCDFE6}" styleName="">
    <a:tblBg/>
    <a:wholeTbl>
      <a:tcTxStyle b="off"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wholeTbl>
    <a:band2H>
      <a:tcTxStyle b="def" i="def"/>
      <a:tcStyle>
        <a:tcBdr/>
        <a:fill>
          <a:solidFill>
            <a:schemeClr val="accent3">
              <a:lumOff val="44000"/>
            </a:schemeClr>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508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254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Roman"/>
      </a:defRPr>
    </a:lvl1pPr>
    <a:lvl2pPr indent="228600" latinLnBrk="0">
      <a:spcBef>
        <a:spcPts val="300"/>
      </a:spcBef>
      <a:defRPr sz="1000">
        <a:latin typeface="+mn-lt"/>
        <a:ea typeface="+mn-ea"/>
        <a:cs typeface="+mn-cs"/>
        <a:sym typeface="Times Roman"/>
      </a:defRPr>
    </a:lvl2pPr>
    <a:lvl3pPr indent="457200" latinLnBrk="0">
      <a:spcBef>
        <a:spcPts val="300"/>
      </a:spcBef>
      <a:defRPr sz="1000">
        <a:latin typeface="+mn-lt"/>
        <a:ea typeface="+mn-ea"/>
        <a:cs typeface="+mn-cs"/>
        <a:sym typeface="Times Roman"/>
      </a:defRPr>
    </a:lvl3pPr>
    <a:lvl4pPr indent="685800" latinLnBrk="0">
      <a:spcBef>
        <a:spcPts val="300"/>
      </a:spcBef>
      <a:defRPr sz="1000">
        <a:latin typeface="+mn-lt"/>
        <a:ea typeface="+mn-ea"/>
        <a:cs typeface="+mn-cs"/>
        <a:sym typeface="Times Roman"/>
      </a:defRPr>
    </a:lvl4pPr>
    <a:lvl5pPr indent="914400" latinLnBrk="0">
      <a:spcBef>
        <a:spcPts val="300"/>
      </a:spcBef>
      <a:defRPr sz="1000">
        <a:latin typeface="+mn-lt"/>
        <a:ea typeface="+mn-ea"/>
        <a:cs typeface="+mn-cs"/>
        <a:sym typeface="Times Roman"/>
      </a:defRPr>
    </a:lvl5pPr>
    <a:lvl6pPr indent="1143000" latinLnBrk="0">
      <a:spcBef>
        <a:spcPts val="300"/>
      </a:spcBef>
      <a:defRPr sz="1000">
        <a:latin typeface="+mn-lt"/>
        <a:ea typeface="+mn-ea"/>
        <a:cs typeface="+mn-cs"/>
        <a:sym typeface="Times Roman"/>
      </a:defRPr>
    </a:lvl6pPr>
    <a:lvl7pPr indent="1371600" latinLnBrk="0">
      <a:spcBef>
        <a:spcPts val="300"/>
      </a:spcBef>
      <a:defRPr sz="1000">
        <a:latin typeface="+mn-lt"/>
        <a:ea typeface="+mn-ea"/>
        <a:cs typeface="+mn-cs"/>
        <a:sym typeface="Times Roman"/>
      </a:defRPr>
    </a:lvl7pPr>
    <a:lvl8pPr indent="1600200" latinLnBrk="0">
      <a:spcBef>
        <a:spcPts val="300"/>
      </a:spcBef>
      <a:defRPr sz="1000">
        <a:latin typeface="+mn-lt"/>
        <a:ea typeface="+mn-ea"/>
        <a:cs typeface="+mn-cs"/>
        <a:sym typeface="Times Roman"/>
      </a:defRPr>
    </a:lvl8pPr>
    <a:lvl9pPr indent="1828800" latinLnBrk="0">
      <a:spcBef>
        <a:spcPts val="300"/>
      </a:spcBef>
      <a:defRPr sz="1000">
        <a:latin typeface="+mn-lt"/>
        <a:ea typeface="+mn-ea"/>
        <a:cs typeface="+mn-cs"/>
        <a:sym typeface="Times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743730" y="9090377"/>
            <a:ext cx="31088544" cy="6270979"/>
          </a:xfrm>
          <a:prstGeom prst="rect">
            <a:avLst/>
          </a:prstGeom>
        </p:spPr>
        <p:txBody>
          <a:bodyPr/>
          <a:lstStyle/>
          <a:p>
            <a:pPr/>
            <a:r>
              <a:t>Title Text</a:t>
            </a:r>
          </a:p>
        </p:txBody>
      </p:sp>
      <p:sp>
        <p:nvSpPr>
          <p:cNvPr id="12" name="Body Level One…"/>
          <p:cNvSpPr txBox="1"/>
          <p:nvPr>
            <p:ph type="body" sz="quarter" idx="1"/>
          </p:nvPr>
        </p:nvSpPr>
        <p:spPr>
          <a:xfrm>
            <a:off x="5486139" y="16580555"/>
            <a:ext cx="25603729" cy="7478890"/>
          </a:xfrm>
          <a:prstGeom prst="rect">
            <a:avLst/>
          </a:prstGeom>
        </p:spPr>
        <p:txBody>
          <a:bodyPr/>
          <a:lstStyle>
            <a:lvl1pPr marL="0" indent="0" algn="ctr"/>
            <a:lvl2pPr marL="0" indent="365759" algn="ctr">
              <a:buSzTx/>
              <a:buNone/>
            </a:lvl2pPr>
            <a:lvl3pPr marL="0" indent="731519" algn="ctr">
              <a:buSzTx/>
              <a:buNone/>
            </a:lvl3pPr>
            <a:lvl4pPr marL="0" indent="1097280" algn="ctr">
              <a:buSzTx/>
              <a:buNone/>
            </a:lvl4pPr>
            <a:lvl5pPr marL="0" indent="1463039" algn="ct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lvl2pPr>
              <a:buBlip>
                <a:blip r:embed="rId2"/>
              </a:buBlip>
            </a:lvl2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889251" y="18803061"/>
            <a:ext cx="31089865" cy="5810957"/>
          </a:xfrm>
          <a:prstGeom prst="rect">
            <a:avLst/>
          </a:prstGeom>
        </p:spPr>
        <p:txBody>
          <a:bodyPr/>
          <a:lstStyle>
            <a:lvl1pPr>
              <a:defRPr cap="all" sz="3200"/>
            </a:lvl1pPr>
          </a:lstStyle>
          <a:p>
            <a:pPr/>
            <a:r>
              <a:t>Title Text</a:t>
            </a:r>
          </a:p>
        </p:txBody>
      </p:sp>
      <p:sp>
        <p:nvSpPr>
          <p:cNvPr id="30" name="Body Level One…"/>
          <p:cNvSpPr txBox="1"/>
          <p:nvPr>
            <p:ph type="body" sz="quarter" idx="1"/>
          </p:nvPr>
        </p:nvSpPr>
        <p:spPr>
          <a:xfrm>
            <a:off x="2889251" y="12402256"/>
            <a:ext cx="31089865" cy="6400801"/>
          </a:xfrm>
          <a:prstGeom prst="rect">
            <a:avLst/>
          </a:prstGeom>
        </p:spPr>
        <p:txBody>
          <a:bodyPr anchor="b"/>
          <a:lstStyle>
            <a:lvl1pPr marL="0" indent="0">
              <a:spcBef>
                <a:spcPts val="300"/>
              </a:spcBef>
              <a:defRPr sz="1600"/>
            </a:lvl1pPr>
            <a:lvl2pPr marL="0" indent="365759">
              <a:spcBef>
                <a:spcPts val="300"/>
              </a:spcBef>
              <a:buSzTx/>
              <a:buNone/>
              <a:defRPr sz="1600"/>
            </a:lvl2pPr>
            <a:lvl3pPr marL="0" indent="731519">
              <a:spcBef>
                <a:spcPts val="300"/>
              </a:spcBef>
              <a:buSzTx/>
              <a:buNone/>
              <a:defRPr sz="1600"/>
            </a:lvl3pPr>
            <a:lvl4pPr marL="0" indent="1097280">
              <a:spcBef>
                <a:spcPts val="300"/>
              </a:spcBef>
              <a:buSzTx/>
              <a:buNone/>
              <a:defRPr sz="1600"/>
            </a:lvl4pPr>
            <a:lvl5pPr marL="0" indent="1463039">
              <a:spcBef>
                <a:spcPts val="300"/>
              </a:spcBef>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1828270" y="6826956"/>
            <a:ext cx="16396230" cy="19311056"/>
          </a:xfrm>
          <a:prstGeom prst="rect">
            <a:avLst/>
          </a:prstGeom>
        </p:spPr>
        <p:txBody>
          <a:bodyPr/>
          <a:lstStyle>
            <a:lvl1pPr>
              <a:spcBef>
                <a:spcPts val="500"/>
              </a:spcBef>
              <a:defRPr sz="2200"/>
            </a:lvl1pPr>
            <a:lvl2pPr marL="1379754" indent="-1270534">
              <a:spcBef>
                <a:spcPts val="500"/>
              </a:spcBef>
              <a:buBlip>
                <a:blip r:embed="rId2"/>
              </a:buBlip>
              <a:defRPr sz="2200"/>
            </a:lvl2pPr>
            <a:lvl3pPr marL="5020309" indent="-1508759">
              <a:spcBef>
                <a:spcPts val="500"/>
              </a:spcBef>
              <a:defRPr sz="2200"/>
            </a:lvl3pPr>
            <a:lvl4pPr marL="6987721" indent="-1722301">
              <a:spcBef>
                <a:spcPts val="500"/>
              </a:spcBef>
              <a:buBlip>
                <a:blip r:embed="rId2"/>
              </a:buBlip>
              <a:defRPr sz="2200"/>
            </a:lvl4pPr>
            <a:lvl5pPr marL="8745401" indent="-1722301">
              <a:spcBef>
                <a:spcPts val="500"/>
              </a:spcBef>
              <a:buBlip>
                <a:blip r:embed="rId2"/>
              </a:buBlip>
              <a:defRPr sz="22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1828270" y="6550383"/>
            <a:ext cx="16160751" cy="2729090"/>
          </a:xfrm>
          <a:prstGeom prst="rect">
            <a:avLst/>
          </a:prstGeom>
        </p:spPr>
        <p:txBody>
          <a:bodyPr anchor="b"/>
          <a:lstStyle>
            <a:lvl1pPr marL="0" indent="0">
              <a:spcBef>
                <a:spcPts val="400"/>
              </a:spcBef>
              <a:defRPr sz="1900"/>
            </a:lvl1pPr>
            <a:lvl2pPr marL="0" indent="365759">
              <a:spcBef>
                <a:spcPts val="400"/>
              </a:spcBef>
              <a:buSzTx/>
              <a:buNone/>
              <a:defRPr sz="1900"/>
            </a:lvl2pPr>
            <a:lvl3pPr marL="0" indent="731519">
              <a:spcBef>
                <a:spcPts val="400"/>
              </a:spcBef>
              <a:buSzTx/>
              <a:buNone/>
              <a:defRPr sz="1900"/>
            </a:lvl3pPr>
            <a:lvl4pPr marL="0" indent="1097280">
              <a:spcBef>
                <a:spcPts val="400"/>
              </a:spcBef>
              <a:buSzTx/>
              <a:buNone/>
              <a:defRPr sz="1900"/>
            </a:lvl4pPr>
            <a:lvl5pPr marL="0" indent="1463039">
              <a:spcBef>
                <a:spcPts val="400"/>
              </a:spcBef>
              <a:buSz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8580368" y="6550383"/>
            <a:ext cx="16167364" cy="2729090"/>
          </a:xfrm>
          <a:prstGeom prst="rect">
            <a:avLst/>
          </a:prstGeom>
        </p:spPr>
        <p:txBody>
          <a:bodyPr anchor="b"/>
          <a:lstStyle/>
          <a:p>
            <a:pPr marL="0" indent="0">
              <a:spcBef>
                <a:spcPts val="400"/>
              </a:spcBef>
              <a:defRPr sz="1900"/>
            </a:pPr>
          </a:p>
        </p:txBody>
      </p:sp>
      <p:sp>
        <p:nvSpPr>
          <p:cNvPr id="50"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1828270" y="1165577"/>
            <a:ext cx="12033251" cy="4957235"/>
          </a:xfrm>
          <a:prstGeom prst="rect">
            <a:avLst/>
          </a:prstGeom>
        </p:spPr>
        <p:txBody>
          <a:bodyPr anchor="b"/>
          <a:lstStyle>
            <a:lvl1pPr>
              <a:defRPr sz="1600"/>
            </a:lvl1pPr>
          </a:lstStyle>
          <a:p>
            <a:pPr/>
            <a:r>
              <a:t>Title Text</a:t>
            </a:r>
          </a:p>
        </p:txBody>
      </p:sp>
      <p:sp>
        <p:nvSpPr>
          <p:cNvPr id="73" name="Body Level One…"/>
          <p:cNvSpPr txBox="1"/>
          <p:nvPr>
            <p:ph type="body" idx="1"/>
          </p:nvPr>
        </p:nvSpPr>
        <p:spPr>
          <a:xfrm>
            <a:off x="14300728" y="1165577"/>
            <a:ext cx="20447001" cy="24972435"/>
          </a:xfrm>
          <a:prstGeom prst="rect">
            <a:avLst/>
          </a:prstGeom>
        </p:spPr>
        <p:txBody>
          <a:bodyPr/>
          <a:lstStyle>
            <a:lvl1pPr>
              <a:spcBef>
                <a:spcPts val="600"/>
              </a:spcBef>
              <a:defRPr sz="2500"/>
            </a:lvl1pPr>
            <a:lvl2pPr marL="1356129" indent="-1246909">
              <a:spcBef>
                <a:spcPts val="600"/>
              </a:spcBef>
              <a:buBlip>
                <a:blip r:embed="rId2"/>
              </a:buBlip>
              <a:defRPr sz="2500"/>
            </a:lvl2pPr>
            <a:lvl3pPr marL="4955339" indent="-1443789">
              <a:spcBef>
                <a:spcPts val="600"/>
              </a:spcBef>
              <a:defRPr sz="2500"/>
            </a:lvl3pPr>
            <a:lvl4pPr marL="6977935" indent="-1712515">
              <a:spcBef>
                <a:spcPts val="600"/>
              </a:spcBef>
              <a:buBlip>
                <a:blip r:embed="rId2"/>
              </a:buBlip>
              <a:defRPr sz="2500"/>
            </a:lvl4pPr>
            <a:lvl5pPr marL="8735615" indent="-1712515">
              <a:spcBef>
                <a:spcPts val="600"/>
              </a:spcBef>
              <a:buBlip>
                <a:blip r:embed="rId2"/>
              </a:buBlip>
              <a:defRPr sz="25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1828270" y="6122811"/>
            <a:ext cx="12033251" cy="20015201"/>
          </a:xfrm>
          <a:prstGeom prst="rect">
            <a:avLst/>
          </a:prstGeom>
        </p:spPr>
        <p:txBody>
          <a:bodyPr/>
          <a:lstStyle/>
          <a:p>
            <a:pPr marL="0" indent="0">
              <a:spcBef>
                <a:spcPts val="200"/>
              </a:spcBef>
              <a:defRPr sz="1100"/>
            </a:pPr>
          </a:p>
        </p:txBody>
      </p:sp>
      <p:sp>
        <p:nvSpPr>
          <p:cNvPr id="75"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7168888" y="20482283"/>
            <a:ext cx="21945864" cy="2418645"/>
          </a:xfrm>
          <a:prstGeom prst="rect">
            <a:avLst/>
          </a:prstGeom>
        </p:spPr>
        <p:txBody>
          <a:bodyPr anchor="b"/>
          <a:lstStyle>
            <a:lvl1pPr>
              <a:defRPr sz="1600"/>
            </a:lvl1pPr>
          </a:lstStyle>
          <a:p>
            <a:pPr/>
            <a:r>
              <a:t>Title Text</a:t>
            </a:r>
          </a:p>
        </p:txBody>
      </p:sp>
      <p:sp>
        <p:nvSpPr>
          <p:cNvPr id="83" name="Picture Placeholder 2"/>
          <p:cNvSpPr/>
          <p:nvPr>
            <p:ph type="pic" sz="half" idx="21"/>
          </p:nvPr>
        </p:nvSpPr>
        <p:spPr>
          <a:xfrm>
            <a:off x="7168888" y="2614794"/>
            <a:ext cx="21945864" cy="17555633"/>
          </a:xfrm>
          <a:prstGeom prst="rect">
            <a:avLst/>
          </a:prstGeom>
        </p:spPr>
        <p:txBody>
          <a:bodyPr lIns="91439" rIns="91439">
            <a:noAutofit/>
          </a:bodyPr>
          <a:lstStyle/>
          <a:p>
            <a:pPr/>
          </a:p>
        </p:txBody>
      </p:sp>
      <p:sp>
        <p:nvSpPr>
          <p:cNvPr id="84" name="Body Level One…"/>
          <p:cNvSpPr txBox="1"/>
          <p:nvPr>
            <p:ph type="body" sz="quarter" idx="1"/>
          </p:nvPr>
        </p:nvSpPr>
        <p:spPr>
          <a:xfrm>
            <a:off x="7168888" y="22900927"/>
            <a:ext cx="21945864" cy="3433234"/>
          </a:xfrm>
          <a:prstGeom prst="rect">
            <a:avLst/>
          </a:prstGeom>
        </p:spPr>
        <p:txBody>
          <a:bodyPr/>
          <a:lstStyle>
            <a:lvl1pPr marL="0" indent="0">
              <a:spcBef>
                <a:spcPts val="200"/>
              </a:spcBef>
              <a:defRPr sz="1100"/>
            </a:lvl1pPr>
            <a:lvl2pPr marL="0" indent="365759">
              <a:spcBef>
                <a:spcPts val="200"/>
              </a:spcBef>
              <a:buSzTx/>
              <a:buNone/>
              <a:defRPr sz="1100"/>
            </a:lvl2pPr>
            <a:lvl3pPr marL="0" indent="731519">
              <a:spcBef>
                <a:spcPts val="200"/>
              </a:spcBef>
              <a:buSzTx/>
              <a:buNone/>
              <a:defRPr sz="1100"/>
            </a:lvl3pPr>
            <a:lvl4pPr marL="0" indent="1097280">
              <a:spcBef>
                <a:spcPts val="200"/>
              </a:spcBef>
              <a:buSzTx/>
              <a:buNone/>
              <a:defRPr sz="1100"/>
            </a:lvl4pPr>
            <a:lvl5pPr marL="0" indent="1463039">
              <a:spcBef>
                <a:spcPts val="200"/>
              </a:spcBef>
              <a:buSzTx/>
              <a:buNone/>
              <a:defRPr sz="11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xfrm>
            <a:off x="17678400" y="26339375"/>
            <a:ext cx="8534400" cy="156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1828273" y="1171222"/>
            <a:ext cx="32919458" cy="48768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1828273" y="6826956"/>
            <a:ext cx="32919458" cy="1931105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2pPr>
              <a:buBlip>
                <a:blip r:embed="rId2"/>
              </a:buBlip>
            </a:lvl2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7678400" y="26339376"/>
            <a:ext cx="8534400" cy="1562101"/>
          </a:xfrm>
          <a:prstGeom prst="rect">
            <a:avLst/>
          </a:prstGeom>
          <a:ln w="12700">
            <a:miter lim="400000"/>
          </a:ln>
        </p:spPr>
        <p:txBody>
          <a:bodyPr wrap="none" lIns="45719" rIns="45719" anchor="ctr">
            <a:spAutoFit/>
          </a:bodyPr>
          <a:lstStyle>
            <a:lvl1pPr algn="r">
              <a:defRPr sz="1200">
                <a:solidFill>
                  <a:srgbClr val="0000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1pPr>
      <a:lvl2pPr marL="0" marR="0" indent="0"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2pPr>
      <a:lvl3pPr marL="0" marR="0" indent="0"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3pPr>
      <a:lvl4pPr marL="0" marR="0" indent="0"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4pPr>
      <a:lvl5pPr marL="0" marR="0" indent="0"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5pPr>
      <a:lvl6pPr marL="0" marR="0" indent="365759"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6pPr>
      <a:lvl7pPr marL="0" marR="0" indent="731519"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7pPr>
      <a:lvl8pPr marL="0" marR="0" indent="1097280"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8pPr>
      <a:lvl9pPr marL="0" marR="0" indent="1463039" algn="l" defTabSz="3511550" rtl="0" latinLnBrk="0">
        <a:lnSpc>
          <a:spcPct val="100000"/>
        </a:lnSpc>
        <a:spcBef>
          <a:spcPts val="0"/>
        </a:spcBef>
        <a:spcAft>
          <a:spcPts val="0"/>
        </a:spcAft>
        <a:buClrTx/>
        <a:buSzTx/>
        <a:buFontTx/>
        <a:buNone/>
        <a:tabLst/>
        <a:defRPr b="1" baseline="0" cap="none" i="0" spc="0" strike="noStrike" sz="8000" u="none">
          <a:solidFill>
            <a:schemeClr val="accent1"/>
          </a:solidFill>
          <a:uFillTx/>
          <a:latin typeface="+mj-lt"/>
          <a:ea typeface="+mj-ea"/>
          <a:cs typeface="+mj-cs"/>
          <a:sym typeface="Helvetica"/>
        </a:defRPr>
      </a:lvl9pPr>
    </p:titleStyle>
    <p:bodyStyle>
      <a:lvl1pPr marL="1097280" marR="0" indent="-1097280" algn="l" defTabSz="3511550" rtl="0" latinLnBrk="0">
        <a:lnSpc>
          <a:spcPct val="100000"/>
        </a:lnSpc>
        <a:spcBef>
          <a:spcPts val="1300"/>
        </a:spcBef>
        <a:spcAft>
          <a:spcPts val="0"/>
        </a:spcAft>
        <a:buClrTx/>
        <a:buSzTx/>
        <a:buFontTx/>
        <a:buNone/>
        <a:tabLst/>
        <a:defRPr b="1" baseline="0" cap="none" i="0" spc="0" strike="noStrike" sz="5700" u="none">
          <a:solidFill>
            <a:srgbClr val="9999FF"/>
          </a:solidFill>
          <a:uFillTx/>
          <a:latin typeface="+mj-lt"/>
          <a:ea typeface="+mj-ea"/>
          <a:cs typeface="+mj-cs"/>
          <a:sym typeface="Helvetica"/>
        </a:defRPr>
      </a:lvl1pPr>
      <a:lvl2pPr marL="1335591" marR="0" indent="-1226371"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2pPr>
      <a:lvl3pPr marL="4871222" marR="0" indent="-1359672" algn="l" defTabSz="3511550" rtl="0" latinLnBrk="0">
        <a:lnSpc>
          <a:spcPct val="100000"/>
        </a:lnSpc>
        <a:spcBef>
          <a:spcPts val="1300"/>
        </a:spcBef>
        <a:spcAft>
          <a:spcPts val="0"/>
        </a:spcAft>
        <a:buClrTx/>
        <a:buSzPct val="100000"/>
        <a:buFontTx/>
        <a:buChar char="­"/>
        <a:tabLst/>
        <a:defRPr b="1" baseline="0" cap="none" i="0" spc="0" strike="noStrike" sz="5700" u="none">
          <a:solidFill>
            <a:srgbClr val="9999FF"/>
          </a:solidFill>
          <a:uFillTx/>
          <a:latin typeface="+mj-lt"/>
          <a:ea typeface="+mj-ea"/>
          <a:cs typeface="+mj-cs"/>
          <a:sym typeface="Helvetica"/>
        </a:defRPr>
      </a:lvl3pPr>
      <a:lvl4pPr marL="6361429" marR="0" indent="-1096010"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4pPr>
      <a:lvl5pPr marL="8119109" marR="0" indent="-1096009"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5pPr>
      <a:lvl6pPr marL="8484869" marR="0" indent="-1096009"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6pPr>
      <a:lvl7pPr marL="8850630" marR="0" indent="-1096009"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7pPr>
      <a:lvl8pPr marL="9216390" marR="0" indent="-1096009"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8pPr>
      <a:lvl9pPr marL="9582150" marR="0" indent="-1096009" algn="l" defTabSz="3511550" rtl="0" latinLnBrk="0">
        <a:lnSpc>
          <a:spcPct val="100000"/>
        </a:lnSpc>
        <a:spcBef>
          <a:spcPts val="1300"/>
        </a:spcBef>
        <a:spcAft>
          <a:spcPts val="0"/>
        </a:spcAft>
        <a:buClrTx/>
        <a:buSzPct val="50000"/>
        <a:buFontTx/>
        <a:buBlip>
          <a:blip r:embed="rId2"/>
        </a:buBlip>
        <a:tabLst/>
        <a:defRPr b="1" baseline="0" cap="none" i="0" spc="0" strike="noStrike" sz="5700" u="none">
          <a:solidFill>
            <a:srgbClr val="9999FF"/>
          </a:solidFill>
          <a:uFillTx/>
          <a:latin typeface="+mj-lt"/>
          <a:ea typeface="+mj-ea"/>
          <a:cs typeface="+mj-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382767"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765535"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1148304"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153107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1913838"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2296606"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2679375"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3062142"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3.jpeg"/><Relationship Id="rId1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onnection Line"/>
          <p:cNvSpPr/>
          <p:nvPr/>
        </p:nvSpPr>
        <p:spPr>
          <a:xfrm>
            <a:off x="11088370" y="14930120"/>
            <a:ext cx="2750821" cy="2034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022" y="21600"/>
                </a:lnTo>
                <a:lnTo>
                  <a:pt x="10022" y="0"/>
                </a:lnTo>
                <a:lnTo>
                  <a:pt x="21600" y="0"/>
                </a:lnTo>
              </a:path>
            </a:pathLst>
          </a:custGeom>
          <a:ln w="431800">
            <a:solidFill>
              <a:srgbClr val="000000"/>
            </a:solidFill>
          </a:ln>
        </p:spPr>
        <p:txBody>
          <a:bodyPr/>
          <a:lstStyle/>
          <a:p>
            <a:pPr/>
          </a:p>
        </p:txBody>
      </p:sp>
      <p:sp>
        <p:nvSpPr>
          <p:cNvPr id="145" name="Connection Line"/>
          <p:cNvSpPr/>
          <p:nvPr/>
        </p:nvSpPr>
        <p:spPr>
          <a:xfrm>
            <a:off x="21589432" y="14545774"/>
            <a:ext cx="2876652" cy="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90500">
            <a:solidFill>
              <a:srgbClr val="B06310"/>
            </a:solidFill>
          </a:ln>
        </p:spPr>
        <p:txBody>
          <a:bodyPr/>
          <a:lstStyle/>
          <a:p>
            <a:pPr/>
          </a:p>
        </p:txBody>
      </p:sp>
      <p:sp>
        <p:nvSpPr>
          <p:cNvPr id="146" name="Connection Line"/>
          <p:cNvSpPr/>
          <p:nvPr/>
        </p:nvSpPr>
        <p:spPr>
          <a:xfrm>
            <a:off x="21589432" y="14926774"/>
            <a:ext cx="2876652" cy="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90500">
            <a:solidFill>
              <a:srgbClr val="000000"/>
            </a:solidFill>
          </a:ln>
        </p:spPr>
        <p:txBody>
          <a:bodyPr/>
          <a:lstStyle/>
          <a:p>
            <a:pPr/>
          </a:p>
        </p:txBody>
      </p:sp>
      <p:sp>
        <p:nvSpPr>
          <p:cNvPr id="147" name="Connection Line"/>
          <p:cNvSpPr/>
          <p:nvPr/>
        </p:nvSpPr>
        <p:spPr>
          <a:xfrm>
            <a:off x="21462433" y="14736273"/>
            <a:ext cx="2876652" cy="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90500">
            <a:solidFill>
              <a:srgbClr val="B01A00"/>
            </a:solidFill>
          </a:ln>
        </p:spPr>
        <p:txBody>
          <a:bodyPr/>
          <a:lstStyle/>
          <a:p>
            <a:pPr/>
          </a:p>
        </p:txBody>
      </p:sp>
      <p:sp>
        <p:nvSpPr>
          <p:cNvPr id="148" name="Connection Line"/>
          <p:cNvSpPr/>
          <p:nvPr/>
        </p:nvSpPr>
        <p:spPr>
          <a:xfrm>
            <a:off x="17192215" y="14736273"/>
            <a:ext cx="1845968" cy="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533400">
            <a:solidFill>
              <a:srgbClr val="000000"/>
            </a:solidFill>
          </a:ln>
        </p:spPr>
        <p:txBody>
          <a:bodyPr/>
          <a:lstStyle/>
          <a:p>
            <a:pPr/>
          </a:p>
        </p:txBody>
      </p:sp>
      <p:sp>
        <p:nvSpPr>
          <p:cNvPr id="99" name="Rectangle 40"/>
          <p:cNvSpPr txBox="1"/>
          <p:nvPr/>
        </p:nvSpPr>
        <p:spPr>
          <a:xfrm>
            <a:off x="4266991" y="497105"/>
            <a:ext cx="28042017" cy="1362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9000">
                <a:solidFill>
                  <a:srgbClr val="000000"/>
                </a:solidFill>
                <a:latin typeface="Arial"/>
                <a:ea typeface="Arial"/>
                <a:cs typeface="Arial"/>
                <a:sym typeface="Arial"/>
              </a:defRPr>
            </a:lvl1pPr>
          </a:lstStyle>
          <a:p>
            <a:pPr/>
            <a:r>
              <a:t>Intuitive Control of a 6DoF Robot Arm</a:t>
            </a:r>
          </a:p>
        </p:txBody>
      </p:sp>
      <p:sp>
        <p:nvSpPr>
          <p:cNvPr id="100" name="TextBox 41"/>
          <p:cNvSpPr txBox="1"/>
          <p:nvPr/>
        </p:nvSpPr>
        <p:spPr>
          <a:xfrm>
            <a:off x="7361224" y="2195927"/>
            <a:ext cx="21853552" cy="14684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rgbClr val="000000"/>
                </a:solidFill>
                <a:latin typeface="Arial"/>
                <a:ea typeface="Arial"/>
                <a:cs typeface="Arial"/>
                <a:sym typeface="Arial"/>
              </a:defRPr>
            </a:pPr>
            <a:r>
              <a:t>EECS 452: Digital Signal Processing Design Lab (Winter 2023)</a:t>
            </a:r>
          </a:p>
          <a:p>
            <a:pPr>
              <a:defRPr sz="4800">
                <a:solidFill>
                  <a:srgbClr val="000000"/>
                </a:solidFill>
                <a:latin typeface="Arial"/>
                <a:ea typeface="Arial"/>
                <a:cs typeface="Arial"/>
                <a:sym typeface="Arial"/>
              </a:defRPr>
            </a:pPr>
            <a:r>
              <a:t>Nick Farid, John Getty, James Wishart, Justin Yu</a:t>
            </a:r>
          </a:p>
        </p:txBody>
      </p:sp>
      <p:sp>
        <p:nvSpPr>
          <p:cNvPr id="101" name="Line 710"/>
          <p:cNvSpPr/>
          <p:nvPr/>
        </p:nvSpPr>
        <p:spPr>
          <a:xfrm>
            <a:off x="0" y="4280500"/>
            <a:ext cx="36576001" cy="1"/>
          </a:xfrm>
          <a:prstGeom prst="line">
            <a:avLst/>
          </a:prstGeom>
          <a:ln w="101600">
            <a:solidFill>
              <a:srgbClr val="002D62"/>
            </a:solidFill>
          </a:ln>
        </p:spPr>
        <p:txBody>
          <a:bodyPr lIns="45719" rIns="45719" anchor="ctr"/>
          <a:lstStyle/>
          <a:p>
            <a:pPr/>
          </a:p>
        </p:txBody>
      </p:sp>
      <p:pic>
        <p:nvPicPr>
          <p:cNvPr id="102" name="Picture 7" descr="Picture 7"/>
          <p:cNvPicPr>
            <a:picLocks noChangeAspect="1"/>
          </p:cNvPicPr>
          <p:nvPr/>
        </p:nvPicPr>
        <p:blipFill>
          <a:blip r:embed="rId2">
            <a:extLst/>
          </a:blip>
          <a:stretch>
            <a:fillRect/>
          </a:stretch>
        </p:blipFill>
        <p:spPr>
          <a:xfrm>
            <a:off x="1898823" y="516566"/>
            <a:ext cx="5093368" cy="3117142"/>
          </a:xfrm>
          <a:prstGeom prst="rect">
            <a:avLst/>
          </a:prstGeom>
          <a:ln w="12700">
            <a:miter lim="400000"/>
          </a:ln>
        </p:spPr>
      </p:pic>
      <p:sp>
        <p:nvSpPr>
          <p:cNvPr id="103" name="Rectangle 60"/>
          <p:cNvSpPr txBox="1"/>
          <p:nvPr/>
        </p:nvSpPr>
        <p:spPr>
          <a:xfrm>
            <a:off x="2042920" y="4464698"/>
            <a:ext cx="4805174"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Motivation</a:t>
            </a:r>
          </a:p>
        </p:txBody>
      </p:sp>
      <p:sp>
        <p:nvSpPr>
          <p:cNvPr id="104" name="Rectangle 73"/>
          <p:cNvSpPr txBox="1"/>
          <p:nvPr/>
        </p:nvSpPr>
        <p:spPr>
          <a:xfrm>
            <a:off x="14508750" y="4464698"/>
            <a:ext cx="7558500"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Control Flow</a:t>
            </a:r>
          </a:p>
        </p:txBody>
      </p:sp>
      <p:sp>
        <p:nvSpPr>
          <p:cNvPr id="105" name="Rectangle 99"/>
          <p:cNvSpPr txBox="1"/>
          <p:nvPr/>
        </p:nvSpPr>
        <p:spPr>
          <a:xfrm>
            <a:off x="28574388" y="4464698"/>
            <a:ext cx="5701609"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Progress</a:t>
            </a:r>
          </a:p>
        </p:txBody>
      </p:sp>
      <p:sp>
        <p:nvSpPr>
          <p:cNvPr id="106" name="Rectangle 53"/>
          <p:cNvSpPr txBox="1"/>
          <p:nvPr/>
        </p:nvSpPr>
        <p:spPr>
          <a:xfrm>
            <a:off x="2268218" y="19150771"/>
            <a:ext cx="4354578"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Challenges</a:t>
            </a:r>
          </a:p>
        </p:txBody>
      </p:sp>
      <p:pic>
        <p:nvPicPr>
          <p:cNvPr id="107" name="keypoints_hand.png" descr="keypoints_hand.png"/>
          <p:cNvPicPr>
            <a:picLocks noChangeAspect="1"/>
          </p:cNvPicPr>
          <p:nvPr/>
        </p:nvPicPr>
        <p:blipFill>
          <a:blip r:embed="rId3">
            <a:extLst/>
          </a:blip>
          <a:srcRect l="8489" t="5927" r="11475" b="0"/>
          <a:stretch>
            <a:fillRect/>
          </a:stretch>
        </p:blipFill>
        <p:spPr>
          <a:xfrm>
            <a:off x="9936140" y="4927293"/>
            <a:ext cx="3315568" cy="5043252"/>
          </a:xfrm>
          <a:prstGeom prst="rect">
            <a:avLst/>
          </a:prstGeom>
          <a:ln w="12700">
            <a:miter lim="400000"/>
          </a:ln>
        </p:spPr>
      </p:pic>
      <p:sp>
        <p:nvSpPr>
          <p:cNvPr id="108" name="Improve human-robot interaction (HRI)…"/>
          <p:cNvSpPr txBox="1"/>
          <p:nvPr/>
        </p:nvSpPr>
        <p:spPr>
          <a:xfrm>
            <a:off x="568266" y="5378492"/>
            <a:ext cx="8365902" cy="373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00789" indent="-300789" algn="l" defTabSz="457200">
              <a:lnSpc>
                <a:spcPct val="110000"/>
              </a:lnSpc>
              <a:spcBef>
                <a:spcPts val="2000"/>
              </a:spcBef>
              <a:buSzPct val="100000"/>
              <a:buChar char="•"/>
              <a:defRPr spc="64" sz="3200">
                <a:solidFill>
                  <a:srgbClr val="000000"/>
                </a:solidFill>
              </a:defRPr>
            </a:pPr>
            <a:r>
              <a:t>Improve human-robot interaction (HRI)</a:t>
            </a:r>
          </a:p>
          <a:p>
            <a:pPr marL="300789" indent="-300789" algn="l" defTabSz="457200">
              <a:lnSpc>
                <a:spcPct val="110000"/>
              </a:lnSpc>
              <a:spcBef>
                <a:spcPts val="2000"/>
              </a:spcBef>
              <a:buSzPct val="100000"/>
              <a:buChar char="•"/>
              <a:defRPr spc="64" sz="3200">
                <a:solidFill>
                  <a:srgbClr val="000000"/>
                </a:solidFill>
              </a:defRPr>
            </a:pPr>
            <a:r>
              <a:t>Enhance control of high degree-of-freedom (DoF) robotic arms; unintuitive with traditional input devices</a:t>
            </a:r>
          </a:p>
          <a:p>
            <a:pPr marL="300789" indent="-300789" algn="l" defTabSz="457200">
              <a:lnSpc>
                <a:spcPct val="110000"/>
              </a:lnSpc>
              <a:spcBef>
                <a:spcPts val="2000"/>
              </a:spcBef>
              <a:buSzPct val="100000"/>
              <a:buChar char="•"/>
              <a:defRPr spc="64" sz="3200">
                <a:solidFill>
                  <a:srgbClr val="000000"/>
                </a:solidFill>
              </a:defRPr>
            </a:pPr>
            <a:r>
              <a:t>Remove need for mechanically complex input hardware </a:t>
            </a:r>
          </a:p>
        </p:txBody>
      </p:sp>
      <p:pic>
        <p:nvPicPr>
          <p:cNvPr id="109" name="03.png" descr="03.png"/>
          <p:cNvPicPr>
            <a:picLocks noChangeAspect="1"/>
          </p:cNvPicPr>
          <p:nvPr/>
        </p:nvPicPr>
        <p:blipFill>
          <a:blip r:embed="rId4">
            <a:extLst/>
          </a:blip>
          <a:stretch>
            <a:fillRect/>
          </a:stretch>
        </p:blipFill>
        <p:spPr>
          <a:xfrm>
            <a:off x="16155130" y="5518157"/>
            <a:ext cx="3920139" cy="4089964"/>
          </a:xfrm>
          <a:prstGeom prst="rect">
            <a:avLst/>
          </a:prstGeom>
          <a:ln w="12700">
            <a:miter lim="400000"/>
          </a:ln>
        </p:spPr>
      </p:pic>
      <p:pic>
        <p:nvPicPr>
          <p:cNvPr id="110" name="cobot-universal-robots-ur3e-collaborative-table-top-shorr-packaging.jpg" descr="cobot-universal-robots-ur3e-collaborative-table-top-shorr-packaging.jpg"/>
          <p:cNvPicPr>
            <a:picLocks noChangeAspect="1"/>
          </p:cNvPicPr>
          <p:nvPr/>
        </p:nvPicPr>
        <p:blipFill>
          <a:blip r:embed="rId5">
            <a:extLst/>
          </a:blip>
          <a:srcRect l="28189" t="0" r="26052" b="0"/>
          <a:stretch>
            <a:fillRect/>
          </a:stretch>
        </p:blipFill>
        <p:spPr>
          <a:xfrm>
            <a:off x="23513710" y="5504746"/>
            <a:ext cx="3183011" cy="4637420"/>
          </a:xfrm>
          <a:prstGeom prst="rect">
            <a:avLst/>
          </a:prstGeom>
          <a:ln w="12700">
            <a:miter lim="400000"/>
          </a:ln>
        </p:spPr>
      </p:pic>
      <p:sp>
        <p:nvSpPr>
          <p:cNvPr id="111" name="Line"/>
          <p:cNvSpPr/>
          <p:nvPr/>
        </p:nvSpPr>
        <p:spPr>
          <a:xfrm>
            <a:off x="20551722" y="7444812"/>
            <a:ext cx="2574435" cy="1"/>
          </a:xfrm>
          <a:prstGeom prst="line">
            <a:avLst/>
          </a:prstGeom>
          <a:ln w="139700">
            <a:solidFill>
              <a:srgbClr val="000000"/>
            </a:solidFill>
            <a:tailEnd type="triangle"/>
          </a:ln>
          <a:effectLst>
            <a:outerShdw sx="100000" sy="100000" kx="0" ky="0" algn="b" rotWithShape="0" blurRad="38100" dist="20000" dir="5400000">
              <a:srgbClr val="000000">
                <a:alpha val="38000"/>
              </a:srgbClr>
            </a:outerShdw>
          </a:effectLst>
        </p:spPr>
        <p:txBody>
          <a:bodyPr lIns="45719" rIns="45719" anchor="ctr"/>
          <a:lstStyle/>
          <a:p>
            <a:pPr/>
          </a:p>
        </p:txBody>
      </p:sp>
      <p:sp>
        <p:nvSpPr>
          <p:cNvPr id="112" name="Localization"/>
          <p:cNvSpPr txBox="1"/>
          <p:nvPr/>
        </p:nvSpPr>
        <p:spPr>
          <a:xfrm>
            <a:off x="13866522" y="6628884"/>
            <a:ext cx="2154490"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457200">
              <a:defRPr b="1">
                <a:solidFill>
                  <a:srgbClr val="000000"/>
                </a:solidFill>
              </a:defRPr>
            </a:lvl1pPr>
          </a:lstStyle>
          <a:p>
            <a:pPr/>
            <a:r>
              <a:t>Localization</a:t>
            </a:r>
          </a:p>
        </p:txBody>
      </p:sp>
      <p:sp>
        <p:nvSpPr>
          <p:cNvPr id="113" name="Inverse Kinematics"/>
          <p:cNvSpPr txBox="1"/>
          <p:nvPr/>
        </p:nvSpPr>
        <p:spPr>
          <a:xfrm>
            <a:off x="20247487" y="6628884"/>
            <a:ext cx="3182905"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457200">
              <a:defRPr b="1">
                <a:solidFill>
                  <a:srgbClr val="000000"/>
                </a:solidFill>
              </a:defRPr>
            </a:lvl1pPr>
          </a:lstStyle>
          <a:p>
            <a:pPr/>
            <a:r>
              <a:t>Inverse Kinematics</a:t>
            </a:r>
          </a:p>
        </p:txBody>
      </p:sp>
      <p:sp>
        <p:nvSpPr>
          <p:cNvPr id="114" name="Line"/>
          <p:cNvSpPr/>
          <p:nvPr/>
        </p:nvSpPr>
        <p:spPr>
          <a:xfrm>
            <a:off x="13700406" y="7444812"/>
            <a:ext cx="2574435" cy="1"/>
          </a:xfrm>
          <a:prstGeom prst="line">
            <a:avLst/>
          </a:prstGeom>
          <a:ln w="139700">
            <a:solidFill>
              <a:srgbClr val="000000"/>
            </a:solidFill>
            <a:tailEnd type="triangle"/>
          </a:ln>
          <a:effectLst>
            <a:outerShdw sx="100000" sy="100000" kx="0" ky="0" algn="b" rotWithShape="0" blurRad="38100" dist="20000" dir="5400000">
              <a:srgbClr val="000000">
                <a:alpha val="38000"/>
              </a:srgbClr>
            </a:outerShdw>
          </a:effectLst>
        </p:spPr>
        <p:txBody>
          <a:bodyPr lIns="45719" rIns="45719" anchor="ctr"/>
          <a:lstStyle/>
          <a:p>
            <a:pPr/>
          </a:p>
        </p:txBody>
      </p:sp>
      <p:sp>
        <p:nvSpPr>
          <p:cNvPr id="115" name="CV/ML Hand Skeleton Segmentation and Tracking"/>
          <p:cNvSpPr txBox="1"/>
          <p:nvPr/>
        </p:nvSpPr>
        <p:spPr>
          <a:xfrm>
            <a:off x="9788697" y="9959582"/>
            <a:ext cx="3554413" cy="1272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a:solidFill>
                  <a:srgbClr val="000000"/>
                </a:solidFill>
              </a:defRPr>
            </a:lvl1pPr>
          </a:lstStyle>
          <a:p>
            <a:pPr/>
            <a:r>
              <a:t>CV/ML Hand Skeleton Segmentation and Tracking</a:t>
            </a:r>
          </a:p>
        </p:txBody>
      </p:sp>
      <p:sp>
        <p:nvSpPr>
          <p:cNvPr id="116" name="3D Pose Mapping from World Frame to Robot Frame"/>
          <p:cNvSpPr txBox="1"/>
          <p:nvPr/>
        </p:nvSpPr>
        <p:spPr>
          <a:xfrm>
            <a:off x="16651203" y="9959582"/>
            <a:ext cx="3554414" cy="1272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a:solidFill>
                  <a:srgbClr val="000000"/>
                </a:solidFill>
              </a:defRPr>
            </a:lvl1pPr>
          </a:lstStyle>
          <a:p>
            <a:pPr/>
            <a:r>
              <a:t>3D Pose Mapping from World Frame to Robot Frame</a:t>
            </a:r>
          </a:p>
        </p:txBody>
      </p:sp>
      <p:sp>
        <p:nvSpPr>
          <p:cNvPr id="117" name="Real-Time Actuator Angle Control"/>
          <p:cNvSpPr txBox="1"/>
          <p:nvPr/>
        </p:nvSpPr>
        <p:spPr>
          <a:xfrm>
            <a:off x="23019565" y="9959582"/>
            <a:ext cx="3920138"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a:solidFill>
                  <a:srgbClr val="000000"/>
                </a:solidFill>
              </a:defRPr>
            </a:lvl1pPr>
          </a:lstStyle>
          <a:p>
            <a:pPr/>
            <a:r>
              <a:t>Real-Time Actuator Angle Control</a:t>
            </a:r>
          </a:p>
        </p:txBody>
      </p:sp>
      <p:sp>
        <p:nvSpPr>
          <p:cNvPr id="118" name="Rectangle 73"/>
          <p:cNvSpPr txBox="1"/>
          <p:nvPr/>
        </p:nvSpPr>
        <p:spPr>
          <a:xfrm>
            <a:off x="14508750" y="11779352"/>
            <a:ext cx="7558500" cy="8936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System Architecture</a:t>
            </a:r>
          </a:p>
        </p:txBody>
      </p:sp>
      <p:sp>
        <p:nvSpPr>
          <p:cNvPr id="119" name="Rectangle 73"/>
          <p:cNvSpPr txBox="1"/>
          <p:nvPr/>
        </p:nvSpPr>
        <p:spPr>
          <a:xfrm>
            <a:off x="666257" y="9554977"/>
            <a:ext cx="7558500" cy="8936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Introduction</a:t>
            </a:r>
          </a:p>
        </p:txBody>
      </p:sp>
      <p:sp>
        <p:nvSpPr>
          <p:cNvPr id="120" name="We aim to create an intuitive real-time…"/>
          <p:cNvSpPr txBox="1"/>
          <p:nvPr/>
        </p:nvSpPr>
        <p:spPr>
          <a:xfrm>
            <a:off x="568266" y="10482504"/>
            <a:ext cx="8365902" cy="81026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457200">
              <a:lnSpc>
                <a:spcPct val="120000"/>
              </a:lnSpc>
              <a:defRPr spc="64" sz="3200">
                <a:solidFill>
                  <a:srgbClr val="000000"/>
                </a:solidFill>
              </a:defRPr>
            </a:pPr>
            <a:r>
              <a:t>We aim to create an intuitive real-time </a:t>
            </a:r>
          </a:p>
          <a:p>
            <a:pPr algn="l" defTabSz="457200">
              <a:lnSpc>
                <a:spcPct val="120000"/>
              </a:lnSpc>
              <a:defRPr spc="64" sz="3200">
                <a:solidFill>
                  <a:srgbClr val="000000"/>
                </a:solidFill>
              </a:defRPr>
            </a:pPr>
            <a:r>
              <a:t>tele-operation control scheme for robotic arms (RAs) that emulates the movement of a human arm-hand end effector system. </a:t>
            </a:r>
          </a:p>
          <a:p>
            <a:pPr algn="l" defTabSz="457200">
              <a:lnSpc>
                <a:spcPct val="120000"/>
              </a:lnSpc>
              <a:defRPr spc="64" sz="3200">
                <a:solidFill>
                  <a:srgbClr val="000000"/>
                </a:solidFill>
              </a:defRPr>
            </a:pPr>
          </a:p>
          <a:p>
            <a:pPr algn="l" defTabSz="457200">
              <a:lnSpc>
                <a:spcPct val="120000"/>
              </a:lnSpc>
              <a:defRPr spc="64" sz="3200">
                <a:solidFill>
                  <a:srgbClr val="000000"/>
                </a:solidFill>
              </a:defRPr>
            </a:pPr>
            <a:r>
              <a:t>Stereo Computer Vision (CV) with an integrated Machine Learning (ML) pipeline will be used to implement hand pose estimation and localization in 3D space. </a:t>
            </a:r>
          </a:p>
          <a:p>
            <a:pPr algn="l" defTabSz="457200">
              <a:lnSpc>
                <a:spcPct val="120000"/>
              </a:lnSpc>
              <a:defRPr spc="64" sz="3200">
                <a:solidFill>
                  <a:srgbClr val="000000"/>
                </a:solidFill>
              </a:defRPr>
            </a:pPr>
          </a:p>
          <a:p>
            <a:pPr algn="l" defTabSz="457200">
              <a:lnSpc>
                <a:spcPct val="120000"/>
              </a:lnSpc>
              <a:defRPr spc="64" sz="3200">
                <a:solidFill>
                  <a:srgbClr val="000000"/>
                </a:solidFill>
              </a:defRPr>
            </a:pPr>
            <a:r>
              <a:t>The localized hand pose is re-mapped to the coordinate frame for a 6 DoF RA. The joint angles are calculated and the RA is actuated to achieve the desired pose.</a:t>
            </a:r>
          </a:p>
        </p:txBody>
      </p:sp>
      <p:sp>
        <p:nvSpPr>
          <p:cNvPr id="121" name="Real-world coordinate frame must be re-mapped to RA coordinate frame…"/>
          <p:cNvSpPr txBox="1"/>
          <p:nvPr/>
        </p:nvSpPr>
        <p:spPr>
          <a:xfrm>
            <a:off x="568266" y="20140299"/>
            <a:ext cx="8365902" cy="87223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00789" indent="-300789" algn="l" defTabSz="457200">
              <a:lnSpc>
                <a:spcPct val="110000"/>
              </a:lnSpc>
              <a:spcBef>
                <a:spcPts val="2000"/>
              </a:spcBef>
              <a:buSzPct val="100000"/>
              <a:buChar char="•"/>
              <a:defRPr spc="64" sz="3200">
                <a:solidFill>
                  <a:srgbClr val="000000"/>
                </a:solidFill>
              </a:defRPr>
            </a:pPr>
            <a:r>
              <a:t>Real-world coordinate frame must be re-mapped to RA coordinate frame</a:t>
            </a:r>
          </a:p>
          <a:p>
            <a:pPr marL="300789" indent="-300789" algn="l" defTabSz="457200">
              <a:lnSpc>
                <a:spcPct val="110000"/>
              </a:lnSpc>
              <a:spcBef>
                <a:spcPts val="2000"/>
              </a:spcBef>
              <a:buSzPct val="100000"/>
              <a:buChar char="•"/>
              <a:defRPr spc="64" sz="3200">
                <a:solidFill>
                  <a:srgbClr val="000000"/>
                </a:solidFill>
              </a:defRPr>
            </a:pPr>
            <a:r>
              <a:t>Appropriate re-map scaling is required</a:t>
            </a:r>
          </a:p>
          <a:p>
            <a:pPr marL="300789" indent="-300789" algn="l" defTabSz="457200">
              <a:lnSpc>
                <a:spcPct val="110000"/>
              </a:lnSpc>
              <a:spcBef>
                <a:spcPts val="2000"/>
              </a:spcBef>
              <a:buSzPct val="100000"/>
              <a:buChar char="•"/>
              <a:defRPr spc="64" sz="3200">
                <a:solidFill>
                  <a:srgbClr val="000000"/>
                </a:solidFill>
              </a:defRPr>
            </a:pPr>
            <a:r>
              <a:t>Human arm/hand linkage system is not analogous to 6 DoF RA linkage system </a:t>
            </a:r>
          </a:p>
          <a:p>
            <a:pPr marL="300789" indent="-300789" algn="l" defTabSz="457200">
              <a:lnSpc>
                <a:spcPct val="110000"/>
              </a:lnSpc>
              <a:spcBef>
                <a:spcPts val="2000"/>
              </a:spcBef>
              <a:buSzPct val="100000"/>
              <a:buChar char="•"/>
              <a:defRPr spc="64" sz="3200">
                <a:solidFill>
                  <a:srgbClr val="000000"/>
                </a:solidFill>
              </a:defRPr>
            </a:pPr>
            <a:r>
              <a:t>Inverse Kinematics (IK) is required to solve for RA joint angles</a:t>
            </a:r>
          </a:p>
          <a:p>
            <a:pPr marL="300789" indent="-300789" algn="l" defTabSz="457200">
              <a:lnSpc>
                <a:spcPct val="110000"/>
              </a:lnSpc>
              <a:spcBef>
                <a:spcPts val="2000"/>
              </a:spcBef>
              <a:buSzPct val="100000"/>
              <a:buChar char="•"/>
              <a:defRPr spc="64" sz="3200">
                <a:solidFill>
                  <a:srgbClr val="000000"/>
                </a:solidFill>
              </a:defRPr>
            </a:pPr>
            <a:r>
              <a:t>RA self-collision must be reconciled</a:t>
            </a:r>
          </a:p>
          <a:p>
            <a:pPr marL="300789" indent="-300789" algn="l" defTabSz="457200">
              <a:lnSpc>
                <a:spcPct val="110000"/>
              </a:lnSpc>
              <a:spcBef>
                <a:spcPts val="2000"/>
              </a:spcBef>
              <a:buSzPct val="100000"/>
              <a:buChar char="•"/>
              <a:defRPr spc="64" sz="3200">
                <a:solidFill>
                  <a:srgbClr val="000000"/>
                </a:solidFill>
              </a:defRPr>
            </a:pPr>
            <a:r>
              <a:t>Re-mapped hand pose may end up outside RA configuration space</a:t>
            </a:r>
          </a:p>
          <a:p>
            <a:pPr marL="300789" indent="-300789" algn="l" defTabSz="457200">
              <a:lnSpc>
                <a:spcPct val="110000"/>
              </a:lnSpc>
              <a:spcBef>
                <a:spcPts val="2000"/>
              </a:spcBef>
              <a:buSzPct val="100000"/>
              <a:buChar char="•"/>
              <a:defRPr spc="64" sz="3200">
                <a:solidFill>
                  <a:srgbClr val="000000"/>
                </a:solidFill>
              </a:defRPr>
            </a:pPr>
            <a:r>
              <a:t>Must construct orthogonal frame from 3D hand pose information</a:t>
            </a:r>
          </a:p>
          <a:p>
            <a:pPr marL="300789" indent="-300789" algn="l" defTabSz="457200">
              <a:lnSpc>
                <a:spcPct val="110000"/>
              </a:lnSpc>
              <a:spcBef>
                <a:spcPts val="2000"/>
              </a:spcBef>
              <a:buSzPct val="100000"/>
              <a:buChar char="•"/>
              <a:defRPr spc="64" sz="3200">
                <a:solidFill>
                  <a:srgbClr val="000000"/>
                </a:solidFill>
              </a:defRPr>
            </a:pPr>
            <a:r>
              <a:t>Data time-sync between stereo cameras</a:t>
            </a:r>
          </a:p>
        </p:txBody>
      </p:sp>
      <p:pic>
        <p:nvPicPr>
          <p:cNvPr id="122" name="rpicamtransparent.png" descr="rpicamtransparent.png"/>
          <p:cNvPicPr>
            <a:picLocks noChangeAspect="1"/>
          </p:cNvPicPr>
          <p:nvPr/>
        </p:nvPicPr>
        <p:blipFill>
          <a:blip r:embed="rId6">
            <a:extLst/>
          </a:blip>
          <a:srcRect l="67419" t="21317" r="17271" b="32291"/>
          <a:stretch>
            <a:fillRect/>
          </a:stretch>
        </p:blipFill>
        <p:spPr>
          <a:xfrm rot="16200000">
            <a:off x="10002560" y="11817569"/>
            <a:ext cx="1094864" cy="1104117"/>
          </a:xfrm>
          <a:prstGeom prst="rect">
            <a:avLst/>
          </a:prstGeom>
          <a:ln w="12700">
            <a:miter lim="400000"/>
          </a:ln>
        </p:spPr>
      </p:pic>
      <p:pic>
        <p:nvPicPr>
          <p:cNvPr id="123" name="rpicamtransparent.png" descr="rpicamtransparent.png"/>
          <p:cNvPicPr>
            <a:picLocks noChangeAspect="1"/>
          </p:cNvPicPr>
          <p:nvPr/>
        </p:nvPicPr>
        <p:blipFill>
          <a:blip r:embed="rId6">
            <a:extLst/>
          </a:blip>
          <a:srcRect l="67419" t="21317" r="17271" b="32291"/>
          <a:stretch>
            <a:fillRect/>
          </a:stretch>
        </p:blipFill>
        <p:spPr>
          <a:xfrm rot="16200000">
            <a:off x="10002560" y="16414969"/>
            <a:ext cx="1094864" cy="1104117"/>
          </a:xfrm>
          <a:prstGeom prst="rect">
            <a:avLst/>
          </a:prstGeom>
          <a:ln w="12700">
            <a:miter lim="400000"/>
          </a:ln>
        </p:spPr>
      </p:pic>
      <p:sp>
        <p:nvSpPr>
          <p:cNvPr id="149" name="Connection Line"/>
          <p:cNvSpPr/>
          <p:nvPr/>
        </p:nvSpPr>
        <p:spPr>
          <a:xfrm>
            <a:off x="11088370" y="12367260"/>
            <a:ext cx="2745740" cy="2035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041" y="0"/>
                </a:lnTo>
                <a:lnTo>
                  <a:pt x="10041" y="21600"/>
                </a:lnTo>
                <a:lnTo>
                  <a:pt x="21600" y="21600"/>
                </a:lnTo>
              </a:path>
            </a:pathLst>
          </a:custGeom>
          <a:ln w="431800">
            <a:solidFill>
              <a:srgbClr val="000000"/>
            </a:solidFill>
          </a:ln>
        </p:spPr>
        <p:txBody>
          <a:bodyPr/>
          <a:lstStyle/>
          <a:p>
            <a:pPr/>
          </a:p>
        </p:txBody>
      </p:sp>
      <p:pic>
        <p:nvPicPr>
          <p:cNvPr id="125" name="teensytransparent.png" descr="teensytransparent.png"/>
          <p:cNvPicPr>
            <a:picLocks noChangeAspect="1"/>
          </p:cNvPicPr>
          <p:nvPr/>
        </p:nvPicPr>
        <p:blipFill>
          <a:blip r:embed="rId7">
            <a:extLst/>
          </a:blip>
          <a:stretch>
            <a:fillRect/>
          </a:stretch>
        </p:blipFill>
        <p:spPr>
          <a:xfrm>
            <a:off x="18617757" y="13927701"/>
            <a:ext cx="3315495" cy="1618895"/>
          </a:xfrm>
          <a:prstGeom prst="rect">
            <a:avLst/>
          </a:prstGeom>
          <a:ln w="12700">
            <a:miter lim="400000"/>
          </a:ln>
        </p:spPr>
      </p:pic>
      <p:pic>
        <p:nvPicPr>
          <p:cNvPr id="126" name="servo transparent.png" descr="servo transparent.png"/>
          <p:cNvPicPr>
            <a:picLocks noChangeAspect="1"/>
          </p:cNvPicPr>
          <p:nvPr/>
        </p:nvPicPr>
        <p:blipFill>
          <a:blip r:embed="rId8">
            <a:extLst/>
          </a:blip>
          <a:stretch>
            <a:fillRect/>
          </a:stretch>
        </p:blipFill>
        <p:spPr>
          <a:xfrm>
            <a:off x="22441720" y="11981457"/>
            <a:ext cx="4637485" cy="4637486"/>
          </a:xfrm>
          <a:prstGeom prst="rect">
            <a:avLst/>
          </a:prstGeom>
          <a:ln w="12700">
            <a:miter lim="400000"/>
          </a:ln>
        </p:spPr>
      </p:pic>
      <p:sp>
        <p:nvSpPr>
          <p:cNvPr id="127" name="Raspberry Pi 4"/>
          <p:cNvSpPr txBox="1"/>
          <p:nvPr/>
        </p:nvSpPr>
        <p:spPr>
          <a:xfrm>
            <a:off x="13714737" y="16463107"/>
            <a:ext cx="3554413"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400">
                <a:solidFill>
                  <a:srgbClr val="000000"/>
                </a:solidFill>
              </a:defRPr>
            </a:lvl1pPr>
          </a:lstStyle>
          <a:p>
            <a:pPr/>
            <a:r>
              <a:t>Raspberry Pi 4</a:t>
            </a:r>
          </a:p>
        </p:txBody>
      </p:sp>
      <p:sp>
        <p:nvSpPr>
          <p:cNvPr id="128" name="Teensy 4.0"/>
          <p:cNvSpPr txBox="1"/>
          <p:nvPr/>
        </p:nvSpPr>
        <p:spPr>
          <a:xfrm>
            <a:off x="18551802" y="16463107"/>
            <a:ext cx="3554413"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400">
                <a:solidFill>
                  <a:srgbClr val="000000"/>
                </a:solidFill>
              </a:defRPr>
            </a:lvl1pPr>
          </a:lstStyle>
          <a:p>
            <a:pPr/>
            <a:r>
              <a:t>Teensy 4.0</a:t>
            </a:r>
          </a:p>
        </p:txBody>
      </p:sp>
      <p:sp>
        <p:nvSpPr>
          <p:cNvPr id="129" name="RA Joint Actuators (x6)"/>
          <p:cNvSpPr txBox="1"/>
          <p:nvPr/>
        </p:nvSpPr>
        <p:spPr>
          <a:xfrm>
            <a:off x="22983256" y="16483099"/>
            <a:ext cx="3992757"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400">
                <a:solidFill>
                  <a:srgbClr val="000000"/>
                </a:solidFill>
              </a:defRPr>
            </a:lvl1pPr>
          </a:lstStyle>
          <a:p>
            <a:pPr/>
            <a:r>
              <a:t>RA Joint Actuators (x6)</a:t>
            </a:r>
          </a:p>
        </p:txBody>
      </p:sp>
      <p:sp>
        <p:nvSpPr>
          <p:cNvPr id="130" name="Stereo Cameras"/>
          <p:cNvSpPr txBox="1"/>
          <p:nvPr/>
        </p:nvSpPr>
        <p:spPr>
          <a:xfrm>
            <a:off x="9347310" y="14170133"/>
            <a:ext cx="2405354"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400">
                <a:solidFill>
                  <a:srgbClr val="000000"/>
                </a:solidFill>
              </a:defRPr>
            </a:lvl1pPr>
          </a:lstStyle>
          <a:p>
            <a:pPr/>
            <a:r>
              <a:t>Stereo Cameras</a:t>
            </a:r>
          </a:p>
        </p:txBody>
      </p:sp>
      <p:pic>
        <p:nvPicPr>
          <p:cNvPr id="131" name="rpitransparent.png" descr="rpitransparent.png"/>
          <p:cNvPicPr>
            <a:picLocks noChangeAspect="1"/>
          </p:cNvPicPr>
          <p:nvPr/>
        </p:nvPicPr>
        <p:blipFill>
          <a:blip r:embed="rId9">
            <a:extLst/>
          </a:blip>
          <a:stretch>
            <a:fillRect/>
          </a:stretch>
        </p:blipFill>
        <p:spPr>
          <a:xfrm>
            <a:off x="13429164" y="13349197"/>
            <a:ext cx="4125558" cy="2774712"/>
          </a:xfrm>
          <a:prstGeom prst="rect">
            <a:avLst/>
          </a:prstGeom>
          <a:ln w="12700">
            <a:miter lim="400000"/>
          </a:ln>
        </p:spPr>
      </p:pic>
      <p:pic>
        <p:nvPicPr>
          <p:cNvPr id="132" name="epipolar_geometry.jpeg" descr="epipolar_geometry.jpeg"/>
          <p:cNvPicPr>
            <a:picLocks noChangeAspect="1"/>
          </p:cNvPicPr>
          <p:nvPr/>
        </p:nvPicPr>
        <p:blipFill>
          <a:blip r:embed="rId10">
            <a:extLst/>
          </a:blip>
          <a:srcRect l="1211" t="2533" r="1211" b="2533"/>
          <a:stretch>
            <a:fillRect/>
          </a:stretch>
        </p:blipFill>
        <p:spPr>
          <a:xfrm>
            <a:off x="10069749" y="18991474"/>
            <a:ext cx="7119806" cy="4637514"/>
          </a:xfrm>
          <a:prstGeom prst="rect">
            <a:avLst/>
          </a:prstGeom>
          <a:ln w="12700">
            <a:miter lim="400000"/>
          </a:ln>
        </p:spPr>
      </p:pic>
      <p:pic>
        <p:nvPicPr>
          <p:cNvPr id="133" name="03_forward_and_inverse_kinematics.jpg" descr="03_forward_and_inverse_kinematics.jpg"/>
          <p:cNvPicPr>
            <a:picLocks noChangeAspect="1"/>
          </p:cNvPicPr>
          <p:nvPr/>
        </p:nvPicPr>
        <p:blipFill>
          <a:blip r:embed="rId11">
            <a:extLst/>
          </a:blip>
          <a:stretch>
            <a:fillRect/>
          </a:stretch>
        </p:blipFill>
        <p:spPr>
          <a:xfrm>
            <a:off x="17829969" y="19000676"/>
            <a:ext cx="9449270" cy="4724635"/>
          </a:xfrm>
          <a:prstGeom prst="rect">
            <a:avLst/>
          </a:prstGeom>
          <a:ln w="12700">
            <a:miter lim="400000"/>
          </a:ln>
        </p:spPr>
      </p:pic>
      <p:sp>
        <p:nvSpPr>
          <p:cNvPr id="134" name="Forward/Inverse Kinematics"/>
          <p:cNvSpPr txBox="1"/>
          <p:nvPr/>
        </p:nvSpPr>
        <p:spPr>
          <a:xfrm>
            <a:off x="18723002" y="23798425"/>
            <a:ext cx="7866404"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4000">
                <a:solidFill>
                  <a:srgbClr val="000000"/>
                </a:solidFill>
              </a:defRPr>
            </a:lvl1pPr>
          </a:lstStyle>
          <a:p>
            <a:pPr/>
            <a:r>
              <a:t>Forward/Inverse Kinematics</a:t>
            </a:r>
          </a:p>
        </p:txBody>
      </p:sp>
      <p:sp>
        <p:nvSpPr>
          <p:cNvPr id="135" name="Epipolar Lines in Stereo CV"/>
          <p:cNvSpPr txBox="1"/>
          <p:nvPr/>
        </p:nvSpPr>
        <p:spPr>
          <a:xfrm>
            <a:off x="10209449" y="23798425"/>
            <a:ext cx="678337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4000">
                <a:solidFill>
                  <a:srgbClr val="000000"/>
                </a:solidFill>
              </a:defRPr>
            </a:lvl1pPr>
          </a:lstStyle>
          <a:p>
            <a:pPr/>
            <a:r>
              <a:t>Epipolar Lines in Stereo CV </a:t>
            </a:r>
          </a:p>
        </p:txBody>
      </p:sp>
      <p:sp>
        <p:nvSpPr>
          <p:cNvPr id="136" name="Gram-Schmidt Orthogonalization Algorithm"/>
          <p:cNvSpPr txBox="1"/>
          <p:nvPr/>
        </p:nvSpPr>
        <p:spPr>
          <a:xfrm>
            <a:off x="14407150" y="27616215"/>
            <a:ext cx="7558500"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4000">
                <a:solidFill>
                  <a:srgbClr val="000000"/>
                </a:solidFill>
              </a:defRPr>
            </a:lvl1pPr>
          </a:lstStyle>
          <a:p>
            <a:pPr/>
            <a:r>
              <a:t>Gram-Schmidt Orthogonalization Algorithm</a:t>
            </a:r>
          </a:p>
        </p:txBody>
      </p:sp>
      <p:sp>
        <p:nvSpPr>
          <p:cNvPr id="137" name="Rectangle 54"/>
          <p:cNvSpPr txBox="1"/>
          <p:nvPr/>
        </p:nvSpPr>
        <p:spPr>
          <a:xfrm>
            <a:off x="13817996" y="18120881"/>
            <a:ext cx="8797607"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Algorithms / Techniques</a:t>
            </a:r>
          </a:p>
        </p:txBody>
      </p:sp>
      <p:pic>
        <p:nvPicPr>
          <p:cNvPr id="138" name="1200px-Gram–Schmidt_process.svg.png" descr="1200px-Gram–Schmidt_process.svg.png"/>
          <p:cNvPicPr>
            <a:picLocks noChangeAspect="1"/>
          </p:cNvPicPr>
          <p:nvPr/>
        </p:nvPicPr>
        <p:blipFill>
          <a:blip r:embed="rId12">
            <a:extLst/>
          </a:blip>
          <a:stretch>
            <a:fillRect/>
          </a:stretch>
        </p:blipFill>
        <p:spPr>
          <a:xfrm rot="480000">
            <a:off x="14970360" y="24366595"/>
            <a:ext cx="6783370" cy="3487783"/>
          </a:xfrm>
          <a:prstGeom prst="rect">
            <a:avLst/>
          </a:prstGeom>
          <a:ln w="12700">
            <a:miter lim="400000"/>
          </a:ln>
        </p:spPr>
      </p:pic>
      <p:sp>
        <p:nvSpPr>
          <p:cNvPr id="139" name="Rectangle 99"/>
          <p:cNvSpPr txBox="1"/>
          <p:nvPr/>
        </p:nvSpPr>
        <p:spPr>
          <a:xfrm>
            <a:off x="28574388" y="15523182"/>
            <a:ext cx="5701609"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Next Steps</a:t>
            </a:r>
          </a:p>
        </p:txBody>
      </p:sp>
      <p:sp>
        <p:nvSpPr>
          <p:cNvPr id="140" name="During the internal pitch of this project idea, the hand tracking pipeline was demonstrated using a laptop webcam, with the ability to extract hand skeleton segment pixel coordinate information.…"/>
          <p:cNvSpPr txBox="1"/>
          <p:nvPr/>
        </p:nvSpPr>
        <p:spPr>
          <a:xfrm>
            <a:off x="27756600" y="5480092"/>
            <a:ext cx="8365902" cy="81026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457200">
              <a:lnSpc>
                <a:spcPct val="120000"/>
              </a:lnSpc>
              <a:defRPr spc="64" sz="3200">
                <a:solidFill>
                  <a:srgbClr val="000000"/>
                </a:solidFill>
              </a:defRPr>
            </a:pPr>
            <a:r>
              <a:t>During the internal pitch of this project idea, the hand tracking pipeline was demonstrated using a laptop webcam, with the ability to extract hand skeleton segment pixel coordinate information.</a:t>
            </a:r>
          </a:p>
          <a:p>
            <a:pPr algn="l" defTabSz="457200">
              <a:lnSpc>
                <a:spcPct val="120000"/>
              </a:lnSpc>
              <a:defRPr spc="64" sz="3200">
                <a:solidFill>
                  <a:srgbClr val="000000"/>
                </a:solidFill>
              </a:defRPr>
            </a:pPr>
          </a:p>
          <a:p>
            <a:pPr algn="l" defTabSz="457200">
              <a:lnSpc>
                <a:spcPct val="120000"/>
              </a:lnSpc>
              <a:defRPr spc="64" sz="3200">
                <a:solidFill>
                  <a:srgbClr val="000000"/>
                </a:solidFill>
              </a:defRPr>
            </a:pPr>
            <a:r>
              <a:t>Currently, no progress has been made on the hardware development of this project; course is still in instruction until roughly halfway through the semester. </a:t>
            </a:r>
          </a:p>
          <a:p>
            <a:pPr algn="l" defTabSz="457200">
              <a:lnSpc>
                <a:spcPct val="120000"/>
              </a:lnSpc>
              <a:defRPr spc="64" sz="3200">
                <a:solidFill>
                  <a:srgbClr val="000000"/>
                </a:solidFill>
              </a:defRPr>
            </a:pPr>
          </a:p>
          <a:p>
            <a:pPr algn="l" defTabSz="457200">
              <a:lnSpc>
                <a:spcPct val="120000"/>
              </a:lnSpc>
              <a:defRPr spc="64" sz="3200">
                <a:solidFill>
                  <a:srgbClr val="000000"/>
                </a:solidFill>
              </a:defRPr>
            </a:pPr>
            <a:r>
              <a:t>This poster therefore represents our project concept thus far and lays out the anticipated hardware implementation.</a:t>
            </a:r>
          </a:p>
        </p:txBody>
      </p:sp>
      <p:sp>
        <p:nvSpPr>
          <p:cNvPr id="141" name="Research and gather pertinent literature for the discussed algorithms and techniques…"/>
          <p:cNvSpPr txBox="1"/>
          <p:nvPr/>
        </p:nvSpPr>
        <p:spPr>
          <a:xfrm>
            <a:off x="27756600" y="16575891"/>
            <a:ext cx="8365902" cy="58369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00789" indent="-300789" algn="l" defTabSz="457200">
              <a:lnSpc>
                <a:spcPct val="110000"/>
              </a:lnSpc>
              <a:spcBef>
                <a:spcPts val="2000"/>
              </a:spcBef>
              <a:buSzPct val="100000"/>
              <a:buChar char="•"/>
              <a:defRPr spc="64" sz="3200">
                <a:solidFill>
                  <a:srgbClr val="000000"/>
                </a:solidFill>
              </a:defRPr>
            </a:pPr>
            <a:r>
              <a:t>Research and gather pertinent literature for the discussed algorithms and techniques</a:t>
            </a:r>
          </a:p>
          <a:p>
            <a:pPr marL="300789" indent="-300789" algn="l" defTabSz="457200">
              <a:lnSpc>
                <a:spcPct val="110000"/>
              </a:lnSpc>
              <a:spcBef>
                <a:spcPts val="2000"/>
              </a:spcBef>
              <a:buSzPct val="100000"/>
              <a:buChar char="•"/>
              <a:defRPr spc="64" sz="3200">
                <a:solidFill>
                  <a:srgbClr val="000000"/>
                </a:solidFill>
              </a:defRPr>
            </a:pPr>
            <a:r>
              <a:t>Purchase hardware necessary for vision pipeline development</a:t>
            </a:r>
          </a:p>
          <a:p>
            <a:pPr marL="300789" indent="-300789" algn="l" defTabSz="457200">
              <a:lnSpc>
                <a:spcPct val="110000"/>
              </a:lnSpc>
              <a:spcBef>
                <a:spcPts val="2000"/>
              </a:spcBef>
              <a:buSzPct val="100000"/>
              <a:buChar char="•"/>
              <a:defRPr spc="64" sz="3200">
                <a:solidFill>
                  <a:srgbClr val="000000"/>
                </a:solidFill>
              </a:defRPr>
            </a:pPr>
            <a:r>
              <a:t>Define stereo camera physical configuration</a:t>
            </a:r>
          </a:p>
          <a:p>
            <a:pPr marL="300789" indent="-300789" algn="l" defTabSz="457200">
              <a:lnSpc>
                <a:spcPct val="110000"/>
              </a:lnSpc>
              <a:spcBef>
                <a:spcPts val="2000"/>
              </a:spcBef>
              <a:buSzPct val="100000"/>
              <a:buChar char="•"/>
              <a:defRPr spc="64" sz="3200">
                <a:solidFill>
                  <a:srgbClr val="000000"/>
                </a:solidFill>
              </a:defRPr>
            </a:pPr>
            <a:r>
              <a:t>Develop or purchase RA Hardware</a:t>
            </a:r>
          </a:p>
          <a:p>
            <a:pPr marL="300789" indent="-300789" algn="l" defTabSz="457200">
              <a:lnSpc>
                <a:spcPct val="110000"/>
              </a:lnSpc>
              <a:spcBef>
                <a:spcPts val="2000"/>
              </a:spcBef>
              <a:buSzPct val="100000"/>
              <a:buChar char="•"/>
              <a:defRPr spc="64" sz="3200">
                <a:solidFill>
                  <a:srgbClr val="000000"/>
                </a:solidFill>
              </a:defRPr>
            </a:pPr>
            <a:r>
              <a:t>Develop hardware suite for testing the RA</a:t>
            </a:r>
          </a:p>
        </p:txBody>
      </p:sp>
      <p:sp>
        <p:nvSpPr>
          <p:cNvPr id="142" name="Rectangle 99"/>
          <p:cNvSpPr txBox="1"/>
          <p:nvPr/>
        </p:nvSpPr>
        <p:spPr>
          <a:xfrm>
            <a:off x="27945835" y="23915627"/>
            <a:ext cx="6958715" cy="893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600">
                <a:solidFill>
                  <a:srgbClr val="000000"/>
                </a:solidFill>
                <a:latin typeface="Arial"/>
                <a:ea typeface="Arial"/>
                <a:cs typeface="Arial"/>
                <a:sym typeface="Arial"/>
              </a:defRPr>
            </a:lvl1pPr>
          </a:lstStyle>
          <a:p>
            <a:pPr/>
            <a:r>
              <a:t>Acknowledgements</a:t>
            </a:r>
          </a:p>
        </p:txBody>
      </p:sp>
      <p:sp>
        <p:nvSpPr>
          <p:cNvPr id="143" name="We thank Dr. Armin Sarabi and Audrey Cooke for their help and guidance on this project. We would also like to thank Dr. Sarabi for providing the funding that allowed this project to happen."/>
          <p:cNvSpPr txBox="1"/>
          <p:nvPr/>
        </p:nvSpPr>
        <p:spPr>
          <a:xfrm>
            <a:off x="27756600" y="24957105"/>
            <a:ext cx="8365902" cy="2560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457200">
              <a:lnSpc>
                <a:spcPct val="110000"/>
              </a:lnSpc>
              <a:spcBef>
                <a:spcPts val="2000"/>
              </a:spcBef>
              <a:defRPr spc="59" sz="3000">
                <a:solidFill>
                  <a:srgbClr val="000000"/>
                </a:solidFill>
              </a:defRPr>
            </a:lvl1pPr>
          </a:lstStyle>
          <a:p>
            <a:pPr/>
            <a:r>
              <a:t>We thank Dr. Armin Sarabi and Audrey Cooke for their help and guidance on this project. We would also like to thank Dr. Sarabi for providing the funding that allowed this project to happen.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FFFFFF"/>
      </a:dk1>
      <a:lt1>
        <a:srgbClr val="FFFF00"/>
      </a:lt1>
      <a:dk2>
        <a:srgbClr val="A7A7A7"/>
      </a:dk2>
      <a:lt2>
        <a:srgbClr val="535353"/>
      </a:lt2>
      <a:accent1>
        <a:srgbClr val="FF0000"/>
      </a:accent1>
      <a:accent2>
        <a:srgbClr val="FFFF00"/>
      </a:accent2>
      <a:accent3>
        <a:srgbClr val="8F8F8F"/>
      </a:accent3>
      <a:accent4>
        <a:srgbClr val="DADA00"/>
      </a:accent4>
      <a:accent5>
        <a:srgbClr val="FFAAAA"/>
      </a:accent5>
      <a:accent6>
        <a:srgbClr val="E7E700"/>
      </a:accent6>
      <a:hlink>
        <a:srgbClr val="0000FF"/>
      </a:hlink>
      <a:folHlink>
        <a:srgbClr val="FF00FF"/>
      </a:folHlink>
    </a:clrScheme>
    <a:fontScheme name="Default Design">
      <a:majorFont>
        <a:latin typeface="Helvetica"/>
        <a:ea typeface="Helvetica"/>
        <a:cs typeface="Helvetica"/>
      </a:majorFont>
      <a:minorFont>
        <a:latin typeface="Times Roman"/>
        <a:ea typeface="Times Roman"/>
        <a:cs typeface="Times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FF0000"/>
      </a:accent1>
      <a:accent2>
        <a:srgbClr val="FFFF00"/>
      </a:accent2>
      <a:accent3>
        <a:srgbClr val="8F8F8F"/>
      </a:accent3>
      <a:accent4>
        <a:srgbClr val="DADA00"/>
      </a:accent4>
      <a:accent5>
        <a:srgbClr val="FFAAAA"/>
      </a:accent5>
      <a:accent6>
        <a:srgbClr val="E7E700"/>
      </a:accent6>
      <a:hlink>
        <a:srgbClr val="0000FF"/>
      </a:hlink>
      <a:folHlink>
        <a:srgbClr val="FF00FF"/>
      </a:folHlink>
    </a:clrScheme>
    <a:fontScheme name="Default Design">
      <a:majorFont>
        <a:latin typeface="Helvetica"/>
        <a:ea typeface="Helvetica"/>
        <a:cs typeface="Helvetica"/>
      </a:majorFont>
      <a:minorFont>
        <a:latin typeface="Times Roman"/>
        <a:ea typeface="Times Roman"/>
        <a:cs typeface="Times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chemeClr val="accent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