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21.png" ContentType="image/pn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24.jpeg" ContentType="image/jpeg"/>
  <Override PartName="/ppt/media/image18.png" ContentType="image/png"/>
  <Override PartName="/ppt/media/image19.png" ContentType="image/png"/>
  <Override PartName="/ppt/media/image20.png" ContentType="image/png"/>
  <Override PartName="/ppt/media/image22.png" ContentType="image/png"/>
  <Override PartName="/ppt/media/image2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ru-RU" sz="4400" spc="-1" strike="noStrike">
                <a:latin typeface="Arial"/>
              </a:rPr>
              <a:t>Для перемещения страницы щёлкните мышью</a:t>
            </a:r>
            <a:endParaRPr b="0" lang="ru-RU" sz="4400" spc="-1" strike="noStrike">
              <a:latin typeface="Arial"/>
            </a:endParaRPr>
          </a:p>
        </p:txBody>
      </p:sp>
      <p:sp>
        <p:nvSpPr>
          <p:cNvPr id="2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2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246"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ru-RU" sz="1400" spc="-1" strike="noStrike">
                <a:latin typeface="Times New Roman"/>
              </a:rPr>
              <a:t>&lt;дата/время&gt;</a:t>
            </a:r>
            <a:endParaRPr b="0" lang="ru-RU" sz="1400" spc="-1" strike="noStrike">
              <a:latin typeface="Times New Roman"/>
            </a:endParaRPr>
          </a:p>
        </p:txBody>
      </p:sp>
      <p:sp>
        <p:nvSpPr>
          <p:cNvPr id="247"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248"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B3A22DBA-E54D-4627-807D-06282D271B3A}"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573120" y="1336680"/>
            <a:ext cx="6411960" cy="3606840"/>
          </a:xfrm>
          <a:prstGeom prst="rect">
            <a:avLst/>
          </a:prstGeom>
          <a:ln w="0">
            <a:noFill/>
          </a:ln>
        </p:spPr>
      </p:sp>
      <p:sp>
        <p:nvSpPr>
          <p:cNvPr id="321" name="PlaceHolder 2"/>
          <p:cNvSpPr>
            <a:spLocks noGrp="1"/>
          </p:cNvSpPr>
          <p:nvPr>
            <p:ph type="body"/>
          </p:nvPr>
        </p:nvSpPr>
        <p:spPr>
          <a:xfrm>
            <a:off x="755640" y="5145120"/>
            <a:ext cx="6046920" cy="4208760"/>
          </a:xfrm>
          <a:prstGeom prst="rect">
            <a:avLst/>
          </a:prstGeom>
          <a:noFill/>
          <a:ln w="0">
            <a:noFill/>
          </a:ln>
        </p:spPr>
        <p:txBody>
          <a:bodyPr lIns="0" rIns="0" tIns="0" bIns="0" anchor="t">
            <a:noAutofit/>
          </a:bodyPr>
          <a:p>
            <a:endParaRPr b="0" lang="ru-RU" sz="2000" spc="-1" strike="noStrike">
              <a:latin typeface="Arial"/>
            </a:endParaRPr>
          </a:p>
        </p:txBody>
      </p:sp>
      <p:sp>
        <p:nvSpPr>
          <p:cNvPr id="322" name="PlaceHolder 3"/>
          <p:cNvSpPr>
            <a:spLocks noGrp="1"/>
          </p:cNvSpPr>
          <p:nvPr>
            <p:ph type="sldNum"/>
          </p:nvPr>
        </p:nvSpPr>
        <p:spPr>
          <a:xfrm>
            <a:off x="4281480" y="10155240"/>
            <a:ext cx="3275280" cy="534960"/>
          </a:xfrm>
          <a:prstGeom prst="rect">
            <a:avLst/>
          </a:prstGeom>
          <a:noFill/>
          <a:ln w="0">
            <a:noFill/>
          </a:ln>
        </p:spPr>
        <p:txBody>
          <a:bodyPr lIns="0" rIns="0" tIns="0" bIns="0" anchor="b">
            <a:noAutofit/>
          </a:bodyPr>
          <a:p>
            <a:pPr algn="r">
              <a:lnSpc>
                <a:spcPct val="100000"/>
              </a:lnSpc>
            </a:pPr>
            <a:fld id="{09EC6AE1-0847-4F8B-BCE3-CFFC4B965A29}" type="slidenum">
              <a:rPr b="0" lang="ru-RU" sz="1200" spc="-1" strike="noStrike">
                <a:solidFill>
                  <a:srgbClr val="000000"/>
                </a:solidFill>
                <a:latin typeface="+mn-lt"/>
                <a:ea typeface="+mn-ea"/>
              </a:rPr>
              <a:t>&lt;номер&gt;</a:t>
            </a:fld>
            <a:endParaRPr b="0" lang="ru-RU"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3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ru-RU" sz="3200" spc="-1" strike="noStrike">
              <a:latin typeface="Arial"/>
            </a:endParaRPr>
          </a:p>
        </p:txBody>
      </p:sp>
      <p:sp>
        <p:nvSpPr>
          <p:cNvPr id="3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3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3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3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39"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0"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1"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2"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3"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4"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6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6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6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7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7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7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8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8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ru-RU" sz="3200" spc="-1" strike="noStrike">
              <a:latin typeface="Arial"/>
            </a:endParaRPr>
          </a:p>
        </p:txBody>
      </p:sp>
      <p:sp>
        <p:nvSpPr>
          <p:cNvPr id="8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8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91"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92"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93"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94"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95"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96"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1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1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2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2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2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3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3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3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4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43"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44"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45"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46"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47"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48"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6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6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6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6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7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7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1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7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8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8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8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8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8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8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19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92"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93"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94"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95"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96"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97"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0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2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2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2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37"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38"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39"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40"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41"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42"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ru-RU"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endParaRPr b="0" lang="ru-RU" sz="4400" spc="-1" strike="noStrike">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ru-RU" sz="3200" spc="-1" strike="noStrike">
              <a:latin typeface="Arial"/>
            </a:endParaRPr>
          </a:p>
        </p:txBody>
      </p:sp>
      <p:sp>
        <p:nvSpPr>
          <p:cNvPr id="2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Прямоугольник 158"/>
          <p:cNvSpPr/>
          <p:nvPr/>
        </p:nvSpPr>
        <p:spPr>
          <a:xfrm rot="18876000">
            <a:off x="8644680" y="-403920"/>
            <a:ext cx="2893680" cy="2893680"/>
          </a:xfrm>
          <a:prstGeom prst="rect">
            <a:avLst/>
          </a:prstGeom>
          <a:solidFill>
            <a:srgbClr val="ced4da"/>
          </a:solidFill>
          <a:ln w="0">
            <a:noFill/>
          </a:ln>
        </p:spPr>
        <p:style>
          <a:lnRef idx="0"/>
          <a:fillRef idx="0"/>
          <a:effectRef idx="0"/>
          <a:fontRef idx="minor"/>
        </p:style>
      </p:sp>
      <p:sp>
        <p:nvSpPr>
          <p:cNvPr id="1" name="Прямоугольник 159"/>
          <p:cNvSpPr/>
          <p:nvPr/>
        </p:nvSpPr>
        <p:spPr>
          <a:xfrm rot="18876000">
            <a:off x="8664840" y="3983040"/>
            <a:ext cx="2893680" cy="2893680"/>
          </a:xfrm>
          <a:prstGeom prst="rect">
            <a:avLst/>
          </a:prstGeom>
          <a:solidFill>
            <a:srgbClr val="ced4da"/>
          </a:solidFill>
          <a:ln w="0">
            <a:noFill/>
          </a:ln>
        </p:spPr>
        <p:style>
          <a:lnRef idx="0"/>
          <a:fillRef idx="0"/>
          <a:effectRef idx="0"/>
          <a:fontRef idx="minor"/>
        </p:style>
      </p:sp>
      <p:sp>
        <p:nvSpPr>
          <p:cNvPr id="2" name="Прямоугольник 160"/>
          <p:cNvSpPr/>
          <p:nvPr/>
        </p:nvSpPr>
        <p:spPr>
          <a:xfrm rot="18964800">
            <a:off x="992880" y="5915880"/>
            <a:ext cx="2586960" cy="729720"/>
          </a:xfrm>
          <a:prstGeom prst="rect">
            <a:avLst/>
          </a:prstGeom>
          <a:solidFill>
            <a:srgbClr val="8d99ae">
              <a:alpha val="10000"/>
            </a:srgbClr>
          </a:solidFill>
          <a:ln w="0">
            <a:noFill/>
          </a:ln>
        </p:spPr>
        <p:style>
          <a:lnRef idx="0"/>
          <a:fillRef idx="0"/>
          <a:effectRef idx="0"/>
          <a:fontRef idx="minor"/>
        </p:style>
      </p:sp>
      <p:sp>
        <p:nvSpPr>
          <p:cNvPr id="3" name="Прямоугольник 161"/>
          <p:cNvSpPr/>
          <p:nvPr/>
        </p:nvSpPr>
        <p:spPr>
          <a:xfrm rot="18964800">
            <a:off x="-1296360" y="5513760"/>
            <a:ext cx="2586960" cy="729720"/>
          </a:xfrm>
          <a:prstGeom prst="rect">
            <a:avLst/>
          </a:prstGeom>
          <a:solidFill>
            <a:srgbClr val="8d99ae">
              <a:alpha val="10000"/>
            </a:srgbClr>
          </a:solidFill>
          <a:ln w="0">
            <a:noFill/>
          </a:ln>
        </p:spPr>
        <p:style>
          <a:lnRef idx="0"/>
          <a:fillRef idx="0"/>
          <a:effectRef idx="0"/>
          <a:fontRef idx="minor"/>
        </p:style>
      </p:sp>
      <p:sp>
        <p:nvSpPr>
          <p:cNvPr id="4" name="Прямоугольник 162"/>
          <p:cNvSpPr/>
          <p:nvPr/>
        </p:nvSpPr>
        <p:spPr>
          <a:xfrm rot="18964800">
            <a:off x="3680640" y="339480"/>
            <a:ext cx="3456000" cy="920520"/>
          </a:xfrm>
          <a:prstGeom prst="rect">
            <a:avLst/>
          </a:prstGeom>
          <a:solidFill>
            <a:srgbClr val="8d99ae">
              <a:alpha val="10000"/>
            </a:srgbClr>
          </a:solidFill>
          <a:ln w="0">
            <a:noFill/>
          </a:ln>
        </p:spPr>
        <p:style>
          <a:lnRef idx="0"/>
          <a:fillRef idx="0"/>
          <a:effectRef idx="0"/>
          <a:fontRef idx="minor"/>
        </p:style>
      </p:sp>
      <p:sp>
        <p:nvSpPr>
          <p:cNvPr id="5" name="Прямоугольник 163"/>
          <p:cNvSpPr/>
          <p:nvPr/>
        </p:nvSpPr>
        <p:spPr>
          <a:xfrm rot="18964800">
            <a:off x="1444680" y="-756720"/>
            <a:ext cx="2586960" cy="729720"/>
          </a:xfrm>
          <a:prstGeom prst="rect">
            <a:avLst/>
          </a:prstGeom>
          <a:solidFill>
            <a:srgbClr val="8d99ae">
              <a:alpha val="10000"/>
            </a:srgbClr>
          </a:solidFill>
          <a:ln w="0">
            <a:noFill/>
          </a:ln>
        </p:spPr>
        <p:style>
          <a:lnRef idx="0"/>
          <a:fillRef idx="0"/>
          <a:effectRef idx="0"/>
          <a:fontRef idx="minor"/>
        </p:style>
      </p:sp>
      <p:sp>
        <p:nvSpPr>
          <p:cNvPr id="6" name="Прямоугольник 164"/>
          <p:cNvSpPr/>
          <p:nvPr/>
        </p:nvSpPr>
        <p:spPr>
          <a:xfrm rot="18964800">
            <a:off x="-726840" y="3295080"/>
            <a:ext cx="2586960" cy="511200"/>
          </a:xfrm>
          <a:prstGeom prst="rect">
            <a:avLst/>
          </a:prstGeom>
          <a:solidFill>
            <a:srgbClr val="8d99ae">
              <a:alpha val="10000"/>
            </a:srgbClr>
          </a:solidFill>
          <a:ln w="0">
            <a:noFill/>
          </a:ln>
        </p:spPr>
        <p:style>
          <a:lnRef idx="0"/>
          <a:fillRef idx="0"/>
          <a:effectRef idx="0"/>
          <a:fontRef idx="minor"/>
        </p:style>
      </p:sp>
      <p:sp>
        <p:nvSpPr>
          <p:cNvPr id="7" name="PlaceHolder 1"/>
          <p:cNvSpPr>
            <a:spLocks noGrp="1"/>
          </p:cNvSpPr>
          <p:nvPr>
            <p:ph type="title"/>
          </p:nvPr>
        </p:nvSpPr>
        <p:spPr>
          <a:xfrm>
            <a:off x="504000" y="74160"/>
            <a:ext cx="9071640" cy="1249920"/>
          </a:xfrm>
          <a:prstGeom prst="rect">
            <a:avLst/>
          </a:prstGeom>
          <a:noFill/>
          <a:ln w="0">
            <a:noFill/>
          </a:ln>
        </p:spPr>
        <p:txBody>
          <a:bodyPr lIns="0" rIns="0" tIns="0" bIns="0" anchor="ctr">
            <a:noAutofit/>
          </a:bodyPr>
          <a:p>
            <a:r>
              <a:rPr b="0" lang="ru-RU" sz="1800" spc="-1" strike="noStrike">
                <a:latin typeface="Arial"/>
              </a:rPr>
              <a:t>Для правки текста заглавия щёлкните мышью</a:t>
            </a:r>
            <a:endParaRPr b="0" lang="ru-RU" sz="18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latin typeface="Arial"/>
              </a:rPr>
              <a:t>Для правки структуры щёлкните мышью</a:t>
            </a:r>
            <a:endParaRPr b="0" lang="ru-RU" sz="1800" spc="-1" strike="noStrike">
              <a:latin typeface="Arial"/>
            </a:endParaRPr>
          </a:p>
          <a:p>
            <a:pPr lvl="1" marL="864000" indent="-324000">
              <a:spcBef>
                <a:spcPts val="1134"/>
              </a:spcBef>
              <a:buClr>
                <a:srgbClr val="000000"/>
              </a:buClr>
              <a:buSzPct val="75000"/>
              <a:buFont typeface="Symbol" charset="2"/>
              <a:buChar char=""/>
            </a:pPr>
            <a:r>
              <a:rPr b="0" lang="ru-RU" sz="1800" spc="-1" strike="noStrike">
                <a:latin typeface="Arial"/>
              </a:rPr>
              <a:t>Второй уровень структуры</a:t>
            </a:r>
            <a:endParaRPr b="0" lang="ru-RU" sz="1800" spc="-1" strike="noStrike">
              <a:latin typeface="Arial"/>
            </a:endParaRPr>
          </a:p>
          <a:p>
            <a:pPr lvl="2" marL="1296000" indent="-288000">
              <a:spcBef>
                <a:spcPts val="850"/>
              </a:spcBef>
              <a:buClr>
                <a:srgbClr val="000000"/>
              </a:buClr>
              <a:buSzPct val="45000"/>
              <a:buFont typeface="Wingdings" charset="2"/>
              <a:buChar char=""/>
            </a:pPr>
            <a:r>
              <a:rPr b="0" lang="ru-RU" sz="1800" spc="-1" strike="noStrike">
                <a:latin typeface="Arial"/>
              </a:rPr>
              <a:t>Третий уровень структуры</a:t>
            </a:r>
            <a:endParaRPr b="0" lang="ru-RU" sz="1800" spc="-1" strike="noStrike">
              <a:latin typeface="Arial"/>
            </a:endParaRPr>
          </a:p>
          <a:p>
            <a:pPr lvl="3" marL="1728000" indent="-216000">
              <a:spcBef>
                <a:spcPts val="567"/>
              </a:spcBef>
              <a:buClr>
                <a:srgbClr val="000000"/>
              </a:buClr>
              <a:buSzPct val="75000"/>
              <a:buFont typeface="Symbol" charset="2"/>
              <a:buChar char=""/>
            </a:pPr>
            <a:r>
              <a:rPr b="0" lang="ru-RU" sz="1800" spc="-1" strike="noStrike">
                <a:latin typeface="Arial"/>
              </a:rPr>
              <a:t>Четвёртый уровень структуры</a:t>
            </a:r>
            <a:endParaRPr b="0" lang="ru-RU" sz="1800" spc="-1" strike="noStrike">
              <a:latin typeface="Arial"/>
            </a:endParaRPr>
          </a:p>
          <a:p>
            <a:pPr lvl="4" marL="2160000" indent="-216000">
              <a:spcBef>
                <a:spcPts val="283"/>
              </a:spcBef>
              <a:buClr>
                <a:srgbClr val="000000"/>
              </a:buClr>
              <a:buSzPct val="45000"/>
              <a:buFont typeface="Wingdings" charset="2"/>
              <a:buChar char=""/>
            </a:pPr>
            <a:r>
              <a:rPr b="0" lang="ru-RU" sz="1800" spc="-1" strike="noStrike">
                <a:latin typeface="Arial"/>
              </a:rPr>
              <a:t>Пятый уровень структуры</a:t>
            </a:r>
            <a:endParaRPr b="0" lang="ru-RU" sz="1800" spc="-1" strike="noStrike">
              <a:latin typeface="Arial"/>
            </a:endParaRPr>
          </a:p>
          <a:p>
            <a:pPr lvl="5" marL="2592000" indent="-216000">
              <a:spcBef>
                <a:spcPts val="283"/>
              </a:spcBef>
              <a:buClr>
                <a:srgbClr val="000000"/>
              </a:buClr>
              <a:buSzPct val="45000"/>
              <a:buFont typeface="Wingdings" charset="2"/>
              <a:buChar char=""/>
            </a:pPr>
            <a:r>
              <a:rPr b="0" lang="ru-RU" sz="1800" spc="-1" strike="noStrike">
                <a:latin typeface="Arial"/>
              </a:rPr>
              <a:t>Шестой уровень структуры</a:t>
            </a:r>
            <a:endParaRPr b="0" lang="ru-RU" sz="1800" spc="-1" strike="noStrike">
              <a:latin typeface="Arial"/>
            </a:endParaRPr>
          </a:p>
          <a:p>
            <a:pPr lvl="6" marL="3024000" indent="-216000">
              <a:spcBef>
                <a:spcPts val="283"/>
              </a:spcBef>
              <a:buClr>
                <a:srgbClr val="000000"/>
              </a:buClr>
              <a:buSzPct val="45000"/>
              <a:buFont typeface="Wingdings" charset="2"/>
              <a:buChar char=""/>
            </a:pPr>
            <a:r>
              <a:rPr b="0" lang="ru-RU" sz="1800" spc="-1" strike="noStrike">
                <a:latin typeface="Arial"/>
              </a:rPr>
              <a:t>Седьмой уровень структуры</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Группа 57"/>
          <p:cNvGrpSpPr/>
          <p:nvPr/>
        </p:nvGrpSpPr>
        <p:grpSpPr>
          <a:xfrm>
            <a:off x="7406640" y="3566160"/>
            <a:ext cx="2375640" cy="4295880"/>
            <a:chOff x="7406640" y="3566160"/>
            <a:chExt cx="2375640" cy="4295880"/>
          </a:xfrm>
        </p:grpSpPr>
        <p:sp>
          <p:nvSpPr>
            <p:cNvPr id="46" name="Прямоугольник 58"/>
            <p:cNvSpPr/>
            <p:nvPr/>
          </p:nvSpPr>
          <p:spPr>
            <a:xfrm>
              <a:off x="8138160" y="4754880"/>
              <a:ext cx="455400" cy="2558520"/>
            </a:xfrm>
            <a:prstGeom prst="rect">
              <a:avLst/>
            </a:prstGeom>
            <a:blipFill rotWithShape="0">
              <a:blip r:embed="rId2"/>
              <a:srcRect/>
              <a:tile/>
            </a:blipFill>
            <a:ln w="0">
              <a:noFill/>
            </a:ln>
          </p:spPr>
          <p:style>
            <a:lnRef idx="0"/>
            <a:fillRef idx="0"/>
            <a:effectRef idx="0"/>
            <a:fontRef idx="minor"/>
          </p:style>
        </p:sp>
        <p:sp>
          <p:nvSpPr>
            <p:cNvPr id="47" name="Прямоугольник 59"/>
            <p:cNvSpPr/>
            <p:nvPr/>
          </p:nvSpPr>
          <p:spPr>
            <a:xfrm>
              <a:off x="8961120" y="3566160"/>
              <a:ext cx="455400" cy="2558520"/>
            </a:xfrm>
            <a:prstGeom prst="rect">
              <a:avLst/>
            </a:prstGeom>
            <a:blipFill rotWithShape="0">
              <a:blip r:embed="rId3"/>
              <a:srcRect/>
              <a:tile/>
            </a:blipFill>
            <a:ln w="0">
              <a:noFill/>
            </a:ln>
          </p:spPr>
          <p:style>
            <a:lnRef idx="0"/>
            <a:fillRef idx="0"/>
            <a:effectRef idx="0"/>
            <a:fontRef idx="minor"/>
          </p:style>
        </p:sp>
        <p:sp>
          <p:nvSpPr>
            <p:cNvPr id="48" name="Прямоугольник 60"/>
            <p:cNvSpPr/>
            <p:nvPr/>
          </p:nvSpPr>
          <p:spPr>
            <a:xfrm>
              <a:off x="8503920" y="5120640"/>
              <a:ext cx="1278360" cy="89640"/>
            </a:xfrm>
            <a:prstGeom prst="rect">
              <a:avLst/>
            </a:prstGeom>
            <a:solidFill>
              <a:srgbClr val="cccccc">
                <a:alpha val="75000"/>
              </a:srgbClr>
            </a:solidFill>
            <a:ln w="0">
              <a:noFill/>
            </a:ln>
          </p:spPr>
          <p:style>
            <a:lnRef idx="0"/>
            <a:fillRef idx="0"/>
            <a:effectRef idx="0"/>
            <a:fontRef idx="minor"/>
          </p:style>
        </p:sp>
        <p:sp>
          <p:nvSpPr>
            <p:cNvPr id="49" name="Прямоугольник 61"/>
            <p:cNvSpPr/>
            <p:nvPr/>
          </p:nvSpPr>
          <p:spPr>
            <a:xfrm>
              <a:off x="8321040" y="5303520"/>
              <a:ext cx="912600" cy="89640"/>
            </a:xfrm>
            <a:prstGeom prst="rect">
              <a:avLst/>
            </a:prstGeom>
            <a:solidFill>
              <a:srgbClr val="cccccc">
                <a:alpha val="75000"/>
              </a:srgbClr>
            </a:solidFill>
            <a:ln w="0">
              <a:noFill/>
            </a:ln>
          </p:spPr>
          <p:style>
            <a:lnRef idx="0"/>
            <a:fillRef idx="0"/>
            <a:effectRef idx="0"/>
            <a:fontRef idx="minor"/>
          </p:style>
        </p:sp>
        <p:sp>
          <p:nvSpPr>
            <p:cNvPr id="50" name="Прямоугольник 62"/>
            <p:cNvSpPr/>
            <p:nvPr/>
          </p:nvSpPr>
          <p:spPr>
            <a:xfrm>
              <a:off x="8869680" y="5486400"/>
              <a:ext cx="912600" cy="89640"/>
            </a:xfrm>
            <a:prstGeom prst="rect">
              <a:avLst/>
            </a:prstGeom>
            <a:solidFill>
              <a:srgbClr val="cccccc">
                <a:alpha val="75000"/>
              </a:srgbClr>
            </a:solidFill>
            <a:ln w="0">
              <a:noFill/>
            </a:ln>
          </p:spPr>
          <p:style>
            <a:lnRef idx="0"/>
            <a:fillRef idx="0"/>
            <a:effectRef idx="0"/>
            <a:fontRef idx="minor"/>
          </p:style>
        </p:sp>
        <p:sp>
          <p:nvSpPr>
            <p:cNvPr id="51" name="Прямоугольник 63"/>
            <p:cNvSpPr/>
            <p:nvPr/>
          </p:nvSpPr>
          <p:spPr>
            <a:xfrm>
              <a:off x="7406640" y="5303520"/>
              <a:ext cx="455400" cy="2558520"/>
            </a:xfrm>
            <a:prstGeom prst="rect">
              <a:avLst/>
            </a:prstGeom>
            <a:blipFill rotWithShape="0">
              <a:blip r:embed="rId4"/>
              <a:srcRect/>
              <a:tile/>
            </a:blipFill>
            <a:ln w="0">
              <a:noFill/>
            </a:ln>
          </p:spPr>
          <p:style>
            <a:lnRef idx="0"/>
            <a:fillRef idx="0"/>
            <a:effectRef idx="0"/>
            <a:fontRef idx="minor"/>
          </p:style>
        </p:sp>
      </p:grpSp>
      <p:sp>
        <p:nvSpPr>
          <p:cNvPr id="52" name="Прямоугольник 64"/>
          <p:cNvSpPr/>
          <p:nvPr/>
        </p:nvSpPr>
        <p:spPr>
          <a:xfrm flipH="1" flipV="1">
            <a:off x="1458000" y="-1557360"/>
            <a:ext cx="455400" cy="2558520"/>
          </a:xfrm>
          <a:prstGeom prst="rect">
            <a:avLst/>
          </a:prstGeom>
          <a:blipFill rotWithShape="0">
            <a:blip r:embed="rId5"/>
            <a:srcRect/>
            <a:tile/>
          </a:blipFill>
          <a:ln w="0">
            <a:noFill/>
          </a:ln>
        </p:spPr>
        <p:style>
          <a:lnRef idx="0"/>
          <a:fillRef idx="0"/>
          <a:effectRef idx="0"/>
          <a:fontRef idx="minor"/>
        </p:style>
      </p:sp>
      <p:sp>
        <p:nvSpPr>
          <p:cNvPr id="53" name="Прямоугольник 65"/>
          <p:cNvSpPr/>
          <p:nvPr/>
        </p:nvSpPr>
        <p:spPr>
          <a:xfrm flipH="1" flipV="1">
            <a:off x="635040" y="-366480"/>
            <a:ext cx="455400" cy="2558520"/>
          </a:xfrm>
          <a:prstGeom prst="rect">
            <a:avLst/>
          </a:prstGeom>
          <a:blipFill rotWithShape="0">
            <a:blip r:embed="rId6"/>
            <a:srcRect/>
            <a:tile/>
          </a:blipFill>
          <a:ln w="0">
            <a:noFill/>
          </a:ln>
        </p:spPr>
        <p:style>
          <a:lnRef idx="0"/>
          <a:fillRef idx="0"/>
          <a:effectRef idx="0"/>
          <a:fontRef idx="minor"/>
        </p:style>
      </p:sp>
      <p:sp>
        <p:nvSpPr>
          <p:cNvPr id="54" name="Прямоугольник 66"/>
          <p:cNvSpPr/>
          <p:nvPr/>
        </p:nvSpPr>
        <p:spPr>
          <a:xfrm flipH="1" flipV="1">
            <a:off x="269280" y="545760"/>
            <a:ext cx="1278360" cy="89640"/>
          </a:xfrm>
          <a:prstGeom prst="rect">
            <a:avLst/>
          </a:prstGeom>
          <a:solidFill>
            <a:srgbClr val="cccccc">
              <a:alpha val="75000"/>
            </a:srgbClr>
          </a:solidFill>
          <a:ln w="0">
            <a:noFill/>
          </a:ln>
        </p:spPr>
        <p:style>
          <a:lnRef idx="0"/>
          <a:fillRef idx="0"/>
          <a:effectRef idx="0"/>
          <a:fontRef idx="minor"/>
        </p:style>
      </p:sp>
      <p:sp>
        <p:nvSpPr>
          <p:cNvPr id="55" name="Прямоугольник 67"/>
          <p:cNvSpPr/>
          <p:nvPr/>
        </p:nvSpPr>
        <p:spPr>
          <a:xfrm flipH="1" flipV="1">
            <a:off x="820080" y="362880"/>
            <a:ext cx="912600" cy="89640"/>
          </a:xfrm>
          <a:prstGeom prst="rect">
            <a:avLst/>
          </a:prstGeom>
          <a:solidFill>
            <a:srgbClr val="cccccc">
              <a:alpha val="75000"/>
            </a:srgbClr>
          </a:solidFill>
          <a:ln w="0">
            <a:noFill/>
          </a:ln>
        </p:spPr>
        <p:style>
          <a:lnRef idx="0"/>
          <a:fillRef idx="0"/>
          <a:effectRef idx="0"/>
          <a:fontRef idx="minor"/>
        </p:style>
      </p:sp>
      <p:sp>
        <p:nvSpPr>
          <p:cNvPr id="56" name="Прямоугольник 68"/>
          <p:cNvSpPr/>
          <p:nvPr/>
        </p:nvSpPr>
        <p:spPr>
          <a:xfrm flipH="1" flipV="1">
            <a:off x="269280" y="180000"/>
            <a:ext cx="912600" cy="89640"/>
          </a:xfrm>
          <a:prstGeom prst="rect">
            <a:avLst/>
          </a:prstGeom>
          <a:solidFill>
            <a:srgbClr val="cccccc">
              <a:alpha val="75000"/>
            </a:srgbClr>
          </a:solidFill>
          <a:ln w="0">
            <a:noFill/>
          </a:ln>
        </p:spPr>
        <p:style>
          <a:lnRef idx="0"/>
          <a:fillRef idx="0"/>
          <a:effectRef idx="0"/>
          <a:fontRef idx="minor"/>
        </p:style>
      </p:sp>
      <p:sp>
        <p:nvSpPr>
          <p:cNvPr id="57" name="Прямоугольник 69"/>
          <p:cNvSpPr/>
          <p:nvPr/>
        </p:nvSpPr>
        <p:spPr>
          <a:xfrm flipH="1" flipV="1">
            <a:off x="2189520" y="-2106000"/>
            <a:ext cx="455400" cy="2558520"/>
          </a:xfrm>
          <a:prstGeom prst="rect">
            <a:avLst/>
          </a:prstGeom>
          <a:blipFill rotWithShape="0">
            <a:blip r:embed="rId7"/>
            <a:srcRect/>
            <a:tile/>
          </a:blipFill>
          <a:ln w="0">
            <a:noFill/>
          </a:ln>
        </p:spPr>
        <p:style>
          <a:lnRef idx="0"/>
          <a:fillRef idx="0"/>
          <a:effectRef idx="0"/>
          <a:fontRef idx="minor"/>
        </p:style>
      </p:sp>
      <p:sp>
        <p:nvSpPr>
          <p:cNvPr id="58" name="Овал 70"/>
          <p:cNvSpPr/>
          <p:nvPr/>
        </p:nvSpPr>
        <p:spPr>
          <a:xfrm>
            <a:off x="3474720" y="2560320"/>
            <a:ext cx="2741400" cy="2741400"/>
          </a:xfrm>
          <a:prstGeom prst="ellipse">
            <a:avLst/>
          </a:prstGeom>
          <a:solidFill>
            <a:srgbClr val="8d99ae">
              <a:alpha val="10000"/>
            </a:srgbClr>
          </a:solidFill>
          <a:ln w="0">
            <a:noFill/>
          </a:ln>
        </p:spPr>
        <p:style>
          <a:lnRef idx="0"/>
          <a:fillRef idx="0"/>
          <a:effectRef idx="0"/>
          <a:fontRef idx="minor"/>
        </p:style>
      </p:sp>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6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7" name="Группа 57"/>
          <p:cNvGrpSpPr/>
          <p:nvPr/>
        </p:nvGrpSpPr>
        <p:grpSpPr>
          <a:xfrm>
            <a:off x="7406640" y="3566160"/>
            <a:ext cx="2375640" cy="4295880"/>
            <a:chOff x="7406640" y="3566160"/>
            <a:chExt cx="2375640" cy="4295880"/>
          </a:xfrm>
        </p:grpSpPr>
        <p:sp>
          <p:nvSpPr>
            <p:cNvPr id="98" name="Прямоугольник 58"/>
            <p:cNvSpPr/>
            <p:nvPr/>
          </p:nvSpPr>
          <p:spPr>
            <a:xfrm>
              <a:off x="8138160" y="4754880"/>
              <a:ext cx="455400" cy="2558520"/>
            </a:xfrm>
            <a:prstGeom prst="rect">
              <a:avLst/>
            </a:prstGeom>
            <a:blipFill rotWithShape="0">
              <a:blip r:embed="rId2"/>
              <a:srcRect/>
              <a:tile/>
            </a:blipFill>
            <a:ln w="0">
              <a:noFill/>
            </a:ln>
          </p:spPr>
          <p:style>
            <a:lnRef idx="0"/>
            <a:fillRef idx="0"/>
            <a:effectRef idx="0"/>
            <a:fontRef idx="minor"/>
          </p:style>
        </p:sp>
        <p:sp>
          <p:nvSpPr>
            <p:cNvPr id="99" name="Прямоугольник 59"/>
            <p:cNvSpPr/>
            <p:nvPr/>
          </p:nvSpPr>
          <p:spPr>
            <a:xfrm>
              <a:off x="8961120" y="3566160"/>
              <a:ext cx="455400" cy="2558520"/>
            </a:xfrm>
            <a:prstGeom prst="rect">
              <a:avLst/>
            </a:prstGeom>
            <a:blipFill rotWithShape="0">
              <a:blip r:embed="rId3"/>
              <a:srcRect/>
              <a:tile/>
            </a:blipFill>
            <a:ln w="0">
              <a:noFill/>
            </a:ln>
          </p:spPr>
          <p:style>
            <a:lnRef idx="0"/>
            <a:fillRef idx="0"/>
            <a:effectRef idx="0"/>
            <a:fontRef idx="minor"/>
          </p:style>
        </p:sp>
        <p:sp>
          <p:nvSpPr>
            <p:cNvPr id="100" name="Прямоугольник 60"/>
            <p:cNvSpPr/>
            <p:nvPr/>
          </p:nvSpPr>
          <p:spPr>
            <a:xfrm>
              <a:off x="8503920" y="5120640"/>
              <a:ext cx="1278360" cy="89640"/>
            </a:xfrm>
            <a:prstGeom prst="rect">
              <a:avLst/>
            </a:prstGeom>
            <a:solidFill>
              <a:srgbClr val="cccccc">
                <a:alpha val="75000"/>
              </a:srgbClr>
            </a:solidFill>
            <a:ln w="0">
              <a:noFill/>
            </a:ln>
          </p:spPr>
          <p:style>
            <a:lnRef idx="0"/>
            <a:fillRef idx="0"/>
            <a:effectRef idx="0"/>
            <a:fontRef idx="minor"/>
          </p:style>
        </p:sp>
        <p:sp>
          <p:nvSpPr>
            <p:cNvPr id="101" name="Прямоугольник 61"/>
            <p:cNvSpPr/>
            <p:nvPr/>
          </p:nvSpPr>
          <p:spPr>
            <a:xfrm>
              <a:off x="8321040" y="5303520"/>
              <a:ext cx="912600" cy="89640"/>
            </a:xfrm>
            <a:prstGeom prst="rect">
              <a:avLst/>
            </a:prstGeom>
            <a:solidFill>
              <a:srgbClr val="cccccc">
                <a:alpha val="75000"/>
              </a:srgbClr>
            </a:solidFill>
            <a:ln w="0">
              <a:noFill/>
            </a:ln>
          </p:spPr>
          <p:style>
            <a:lnRef idx="0"/>
            <a:fillRef idx="0"/>
            <a:effectRef idx="0"/>
            <a:fontRef idx="minor"/>
          </p:style>
        </p:sp>
        <p:sp>
          <p:nvSpPr>
            <p:cNvPr id="102" name="Прямоугольник 62"/>
            <p:cNvSpPr/>
            <p:nvPr/>
          </p:nvSpPr>
          <p:spPr>
            <a:xfrm>
              <a:off x="8869680" y="5486400"/>
              <a:ext cx="912600" cy="89640"/>
            </a:xfrm>
            <a:prstGeom prst="rect">
              <a:avLst/>
            </a:prstGeom>
            <a:solidFill>
              <a:srgbClr val="cccccc">
                <a:alpha val="75000"/>
              </a:srgbClr>
            </a:solidFill>
            <a:ln w="0">
              <a:noFill/>
            </a:ln>
          </p:spPr>
          <p:style>
            <a:lnRef idx="0"/>
            <a:fillRef idx="0"/>
            <a:effectRef idx="0"/>
            <a:fontRef idx="minor"/>
          </p:style>
        </p:sp>
        <p:sp>
          <p:nvSpPr>
            <p:cNvPr id="103" name="Прямоугольник 63"/>
            <p:cNvSpPr/>
            <p:nvPr/>
          </p:nvSpPr>
          <p:spPr>
            <a:xfrm>
              <a:off x="7406640" y="5303520"/>
              <a:ext cx="455400" cy="2558520"/>
            </a:xfrm>
            <a:prstGeom prst="rect">
              <a:avLst/>
            </a:prstGeom>
            <a:blipFill rotWithShape="0">
              <a:blip r:embed="rId4"/>
              <a:srcRect/>
              <a:tile/>
            </a:blipFill>
            <a:ln w="0">
              <a:noFill/>
            </a:ln>
          </p:spPr>
          <p:style>
            <a:lnRef idx="0"/>
            <a:fillRef idx="0"/>
            <a:effectRef idx="0"/>
            <a:fontRef idx="minor"/>
          </p:style>
        </p:sp>
      </p:grpSp>
      <p:sp>
        <p:nvSpPr>
          <p:cNvPr id="104" name="Прямоугольник 64"/>
          <p:cNvSpPr/>
          <p:nvPr/>
        </p:nvSpPr>
        <p:spPr>
          <a:xfrm flipH="1" flipV="1">
            <a:off x="1458000" y="-1557360"/>
            <a:ext cx="455400" cy="2558520"/>
          </a:xfrm>
          <a:prstGeom prst="rect">
            <a:avLst/>
          </a:prstGeom>
          <a:blipFill rotWithShape="0">
            <a:blip r:embed="rId5"/>
            <a:srcRect/>
            <a:tile/>
          </a:blipFill>
          <a:ln w="0">
            <a:noFill/>
          </a:ln>
        </p:spPr>
        <p:style>
          <a:lnRef idx="0"/>
          <a:fillRef idx="0"/>
          <a:effectRef idx="0"/>
          <a:fontRef idx="minor"/>
        </p:style>
      </p:sp>
      <p:sp>
        <p:nvSpPr>
          <p:cNvPr id="105" name="Прямоугольник 65"/>
          <p:cNvSpPr/>
          <p:nvPr/>
        </p:nvSpPr>
        <p:spPr>
          <a:xfrm flipH="1" flipV="1">
            <a:off x="635040" y="-366480"/>
            <a:ext cx="455400" cy="2558520"/>
          </a:xfrm>
          <a:prstGeom prst="rect">
            <a:avLst/>
          </a:prstGeom>
          <a:blipFill rotWithShape="0">
            <a:blip r:embed="rId6"/>
            <a:srcRect/>
            <a:tile/>
          </a:blipFill>
          <a:ln w="0">
            <a:noFill/>
          </a:ln>
        </p:spPr>
        <p:style>
          <a:lnRef idx="0"/>
          <a:fillRef idx="0"/>
          <a:effectRef idx="0"/>
          <a:fontRef idx="minor"/>
        </p:style>
      </p:sp>
      <p:sp>
        <p:nvSpPr>
          <p:cNvPr id="106" name="Прямоугольник 66"/>
          <p:cNvSpPr/>
          <p:nvPr/>
        </p:nvSpPr>
        <p:spPr>
          <a:xfrm flipH="1" flipV="1">
            <a:off x="269280" y="545760"/>
            <a:ext cx="1278360" cy="89640"/>
          </a:xfrm>
          <a:prstGeom prst="rect">
            <a:avLst/>
          </a:prstGeom>
          <a:solidFill>
            <a:srgbClr val="cccccc">
              <a:alpha val="75000"/>
            </a:srgbClr>
          </a:solidFill>
          <a:ln w="0">
            <a:noFill/>
          </a:ln>
        </p:spPr>
        <p:style>
          <a:lnRef idx="0"/>
          <a:fillRef idx="0"/>
          <a:effectRef idx="0"/>
          <a:fontRef idx="minor"/>
        </p:style>
      </p:sp>
      <p:sp>
        <p:nvSpPr>
          <p:cNvPr id="107" name="Прямоугольник 67"/>
          <p:cNvSpPr/>
          <p:nvPr/>
        </p:nvSpPr>
        <p:spPr>
          <a:xfrm flipH="1" flipV="1">
            <a:off x="820080" y="362880"/>
            <a:ext cx="912600" cy="89640"/>
          </a:xfrm>
          <a:prstGeom prst="rect">
            <a:avLst/>
          </a:prstGeom>
          <a:solidFill>
            <a:srgbClr val="cccccc">
              <a:alpha val="75000"/>
            </a:srgbClr>
          </a:solidFill>
          <a:ln w="0">
            <a:noFill/>
          </a:ln>
        </p:spPr>
        <p:style>
          <a:lnRef idx="0"/>
          <a:fillRef idx="0"/>
          <a:effectRef idx="0"/>
          <a:fontRef idx="minor"/>
        </p:style>
      </p:sp>
      <p:sp>
        <p:nvSpPr>
          <p:cNvPr id="108" name="Прямоугольник 68"/>
          <p:cNvSpPr/>
          <p:nvPr/>
        </p:nvSpPr>
        <p:spPr>
          <a:xfrm flipH="1" flipV="1">
            <a:off x="269280" y="180000"/>
            <a:ext cx="912600" cy="89640"/>
          </a:xfrm>
          <a:prstGeom prst="rect">
            <a:avLst/>
          </a:prstGeom>
          <a:solidFill>
            <a:srgbClr val="cccccc">
              <a:alpha val="75000"/>
            </a:srgbClr>
          </a:solidFill>
          <a:ln w="0">
            <a:noFill/>
          </a:ln>
        </p:spPr>
        <p:style>
          <a:lnRef idx="0"/>
          <a:fillRef idx="0"/>
          <a:effectRef idx="0"/>
          <a:fontRef idx="minor"/>
        </p:style>
      </p:sp>
      <p:sp>
        <p:nvSpPr>
          <p:cNvPr id="109" name="Прямоугольник 69"/>
          <p:cNvSpPr/>
          <p:nvPr/>
        </p:nvSpPr>
        <p:spPr>
          <a:xfrm flipH="1" flipV="1">
            <a:off x="2189520" y="-2106000"/>
            <a:ext cx="455400" cy="2558520"/>
          </a:xfrm>
          <a:prstGeom prst="rect">
            <a:avLst/>
          </a:prstGeom>
          <a:blipFill rotWithShape="0">
            <a:blip r:embed="rId7"/>
            <a:srcRect/>
            <a:tile/>
          </a:blipFill>
          <a:ln w="0">
            <a:noFill/>
          </a:ln>
        </p:spPr>
        <p:style>
          <a:lnRef idx="0"/>
          <a:fillRef idx="0"/>
          <a:effectRef idx="0"/>
          <a:fontRef idx="minor"/>
        </p:style>
      </p:sp>
      <p:sp>
        <p:nvSpPr>
          <p:cNvPr id="110" name="Овал 70"/>
          <p:cNvSpPr/>
          <p:nvPr/>
        </p:nvSpPr>
        <p:spPr>
          <a:xfrm>
            <a:off x="3474720" y="2560320"/>
            <a:ext cx="2741400" cy="2741400"/>
          </a:xfrm>
          <a:prstGeom prst="ellipse">
            <a:avLst/>
          </a:prstGeom>
          <a:solidFill>
            <a:srgbClr val="8d99ae">
              <a:alpha val="10000"/>
            </a:srgbClr>
          </a:solidFill>
          <a:ln w="0">
            <a:noFill/>
          </a:ln>
        </p:spPr>
        <p:style>
          <a:lnRef idx="0"/>
          <a:fillRef idx="0"/>
          <a:effectRef idx="0"/>
          <a:fontRef idx="minor"/>
        </p:style>
      </p:sp>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1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Овал 109"/>
          <p:cNvSpPr/>
          <p:nvPr/>
        </p:nvSpPr>
        <p:spPr>
          <a:xfrm>
            <a:off x="2103480" y="3658320"/>
            <a:ext cx="1644120" cy="1644120"/>
          </a:xfrm>
          <a:prstGeom prst="ellipse">
            <a:avLst/>
          </a:prstGeom>
          <a:solidFill>
            <a:srgbClr val="8d99ae">
              <a:alpha val="10000"/>
            </a:srgbClr>
          </a:solidFill>
          <a:ln w="0">
            <a:noFill/>
          </a:ln>
        </p:spPr>
        <p:style>
          <a:lnRef idx="0"/>
          <a:fillRef idx="0"/>
          <a:effectRef idx="0"/>
          <a:fontRef idx="minor"/>
        </p:style>
      </p:sp>
      <p:sp>
        <p:nvSpPr>
          <p:cNvPr id="150" name="Овал 110"/>
          <p:cNvSpPr/>
          <p:nvPr/>
        </p:nvSpPr>
        <p:spPr>
          <a:xfrm>
            <a:off x="823320" y="-273240"/>
            <a:ext cx="2192760" cy="2192760"/>
          </a:xfrm>
          <a:prstGeom prst="ellipse">
            <a:avLst/>
          </a:prstGeom>
          <a:solidFill>
            <a:srgbClr val="8d99ae">
              <a:alpha val="10000"/>
            </a:srgbClr>
          </a:solidFill>
          <a:ln w="0">
            <a:noFill/>
          </a:ln>
        </p:spPr>
        <p:style>
          <a:lnRef idx="0"/>
          <a:fillRef idx="0"/>
          <a:effectRef idx="0"/>
          <a:fontRef idx="minor"/>
        </p:style>
      </p:sp>
      <p:sp>
        <p:nvSpPr>
          <p:cNvPr id="151" name="Овал 111"/>
          <p:cNvSpPr/>
          <p:nvPr/>
        </p:nvSpPr>
        <p:spPr>
          <a:xfrm>
            <a:off x="7955640" y="3109680"/>
            <a:ext cx="2192760" cy="2192760"/>
          </a:xfrm>
          <a:prstGeom prst="ellipse">
            <a:avLst/>
          </a:prstGeom>
          <a:solidFill>
            <a:srgbClr val="8d99ae">
              <a:alpha val="10000"/>
            </a:srgbClr>
          </a:solidFill>
          <a:ln w="0">
            <a:noFill/>
          </a:ln>
        </p:spPr>
        <p:style>
          <a:lnRef idx="0"/>
          <a:fillRef idx="0"/>
          <a:effectRef idx="0"/>
          <a:fontRef idx="minor"/>
        </p:style>
      </p:sp>
      <p:sp>
        <p:nvSpPr>
          <p:cNvPr id="152" name="Овал 112"/>
          <p:cNvSpPr/>
          <p:nvPr/>
        </p:nvSpPr>
        <p:spPr>
          <a:xfrm>
            <a:off x="9601560" y="915120"/>
            <a:ext cx="1644120" cy="1644120"/>
          </a:xfrm>
          <a:prstGeom prst="ellipse">
            <a:avLst/>
          </a:prstGeom>
          <a:solidFill>
            <a:srgbClr val="8d99ae">
              <a:alpha val="10000"/>
            </a:srgbClr>
          </a:solidFill>
          <a:ln w="0">
            <a:noFill/>
          </a:ln>
        </p:spPr>
        <p:style>
          <a:lnRef idx="0"/>
          <a:fillRef idx="0"/>
          <a:effectRef idx="0"/>
          <a:fontRef idx="minor"/>
        </p:style>
      </p:sp>
      <p:grpSp>
        <p:nvGrpSpPr>
          <p:cNvPr id="153" name="Группа 113"/>
          <p:cNvGrpSpPr/>
          <p:nvPr/>
        </p:nvGrpSpPr>
        <p:grpSpPr>
          <a:xfrm>
            <a:off x="3918240" y="774360"/>
            <a:ext cx="2431800" cy="4337280"/>
            <a:chOff x="3918240" y="774360"/>
            <a:chExt cx="2431800" cy="4337280"/>
          </a:xfrm>
        </p:grpSpPr>
        <p:sp>
          <p:nvSpPr>
            <p:cNvPr id="154" name="Полилиния 114"/>
            <p:cNvSpPr/>
            <p:nvPr/>
          </p:nvSpPr>
          <p:spPr>
            <a:xfrm rot="5330400">
              <a:off x="4853880" y="3377160"/>
              <a:ext cx="1369800" cy="1461240"/>
            </a:xfrm>
            <a:custGeom>
              <a:avLst/>
              <a:gdLst/>
              <a:ahLst/>
              <a:rect l="l" t="t" r="r" b="b"/>
              <a:pathLst>
                <a:path w="3807" h="4070">
                  <a:moveTo>
                    <a:pt x="1884" y="4067"/>
                  </a:moveTo>
                  <a:lnTo>
                    <a:pt x="0" y="4069"/>
                  </a:lnTo>
                  <a:lnTo>
                    <a:pt x="1922" y="2"/>
                  </a:lnTo>
                  <a:lnTo>
                    <a:pt x="3806" y="0"/>
                  </a:lnTo>
                  <a:lnTo>
                    <a:pt x="1884" y="4067"/>
                  </a:lnTo>
                </a:path>
              </a:pathLst>
            </a:custGeom>
            <a:solidFill>
              <a:srgbClr val="dee2e6"/>
            </a:solidFill>
            <a:ln w="0">
              <a:noFill/>
            </a:ln>
          </p:spPr>
          <p:style>
            <a:lnRef idx="0"/>
            <a:fillRef idx="0"/>
            <a:effectRef idx="0"/>
            <a:fontRef idx="minor"/>
          </p:style>
        </p:sp>
        <p:sp>
          <p:nvSpPr>
            <p:cNvPr id="155" name="Полилиния 115"/>
            <p:cNvSpPr/>
            <p:nvPr/>
          </p:nvSpPr>
          <p:spPr>
            <a:xfrm rot="5330400">
              <a:off x="4023360" y="2338920"/>
              <a:ext cx="1369800" cy="1461240"/>
            </a:xfrm>
            <a:custGeom>
              <a:avLst/>
              <a:gdLst/>
              <a:ahLst/>
              <a:rect l="l" t="t" r="r" b="b"/>
              <a:pathLst>
                <a:path w="3807" h="4070">
                  <a:moveTo>
                    <a:pt x="1885" y="4067"/>
                  </a:moveTo>
                  <a:lnTo>
                    <a:pt x="0" y="4069"/>
                  </a:lnTo>
                  <a:lnTo>
                    <a:pt x="1923" y="2"/>
                  </a:lnTo>
                  <a:lnTo>
                    <a:pt x="3806" y="0"/>
                  </a:lnTo>
                  <a:lnTo>
                    <a:pt x="1885" y="4067"/>
                  </a:lnTo>
                </a:path>
              </a:pathLst>
            </a:custGeom>
            <a:solidFill>
              <a:srgbClr val="ced4da"/>
            </a:solidFill>
            <a:ln w="0">
              <a:noFill/>
            </a:ln>
          </p:spPr>
          <p:style>
            <a:lnRef idx="0"/>
            <a:fillRef idx="0"/>
            <a:effectRef idx="0"/>
            <a:fontRef idx="minor"/>
          </p:style>
        </p:sp>
        <p:sp>
          <p:nvSpPr>
            <p:cNvPr id="156" name="Полилиния 116"/>
            <p:cNvSpPr/>
            <p:nvPr/>
          </p:nvSpPr>
          <p:spPr>
            <a:xfrm rot="5330400">
              <a:off x="4920480" y="2074680"/>
              <a:ext cx="1369800" cy="1461240"/>
            </a:xfrm>
            <a:custGeom>
              <a:avLst/>
              <a:gdLst/>
              <a:ahLst/>
              <a:rect l="l" t="t" r="r" b="b"/>
              <a:pathLst>
                <a:path w="3807" h="4069">
                  <a:moveTo>
                    <a:pt x="1885" y="4067"/>
                  </a:moveTo>
                  <a:lnTo>
                    <a:pt x="0" y="4068"/>
                  </a:lnTo>
                  <a:lnTo>
                    <a:pt x="1923" y="2"/>
                  </a:lnTo>
                  <a:lnTo>
                    <a:pt x="3806" y="0"/>
                  </a:lnTo>
                  <a:lnTo>
                    <a:pt x="1885" y="4067"/>
                  </a:lnTo>
                </a:path>
              </a:pathLst>
            </a:custGeom>
            <a:solidFill>
              <a:srgbClr val="adb5bd"/>
            </a:solidFill>
            <a:ln w="0">
              <a:noFill/>
            </a:ln>
          </p:spPr>
          <p:style>
            <a:lnRef idx="0"/>
            <a:fillRef idx="0"/>
            <a:effectRef idx="0"/>
            <a:fontRef idx="minor"/>
          </p:style>
        </p:sp>
        <p:sp>
          <p:nvSpPr>
            <p:cNvPr id="157" name="Полилиния 117"/>
            <p:cNvSpPr/>
            <p:nvPr/>
          </p:nvSpPr>
          <p:spPr>
            <a:xfrm rot="5330400">
              <a:off x="3977280" y="981000"/>
              <a:ext cx="1369800" cy="1461240"/>
            </a:xfrm>
            <a:custGeom>
              <a:avLst/>
              <a:gdLst/>
              <a:ahLst/>
              <a:rect l="l" t="t" r="r" b="b"/>
              <a:pathLst>
                <a:path w="3807" h="4070">
                  <a:moveTo>
                    <a:pt x="1885" y="4067"/>
                  </a:moveTo>
                  <a:lnTo>
                    <a:pt x="0" y="4069"/>
                  </a:lnTo>
                  <a:lnTo>
                    <a:pt x="1923" y="2"/>
                  </a:lnTo>
                  <a:lnTo>
                    <a:pt x="3806" y="0"/>
                  </a:lnTo>
                  <a:lnTo>
                    <a:pt x="1885" y="4067"/>
                  </a:lnTo>
                </a:path>
              </a:pathLst>
            </a:custGeom>
            <a:solidFill>
              <a:srgbClr val="6c757d"/>
            </a:solidFill>
            <a:ln w="0">
              <a:noFill/>
            </a:ln>
          </p:spPr>
          <p:style>
            <a:lnRef idx="0"/>
            <a:fillRef idx="0"/>
            <a:effectRef idx="0"/>
            <a:fontRef idx="minor"/>
          </p:style>
        </p:sp>
        <p:sp>
          <p:nvSpPr>
            <p:cNvPr id="158" name="Полилиния 118"/>
            <p:cNvSpPr/>
            <p:nvPr/>
          </p:nvSpPr>
          <p:spPr>
            <a:xfrm rot="5330400">
              <a:off x="4911480" y="743040"/>
              <a:ext cx="1369800" cy="1461240"/>
            </a:xfrm>
            <a:custGeom>
              <a:avLst/>
              <a:gdLst/>
              <a:ahLst/>
              <a:rect l="l" t="t" r="r" b="b"/>
              <a:pathLst>
                <a:path w="3807" h="4069">
                  <a:moveTo>
                    <a:pt x="1885" y="4067"/>
                  </a:moveTo>
                  <a:lnTo>
                    <a:pt x="0" y="4068"/>
                  </a:lnTo>
                  <a:lnTo>
                    <a:pt x="1923" y="2"/>
                  </a:lnTo>
                  <a:lnTo>
                    <a:pt x="3806" y="0"/>
                  </a:lnTo>
                  <a:lnTo>
                    <a:pt x="1885" y="4067"/>
                  </a:lnTo>
                </a:path>
              </a:pathLst>
            </a:custGeom>
            <a:solidFill>
              <a:srgbClr val="343a40"/>
            </a:solidFill>
            <a:ln w="0">
              <a:noFill/>
            </a:ln>
          </p:spPr>
          <p:style>
            <a:lnRef idx="0"/>
            <a:fillRef idx="0"/>
            <a:effectRef idx="0"/>
            <a:fontRef idx="minor"/>
          </p:style>
        </p:sp>
        <p:sp>
          <p:nvSpPr>
            <p:cNvPr id="159" name="Полилиния 119"/>
            <p:cNvSpPr/>
            <p:nvPr/>
          </p:nvSpPr>
          <p:spPr>
            <a:xfrm rot="5330400">
              <a:off x="4032000" y="3681360"/>
              <a:ext cx="1369800" cy="1461240"/>
            </a:xfrm>
            <a:custGeom>
              <a:avLst/>
              <a:gdLst/>
              <a:ahLst/>
              <a:rect l="l" t="t" r="r" b="b"/>
              <a:pathLst>
                <a:path w="3807" h="4070">
                  <a:moveTo>
                    <a:pt x="1884" y="4067"/>
                  </a:moveTo>
                  <a:lnTo>
                    <a:pt x="0" y="4069"/>
                  </a:lnTo>
                  <a:lnTo>
                    <a:pt x="1922" y="2"/>
                  </a:lnTo>
                  <a:lnTo>
                    <a:pt x="3806" y="0"/>
                  </a:lnTo>
                  <a:lnTo>
                    <a:pt x="1884" y="4067"/>
                  </a:lnTo>
                </a:path>
              </a:pathLst>
            </a:custGeom>
            <a:solidFill>
              <a:srgbClr val="e9ecef"/>
            </a:solidFill>
            <a:ln w="0">
              <a:noFill/>
            </a:ln>
          </p:spPr>
          <p:style>
            <a:lnRef idx="0"/>
            <a:fillRef idx="0"/>
            <a:effectRef idx="0"/>
            <a:fontRef idx="minor"/>
          </p:style>
        </p:sp>
      </p:grpSp>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6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Прямоугольник 158"/>
          <p:cNvSpPr/>
          <p:nvPr/>
        </p:nvSpPr>
        <p:spPr>
          <a:xfrm rot="18876000">
            <a:off x="8644680" y="-403920"/>
            <a:ext cx="2893680" cy="2893680"/>
          </a:xfrm>
          <a:prstGeom prst="rect">
            <a:avLst/>
          </a:prstGeom>
          <a:solidFill>
            <a:srgbClr val="ced4da"/>
          </a:solidFill>
          <a:ln w="0">
            <a:noFill/>
          </a:ln>
        </p:spPr>
        <p:style>
          <a:lnRef idx="0"/>
          <a:fillRef idx="0"/>
          <a:effectRef idx="0"/>
          <a:fontRef idx="minor"/>
        </p:style>
      </p:sp>
      <p:sp>
        <p:nvSpPr>
          <p:cNvPr id="199" name="Прямоугольник 159"/>
          <p:cNvSpPr/>
          <p:nvPr/>
        </p:nvSpPr>
        <p:spPr>
          <a:xfrm rot="18876000">
            <a:off x="8664840" y="3983040"/>
            <a:ext cx="2893680" cy="2893680"/>
          </a:xfrm>
          <a:prstGeom prst="rect">
            <a:avLst/>
          </a:prstGeom>
          <a:solidFill>
            <a:srgbClr val="ced4da"/>
          </a:solidFill>
          <a:ln w="0">
            <a:noFill/>
          </a:ln>
        </p:spPr>
        <p:style>
          <a:lnRef idx="0"/>
          <a:fillRef idx="0"/>
          <a:effectRef idx="0"/>
          <a:fontRef idx="minor"/>
        </p:style>
      </p:sp>
      <p:sp>
        <p:nvSpPr>
          <p:cNvPr id="200" name="Прямоугольник 160"/>
          <p:cNvSpPr/>
          <p:nvPr/>
        </p:nvSpPr>
        <p:spPr>
          <a:xfrm rot="18964800">
            <a:off x="992880" y="5915880"/>
            <a:ext cx="2586960" cy="729720"/>
          </a:xfrm>
          <a:prstGeom prst="rect">
            <a:avLst/>
          </a:prstGeom>
          <a:solidFill>
            <a:srgbClr val="8d99ae">
              <a:alpha val="10000"/>
            </a:srgbClr>
          </a:solidFill>
          <a:ln w="0">
            <a:noFill/>
          </a:ln>
        </p:spPr>
        <p:style>
          <a:lnRef idx="0"/>
          <a:fillRef idx="0"/>
          <a:effectRef idx="0"/>
          <a:fontRef idx="minor"/>
        </p:style>
      </p:sp>
      <p:sp>
        <p:nvSpPr>
          <p:cNvPr id="201" name="Прямоугольник 161"/>
          <p:cNvSpPr/>
          <p:nvPr/>
        </p:nvSpPr>
        <p:spPr>
          <a:xfrm rot="18964800">
            <a:off x="-1296360" y="5513760"/>
            <a:ext cx="2586960" cy="729720"/>
          </a:xfrm>
          <a:prstGeom prst="rect">
            <a:avLst/>
          </a:prstGeom>
          <a:solidFill>
            <a:srgbClr val="8d99ae">
              <a:alpha val="10000"/>
            </a:srgbClr>
          </a:solidFill>
          <a:ln w="0">
            <a:noFill/>
          </a:ln>
        </p:spPr>
        <p:style>
          <a:lnRef idx="0"/>
          <a:fillRef idx="0"/>
          <a:effectRef idx="0"/>
          <a:fontRef idx="minor"/>
        </p:style>
      </p:sp>
      <p:sp>
        <p:nvSpPr>
          <p:cNvPr id="202" name="Прямоугольник 162"/>
          <p:cNvSpPr/>
          <p:nvPr/>
        </p:nvSpPr>
        <p:spPr>
          <a:xfrm rot="18964800">
            <a:off x="3680640" y="339480"/>
            <a:ext cx="3456000" cy="920520"/>
          </a:xfrm>
          <a:prstGeom prst="rect">
            <a:avLst/>
          </a:prstGeom>
          <a:solidFill>
            <a:srgbClr val="8d99ae">
              <a:alpha val="10000"/>
            </a:srgbClr>
          </a:solidFill>
          <a:ln w="0">
            <a:noFill/>
          </a:ln>
        </p:spPr>
        <p:style>
          <a:lnRef idx="0"/>
          <a:fillRef idx="0"/>
          <a:effectRef idx="0"/>
          <a:fontRef idx="minor"/>
        </p:style>
      </p:sp>
      <p:sp>
        <p:nvSpPr>
          <p:cNvPr id="203" name="Прямоугольник 163"/>
          <p:cNvSpPr/>
          <p:nvPr/>
        </p:nvSpPr>
        <p:spPr>
          <a:xfrm rot="18964800">
            <a:off x="1444680" y="-756720"/>
            <a:ext cx="2586960" cy="729720"/>
          </a:xfrm>
          <a:prstGeom prst="rect">
            <a:avLst/>
          </a:prstGeom>
          <a:solidFill>
            <a:srgbClr val="8d99ae">
              <a:alpha val="10000"/>
            </a:srgbClr>
          </a:solidFill>
          <a:ln w="0">
            <a:noFill/>
          </a:ln>
        </p:spPr>
        <p:style>
          <a:lnRef idx="0"/>
          <a:fillRef idx="0"/>
          <a:effectRef idx="0"/>
          <a:fontRef idx="minor"/>
        </p:style>
      </p:sp>
      <p:sp>
        <p:nvSpPr>
          <p:cNvPr id="204" name="Прямоугольник 164"/>
          <p:cNvSpPr/>
          <p:nvPr/>
        </p:nvSpPr>
        <p:spPr>
          <a:xfrm rot="18964800">
            <a:off x="-726840" y="3295080"/>
            <a:ext cx="2586960" cy="511200"/>
          </a:xfrm>
          <a:prstGeom prst="rect">
            <a:avLst/>
          </a:prstGeom>
          <a:solidFill>
            <a:srgbClr val="8d99ae">
              <a:alpha val="10000"/>
            </a:srgbClr>
          </a:solidFill>
          <a:ln w="0">
            <a:noFill/>
          </a:ln>
        </p:spPr>
        <p:style>
          <a:lnRef idx="0"/>
          <a:fillRef idx="0"/>
          <a:effectRef idx="0"/>
          <a:fontRef idx="minor"/>
        </p:style>
      </p:sp>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20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Прямоугольник 203"/>
          <p:cNvSpPr/>
          <p:nvPr/>
        </p:nvSpPr>
        <p:spPr>
          <a:xfrm>
            <a:off x="4114800" y="4515120"/>
            <a:ext cx="2777400" cy="919080"/>
          </a:xfrm>
          <a:prstGeom prst="rect">
            <a:avLst/>
          </a:prstGeom>
          <a:noFill/>
          <a:ln w="0">
            <a:noFill/>
          </a:ln>
        </p:spPr>
        <p:style>
          <a:lnRef idx="0"/>
          <a:fillRef idx="0"/>
          <a:effectRef idx="0"/>
          <a:fontRef idx="minor"/>
        </p:style>
      </p:sp>
      <p:sp>
        <p:nvSpPr>
          <p:cNvPr id="250" name="Прямоугольник 204"/>
          <p:cNvSpPr/>
          <p:nvPr/>
        </p:nvSpPr>
        <p:spPr>
          <a:xfrm>
            <a:off x="7315200" y="4629240"/>
            <a:ext cx="2375640" cy="492480"/>
          </a:xfrm>
          <a:prstGeom prst="rect">
            <a:avLst/>
          </a:prstGeom>
          <a:noFill/>
          <a:ln w="0">
            <a:noFill/>
          </a:ln>
        </p:spPr>
        <p:style>
          <a:lnRef idx="0"/>
          <a:fillRef idx="0"/>
          <a:effectRef idx="0"/>
          <a:fontRef idx="minor"/>
        </p:style>
      </p:sp>
      <p:sp>
        <p:nvSpPr>
          <p:cNvPr id="251" name="Прямая соединительная линия 206"/>
          <p:cNvSpPr/>
          <p:nvPr/>
        </p:nvSpPr>
        <p:spPr>
          <a:xfrm>
            <a:off x="7132320" y="4375440"/>
            <a:ext cx="360" cy="1005840"/>
          </a:xfrm>
          <a:prstGeom prst="line">
            <a:avLst/>
          </a:prstGeom>
          <a:ln w="54720">
            <a:solidFill>
              <a:srgbClr val="999999"/>
            </a:solidFill>
            <a:round/>
          </a:ln>
        </p:spPr>
        <p:style>
          <a:lnRef idx="0"/>
          <a:fillRef idx="0"/>
          <a:effectRef idx="0"/>
          <a:fontRef idx="minor"/>
        </p:style>
      </p:sp>
      <p:sp>
        <p:nvSpPr>
          <p:cNvPr id="252" name="Прямоугольник 207"/>
          <p:cNvSpPr/>
          <p:nvPr/>
        </p:nvSpPr>
        <p:spPr>
          <a:xfrm>
            <a:off x="358920" y="1140120"/>
            <a:ext cx="9469440" cy="815400"/>
          </a:xfrm>
          <a:prstGeom prst="rect">
            <a:avLst/>
          </a:prstGeom>
          <a:noFill/>
          <a:ln w="0">
            <a:noFill/>
          </a:ln>
        </p:spPr>
        <p:style>
          <a:lnRef idx="0"/>
          <a:fillRef idx="0"/>
          <a:effectRef idx="0"/>
          <a:fontRef idx="minor"/>
        </p:style>
        <p:txBody>
          <a:bodyPr lIns="90000" rIns="90000" tIns="45000" bIns="45000" anchor="t">
            <a:noAutofit/>
          </a:bodyPr>
          <a:p>
            <a:pPr algn="ctr"/>
            <a:r>
              <a:rPr b="1" i="1" lang="ru-RU" sz="4000" spc="-1" strike="noStrike">
                <a:solidFill>
                  <a:srgbClr val="002060"/>
                </a:solidFill>
                <a:latin typeface="Noto Sans"/>
                <a:ea typeface="Arial CYR"/>
              </a:rPr>
              <a:t>STUDY OF THE FRIENDSHIP INDEX OF NODES IN GROWING</a:t>
            </a:r>
            <a:endParaRPr b="1" lang="ru-RU" sz="4000" spc="-1" strike="noStrike">
              <a:latin typeface="Tempora-Bold"/>
              <a:ea typeface="Tempora-Bold"/>
            </a:endParaRPr>
          </a:p>
          <a:p>
            <a:pPr algn="ctr"/>
            <a:r>
              <a:rPr b="1" i="1" lang="ru-RU" sz="4000" spc="-1" strike="noStrike">
                <a:solidFill>
                  <a:srgbClr val="002060"/>
                </a:solidFill>
                <a:latin typeface="Noto Sans"/>
                <a:ea typeface="Arial CYR"/>
              </a:rPr>
              <a:t>NETWORKS BASED ON MODELS WITH PREFERENTIAL ATTACHMENT</a:t>
            </a:r>
            <a:endParaRPr b="1" lang="ru-RU" sz="4000" spc="-1" strike="noStrike">
              <a:latin typeface="Tempora-Bold"/>
              <a:ea typeface="Tempora-Bold"/>
            </a:endParaRPr>
          </a:p>
        </p:txBody>
      </p:sp>
      <p:sp>
        <p:nvSpPr>
          <p:cNvPr id="253" name="Подзаголовок 2"/>
          <p:cNvSpPr/>
          <p:nvPr/>
        </p:nvSpPr>
        <p:spPr>
          <a:xfrm>
            <a:off x="178560" y="4140000"/>
            <a:ext cx="6701760" cy="1470960"/>
          </a:xfrm>
          <a:prstGeom prst="rect">
            <a:avLst/>
          </a:prstGeom>
          <a:noFill/>
          <a:ln w="0">
            <a:noFill/>
          </a:ln>
        </p:spPr>
        <p:style>
          <a:lnRef idx="0"/>
          <a:fillRef idx="0"/>
          <a:effectRef idx="0"/>
          <a:fontRef idx="minor"/>
        </p:style>
        <p:txBody>
          <a:bodyPr lIns="0" rIns="0" tIns="0" bIns="0" anchor="t">
            <a:normAutofit fontScale="83000"/>
          </a:bodyPr>
          <a:p>
            <a:r>
              <a:rPr b="0" lang="ru-RU" sz="2300" spc="-1" strike="noStrike">
                <a:solidFill>
                  <a:srgbClr val="000000"/>
                </a:solidFill>
                <a:latin typeface="Noto Sans"/>
                <a:ea typeface="Arial CYR"/>
              </a:rPr>
              <a:t>student 4 ’th year 411 group</a:t>
            </a:r>
            <a:endParaRPr b="0" lang="ru-RU" sz="2300" spc="-1" strike="noStrike">
              <a:latin typeface="Tempora-Regular"/>
              <a:ea typeface="Tempora-Regular"/>
            </a:endParaRPr>
          </a:p>
          <a:p>
            <a:r>
              <a:rPr b="0" lang="ru-RU" sz="2300" spc="-1" strike="noStrike">
                <a:solidFill>
                  <a:srgbClr val="000000"/>
                </a:solidFill>
                <a:latin typeface="Noto Sans"/>
                <a:ea typeface="Arial CYR"/>
              </a:rPr>
              <a:t>specialization 02.03.02—Fundamental computer science and information technologies </a:t>
            </a:r>
            <a:endParaRPr b="0" lang="ru-RU" sz="2300" spc="-1" strike="noStrike">
              <a:latin typeface="Tempora-Regular"/>
              <a:ea typeface="Tempora-Regular"/>
            </a:endParaRPr>
          </a:p>
          <a:p>
            <a:r>
              <a:rPr b="0" lang="ru-RU" sz="2300" spc="-1" strike="noStrike">
                <a:solidFill>
                  <a:srgbClr val="000000"/>
                </a:solidFill>
                <a:latin typeface="Noto Sans"/>
                <a:ea typeface="Arial CYR"/>
              </a:rPr>
              <a:t>department CSIT</a:t>
            </a:r>
            <a:endParaRPr b="0" lang="ru-RU" sz="2300" spc="-1" strike="noStrike">
              <a:latin typeface="Tempora-Regular"/>
              <a:ea typeface="Tempora-Regular"/>
            </a:endParaRPr>
          </a:p>
          <a:p>
            <a:r>
              <a:rPr b="0" lang="ru-RU" sz="2300" spc="-1" strike="noStrike">
                <a:solidFill>
                  <a:srgbClr val="000000"/>
                </a:solidFill>
                <a:latin typeface="Noto Sans"/>
                <a:ea typeface="Arial CYR"/>
              </a:rPr>
              <a:t>Kozyrev Yuri Dmitrievich</a:t>
            </a:r>
            <a:endParaRPr b="0" lang="ru-RU" sz="2300" spc="-1" strike="noStrike">
              <a:latin typeface="Tempora-Regular"/>
              <a:ea typeface="Tempora-Regular"/>
            </a:endParaRPr>
          </a:p>
        </p:txBody>
      </p:sp>
      <p:sp>
        <p:nvSpPr>
          <p:cNvPr id="254" name="Прямоугольник 1"/>
          <p:cNvSpPr/>
          <p:nvPr/>
        </p:nvSpPr>
        <p:spPr>
          <a:xfrm>
            <a:off x="773640" y="-35640"/>
            <a:ext cx="9855360" cy="942840"/>
          </a:xfrm>
          <a:prstGeom prst="rect">
            <a:avLst/>
          </a:prstGeom>
          <a:noFill/>
          <a:ln w="0">
            <a:noFill/>
          </a:ln>
        </p:spPr>
        <p:style>
          <a:lnRef idx="0"/>
          <a:fillRef idx="0"/>
          <a:effectRef idx="0"/>
          <a:fontRef idx="minor"/>
        </p:style>
        <p:txBody>
          <a:bodyPr lIns="90000" rIns="90000" tIns="45000" bIns="45000" anchor="t">
            <a:spAutoFit/>
          </a:bodyPr>
          <a:p>
            <a:pPr algn="ctr"/>
            <a:r>
              <a:rPr b="0" lang="ru-RU" sz="1400" spc="-1" strike="noStrike">
                <a:solidFill>
                  <a:srgbClr val="000000"/>
                </a:solidFill>
                <a:latin typeface="Noto Sans"/>
                <a:ea typeface="Arial CYR"/>
              </a:rPr>
              <a:t>MINISTRY OF EDUCATION AND SCIENCE OF RUSSIA</a:t>
            </a:r>
            <a:endParaRPr b="0" lang="ru-RU" sz="1400" spc="-1" strike="noStrike">
              <a:latin typeface="Tempora-Regular"/>
              <a:ea typeface="Tempora-Regular"/>
            </a:endParaRPr>
          </a:p>
          <a:p>
            <a:pPr algn="ctr"/>
            <a:r>
              <a:rPr b="0" lang="ru-RU" sz="1400" spc="-1" strike="noStrike">
                <a:solidFill>
                  <a:srgbClr val="000000"/>
                </a:solidFill>
                <a:latin typeface="Noto Sans"/>
                <a:ea typeface="Arial CYR"/>
              </a:rPr>
              <a:t>Federal State Budgetary Educational Institution of Higher Education.</a:t>
            </a:r>
            <a:endParaRPr b="0" lang="ru-RU" sz="1400" spc="-1" strike="noStrike">
              <a:latin typeface="Tempora-Regular"/>
              <a:ea typeface="Tempora-Regular"/>
            </a:endParaRPr>
          </a:p>
          <a:p>
            <a:pPr algn="ctr"/>
            <a:r>
              <a:rPr b="0" lang="ru-RU" sz="1400" spc="-1" strike="noStrike">
                <a:solidFill>
                  <a:srgbClr val="000000"/>
                </a:solidFill>
                <a:latin typeface="Noto Sans"/>
                <a:ea typeface="Arial CYR"/>
              </a:rPr>
              <a:t> </a:t>
            </a:r>
            <a:r>
              <a:rPr b="0" lang="ru-RU" sz="1400" spc="-1" strike="noStrike">
                <a:solidFill>
                  <a:srgbClr val="000000"/>
                </a:solidFill>
                <a:latin typeface="Noto Sans"/>
                <a:ea typeface="Arial CYR"/>
              </a:rPr>
              <a:t>SARATOV NATIONAL RESEARCH UNIVERSITY</a:t>
            </a:r>
            <a:endParaRPr b="0" lang="ru-RU" sz="1400" spc="-1" strike="noStrike">
              <a:latin typeface="Tempora-Regular"/>
              <a:ea typeface="Tempora-Regular"/>
            </a:endParaRPr>
          </a:p>
          <a:p>
            <a:pPr algn="ctr"/>
            <a:r>
              <a:rPr b="0" lang="ru-RU" sz="1400" spc="-1" strike="noStrike">
                <a:solidFill>
                  <a:srgbClr val="000000"/>
                </a:solidFill>
                <a:latin typeface="Noto Sans"/>
                <a:ea typeface="Arial CYR"/>
              </a:rPr>
              <a:t>STATE UNIVERSITY NAMED AFTER N. G. CHERNYSHEVSKY.</a:t>
            </a:r>
            <a:endParaRPr b="1" lang="ru-RU" sz="1400" spc="-1" strike="noStrike">
              <a:latin typeface="Tempora-Bold"/>
              <a:ea typeface="Tempora-Bold"/>
            </a:endParaRPr>
          </a:p>
        </p:txBody>
      </p:sp>
      <p:pic>
        <p:nvPicPr>
          <p:cNvPr id="255" name="Picture 2" descr="https://festivalnauki.ru/upload/iblock/669/hjkr6tcflylmqy8o6fx4mh1y55vd4v9e.png"/>
          <p:cNvPicPr/>
          <p:nvPr/>
        </p:nvPicPr>
        <p:blipFill>
          <a:blip r:embed="rId1"/>
          <a:stretch/>
        </p:blipFill>
        <p:spPr>
          <a:xfrm>
            <a:off x="358920" y="0"/>
            <a:ext cx="1461240" cy="1348200"/>
          </a:xfrm>
          <a:prstGeom prst="rect">
            <a:avLst/>
          </a:prstGeom>
          <a:ln w="0">
            <a:noFill/>
          </a:ln>
        </p:spPr>
      </p:pic>
      <p:sp>
        <p:nvSpPr>
          <p:cNvPr id="256" name="Прямоугольник 2"/>
          <p:cNvSpPr/>
          <p:nvPr/>
        </p:nvSpPr>
        <p:spPr>
          <a:xfrm>
            <a:off x="7132320" y="4140000"/>
            <a:ext cx="2946960" cy="1614240"/>
          </a:xfrm>
          <a:prstGeom prst="rect">
            <a:avLst/>
          </a:prstGeom>
          <a:noFill/>
          <a:ln w="0">
            <a:noFill/>
          </a:ln>
        </p:spPr>
        <p:style>
          <a:lnRef idx="0"/>
          <a:fillRef idx="0"/>
          <a:effectRef idx="0"/>
          <a:fontRef idx="minor"/>
        </p:style>
        <p:txBody>
          <a:bodyPr lIns="90000" rIns="90000" tIns="45000" bIns="45000" anchor="t">
            <a:spAutoFit/>
          </a:bodyPr>
          <a:p>
            <a:r>
              <a:rPr b="0" lang="ru-RU" sz="2000" spc="-1" strike="noStrike">
                <a:solidFill>
                  <a:srgbClr val="000000"/>
                </a:solidFill>
                <a:latin typeface="Noto Sans"/>
                <a:ea typeface="Arial CYR"/>
              </a:rPr>
              <a:t>Academic advisor</a:t>
            </a:r>
            <a:endParaRPr b="0" lang="ru-RU" sz="2000" spc="-1" strike="noStrike">
              <a:latin typeface="Tempora-Regular"/>
              <a:ea typeface="Tempora-Regular"/>
            </a:endParaRPr>
          </a:p>
          <a:p>
            <a:r>
              <a:rPr b="0" lang="ru-RU" sz="2000" spc="-1" strike="noStrike">
                <a:solidFill>
                  <a:srgbClr val="000000"/>
                </a:solidFill>
                <a:latin typeface="Noto Sans"/>
                <a:ea typeface="Arial CYR"/>
              </a:rPr>
              <a:t>head of department,PhD, associate professor</a:t>
            </a:r>
            <a:endParaRPr b="0" lang="ru-RU" sz="2000" spc="-1" strike="noStrike">
              <a:latin typeface="Tempora-Regular"/>
              <a:ea typeface="Tempora-Regular"/>
            </a:endParaRPr>
          </a:p>
          <a:p>
            <a:r>
              <a:rPr b="0" lang="ru-RU" sz="2000" spc="-1" strike="noStrike">
                <a:solidFill>
                  <a:srgbClr val="000000"/>
                </a:solidFill>
                <a:latin typeface="Noto Sans"/>
                <a:ea typeface="Arial CYR"/>
              </a:rPr>
              <a:t>S. V. Mironov</a:t>
            </a:r>
            <a:endParaRPr b="0" lang="ru-RU" sz="2000" spc="-1" strike="noStrike">
              <a:latin typeface="Tempora-Regular"/>
              <a:ea typeface="Tempora-Regular"/>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Прямоугольник 1"/>
          <p:cNvSpPr/>
          <p:nvPr/>
        </p:nvSpPr>
        <p:spPr>
          <a:xfrm>
            <a:off x="103320" y="-18720"/>
            <a:ext cx="1627560" cy="5770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i="1" lang="ru-RU" sz="3200" spc="-1" strike="noStrike">
                <a:solidFill>
                  <a:srgbClr val="002060"/>
                </a:solidFill>
                <a:latin typeface="Noto Sans"/>
                <a:ea typeface="Arial CYR"/>
              </a:rPr>
              <a:t>Analysis</a:t>
            </a:r>
            <a:endParaRPr b="0" lang="ru-RU" sz="3200" spc="-1" strike="noStrike">
              <a:latin typeface="Arial"/>
            </a:endParaRPr>
          </a:p>
        </p:txBody>
      </p:sp>
      <p:sp>
        <p:nvSpPr>
          <p:cNvPr id="312" name="Прямоугольник 2"/>
          <p:cNvSpPr/>
          <p:nvPr/>
        </p:nvSpPr>
        <p:spPr>
          <a:xfrm>
            <a:off x="3780000" y="273600"/>
            <a:ext cx="251856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i="1" lang="ru-RU" sz="3200" spc="-1" strike="noStrike">
                <a:solidFill>
                  <a:srgbClr val="002060"/>
                </a:solidFill>
                <a:latin typeface="Noto Sans"/>
                <a:ea typeface="Arial CYR"/>
              </a:rPr>
              <a:t>SuperUser</a:t>
            </a:r>
            <a:endParaRPr b="0" lang="ru-RU" sz="3200" spc="-1" strike="noStrike">
              <a:latin typeface="Arial"/>
            </a:endParaRPr>
          </a:p>
        </p:txBody>
      </p:sp>
      <p:pic>
        <p:nvPicPr>
          <p:cNvPr id="313" name="Рисунок 3" descr=""/>
          <p:cNvPicPr/>
          <p:nvPr/>
        </p:nvPicPr>
        <p:blipFill>
          <a:blip r:embed="rId1"/>
          <a:srcRect l="4459" t="8885" r="7322" b="4065"/>
          <a:stretch/>
        </p:blipFill>
        <p:spPr>
          <a:xfrm>
            <a:off x="53280" y="1341000"/>
            <a:ext cx="4363560" cy="3221640"/>
          </a:xfrm>
          <a:prstGeom prst="rect">
            <a:avLst/>
          </a:prstGeom>
          <a:ln w="0">
            <a:noFill/>
          </a:ln>
        </p:spPr>
      </p:pic>
      <p:pic>
        <p:nvPicPr>
          <p:cNvPr id="314" name="Рисунок 4" descr=""/>
          <p:cNvPicPr/>
          <p:nvPr/>
        </p:nvPicPr>
        <p:blipFill>
          <a:blip r:embed="rId2"/>
          <a:srcRect l="5764" t="10325" r="9009" b="2304"/>
          <a:stretch/>
        </p:blipFill>
        <p:spPr>
          <a:xfrm>
            <a:off x="5706360" y="1303200"/>
            <a:ext cx="4264920" cy="3275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Прямоугольник 231"/>
          <p:cNvSpPr/>
          <p:nvPr/>
        </p:nvSpPr>
        <p:spPr>
          <a:xfrm>
            <a:off x="3056400" y="540000"/>
            <a:ext cx="1441800" cy="710640"/>
          </a:xfrm>
          <a:prstGeom prst="rect">
            <a:avLst/>
          </a:prstGeom>
          <a:noFill/>
          <a:ln w="0">
            <a:noFill/>
          </a:ln>
        </p:spPr>
        <p:style>
          <a:lnRef idx="0"/>
          <a:fillRef idx="0"/>
          <a:effectRef idx="0"/>
          <a:fontRef idx="minor"/>
        </p:style>
      </p:sp>
      <p:sp>
        <p:nvSpPr>
          <p:cNvPr id="316" name="Прямоугольник 1"/>
          <p:cNvSpPr/>
          <p:nvPr/>
        </p:nvSpPr>
        <p:spPr>
          <a:xfrm>
            <a:off x="178920" y="1252080"/>
            <a:ext cx="9697320" cy="3060360"/>
          </a:xfrm>
          <a:prstGeom prst="rect">
            <a:avLst/>
          </a:prstGeom>
          <a:noFill/>
          <a:ln w="0">
            <a:noFill/>
          </a:ln>
        </p:spPr>
        <p:style>
          <a:lnRef idx="0"/>
          <a:fillRef idx="0"/>
          <a:effectRef idx="0"/>
          <a:fontRef idx="minor"/>
        </p:style>
        <p:txBody>
          <a:bodyPr lIns="90000" rIns="90000" tIns="45000" bIns="45000" anchor="t">
            <a:spAutoFit/>
          </a:bodyPr>
          <a:p>
            <a:pPr>
              <a:lnSpc>
                <a:spcPct val="150000"/>
              </a:lnSpc>
              <a:spcBef>
                <a:spcPts val="286"/>
              </a:spcBef>
              <a:spcAft>
                <a:spcPts val="286"/>
              </a:spcAft>
            </a:pPr>
            <a:r>
              <a:rPr b="0" lang="en-US" sz="2600" spc="-1" strike="noStrike">
                <a:solidFill>
                  <a:srgbClr val="000000"/>
                </a:solidFill>
                <a:latin typeface="Noto Sans"/>
                <a:ea typeface="Arial CYR"/>
              </a:rPr>
              <a:t>The thesis shows that while Barabasi-Albert and triad closure models can be used to simulate some systems from different fields, there are some cases when those models do not apply. It is unclear how these two types of networks differ. To determine this an additional research may be needed.</a:t>
            </a:r>
            <a:endParaRPr b="0" lang="en-US" sz="2600" spc="-1" strike="noStrike">
              <a:solidFill>
                <a:srgbClr val="000000"/>
              </a:solidFill>
              <a:latin typeface="Times New Roman"/>
            </a:endParaRPr>
          </a:p>
        </p:txBody>
      </p:sp>
      <p:sp>
        <p:nvSpPr>
          <p:cNvPr id="317" name="Прямоугольник 2"/>
          <p:cNvSpPr/>
          <p:nvPr/>
        </p:nvSpPr>
        <p:spPr>
          <a:xfrm>
            <a:off x="3960000" y="432000"/>
            <a:ext cx="2154600" cy="5770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i="1" lang="ru-RU" sz="3200" spc="-1" strike="noStrike">
                <a:solidFill>
                  <a:srgbClr val="002060"/>
                </a:solidFill>
                <a:latin typeface="Noto Sans"/>
                <a:ea typeface="Arial CYR"/>
              </a:rPr>
              <a:t>Conclusion</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Полилиния 233"/>
          <p:cNvSpPr/>
          <p:nvPr/>
        </p:nvSpPr>
        <p:spPr>
          <a:xfrm>
            <a:off x="5873400" y="1190520"/>
            <a:ext cx="4092480" cy="4092480"/>
          </a:xfrm>
          <a:custGeom>
            <a:avLst/>
            <a:gdLst/>
            <a:ahLst/>
            <a:rect l="l" t="t" r="r" b="b"/>
            <a:pathLst>
              <a:path w="11374" h="11374">
                <a:moveTo>
                  <a:pt x="0" y="5726"/>
                </a:moveTo>
                <a:lnTo>
                  <a:pt x="5646" y="0"/>
                </a:lnTo>
                <a:lnTo>
                  <a:pt x="11373" y="5648"/>
                </a:lnTo>
                <a:lnTo>
                  <a:pt x="5727" y="11373"/>
                </a:lnTo>
                <a:lnTo>
                  <a:pt x="5725" y="11373"/>
                </a:lnTo>
                <a:lnTo>
                  <a:pt x="0" y="5728"/>
                </a:lnTo>
                <a:lnTo>
                  <a:pt x="0" y="5726"/>
                </a:lnTo>
                <a:close/>
              </a:path>
            </a:pathLst>
          </a:custGeom>
          <a:blipFill rotWithShape="0">
            <a:blip r:embed="rId1"/>
            <a:srcRect/>
            <a:stretch/>
          </a:blipFill>
          <a:ln w="0">
            <a:noFill/>
          </a:ln>
        </p:spPr>
        <p:style>
          <a:lnRef idx="0"/>
          <a:fillRef idx="0"/>
          <a:effectRef idx="0"/>
          <a:fontRef idx="minor"/>
        </p:style>
      </p:sp>
      <p:sp>
        <p:nvSpPr>
          <p:cNvPr id="319" name="Прямоугольник 234"/>
          <p:cNvSpPr/>
          <p:nvPr/>
        </p:nvSpPr>
        <p:spPr>
          <a:xfrm>
            <a:off x="1666080" y="1303920"/>
            <a:ext cx="3696840" cy="1399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i="1" lang="ru-RU" sz="4000" spc="-1" strike="noStrike">
                <a:solidFill>
                  <a:srgbClr val="002060"/>
                </a:solidFill>
                <a:latin typeface="Noto Sans"/>
                <a:ea typeface="Arial CYR"/>
              </a:rPr>
              <a:t>THANK YOU FOR YOUR ATTENTION!</a:t>
            </a:r>
            <a:endParaRPr b="0" lang="ru-RU"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mc:AlternateContent>
        <mc:Choice xmlns:a14="http://schemas.microsoft.com/office/drawing/2010/main" Requires="a14">
          <p:sp>
            <p:nvSpPr>
              <p:cNvPr id="257" name=""/>
              <p:cNvSpPr txBox="1"/>
              <p:nvPr/>
            </p:nvSpPr>
            <p:spPr>
              <a:xfrm>
                <a:off x="3274920" y="1908000"/>
                <a:ext cx="3530520" cy="898920"/>
              </a:xfrm>
              <a:prstGeom prst="rect">
                <a:avLst/>
              </a:prstGeom>
            </p:spPr>
            <p:txBody>
              <a:bodyPr/>
              <a:p>
                <a14:m>
                  <m:oMath xmlns:m="http://schemas.openxmlformats.org/officeDocument/2006/math">
                    <m:r>
                      <m:t xml:space="preserve">G</m:t>
                    </m:r>
                    <m:r>
                      <m:t xml:space="preserve">=</m:t>
                    </m:r>
                    <m:d>
                      <m:dPr>
                        <m:begChr m:val="("/>
                        <m:endChr m:val=")"/>
                      </m:dPr>
                      <m:e>
                        <m:r>
                          <m:t xml:space="preserve">V</m:t>
                        </m:r>
                        <m:r>
                          <m:t xml:space="preserve">,</m:t>
                        </m:r>
                        <m:r>
                          <m:t xml:space="preserve">E</m:t>
                        </m:r>
                      </m:e>
                    </m:d>
                  </m:oMath>
                </a14:m>
              </a:p>
            </p:txBody>
          </p:sp>
        </mc:Choice>
        <mc:Fallback/>
      </mc:AlternateContent>
      <mc:AlternateContent>
        <mc:Choice xmlns:a14="http://schemas.microsoft.com/office/drawing/2010/main" Requires="a14">
          <p:sp>
            <p:nvSpPr>
              <p:cNvPr id="258" name=""/>
              <p:cNvSpPr txBox="1"/>
              <p:nvPr/>
            </p:nvSpPr>
            <p:spPr>
              <a:xfrm>
                <a:off x="3068280" y="3129480"/>
                <a:ext cx="3943440" cy="820440"/>
              </a:xfrm>
              <a:prstGeom prst="rect">
                <a:avLst/>
              </a:prstGeom>
            </p:spPr>
            <p:txBody>
              <a:bodyPr/>
              <a:p>
                <a14:m>
                  <m:oMath xmlns:m="http://schemas.openxmlformats.org/officeDocument/2006/math">
                    <m:r>
                      <m:t xml:space="preserve">V</m:t>
                    </m:r>
                    <m:r>
                      <m:t xml:space="preserve">=</m:t>
                    </m:r>
                    <m:r>
                      <m:t xml:space="preserve">{</m:t>
                    </m:r>
                    <m:sSub>
                      <m:e>
                        <m:r>
                          <m:t xml:space="preserve">v</m:t>
                        </m:r>
                      </m:e>
                      <m:sub>
                        <m:r>
                          <m:t xml:space="preserve">1</m:t>
                        </m:r>
                      </m:sub>
                    </m:sSub>
                    <m:r>
                      <m:t xml:space="preserve">,</m:t>
                    </m:r>
                    <m:r>
                      <m:t xml:space="preserve">...</m:t>
                    </m:r>
                    <m:sSub>
                      <m:e>
                        <m:r>
                          <m:t xml:space="preserve">v</m:t>
                        </m:r>
                      </m:e>
                      <m:sub>
                        <m:r>
                          <m:t xml:space="preserve">n</m:t>
                        </m:r>
                      </m:sub>
                    </m:sSub>
                    <m:r>
                      <m:t xml:space="preserve">}</m:t>
                    </m:r>
                  </m:oMath>
                </a14:m>
              </a:p>
            </p:txBody>
          </p:sp>
        </mc:Choice>
        <mc:Fallback/>
      </mc:AlternateContent>
      <mc:AlternateContent>
        <mc:Choice xmlns:a14="http://schemas.microsoft.com/office/drawing/2010/main" Requires="a14">
          <p:sp>
            <p:nvSpPr>
              <p:cNvPr id="259" name=""/>
              <p:cNvSpPr txBox="1"/>
              <p:nvPr/>
            </p:nvSpPr>
            <p:spPr>
              <a:xfrm>
                <a:off x="3591000" y="4248000"/>
                <a:ext cx="2898360" cy="742320"/>
              </a:xfrm>
              <a:prstGeom prst="rect">
                <a:avLst/>
              </a:prstGeom>
            </p:spPr>
            <p:txBody>
              <a:bodyPr/>
              <a:p>
                <a14:m>
                  <m:oMath xmlns:m="http://schemas.openxmlformats.org/officeDocument/2006/math">
                    <m:r>
                      <m:t xml:space="preserve">E</m:t>
                    </m:r>
                    <m:r>
                      <m:t xml:space="preserve">⊆</m:t>
                    </m:r>
                    <m:r>
                      <m:t xml:space="preserve">V</m:t>
                    </m:r>
                    <m:r>
                      <m:t xml:space="preserve">×</m:t>
                    </m:r>
                    <m:r>
                      <m:t xml:space="preserve">V</m:t>
                    </m:r>
                  </m:oMath>
                </a14:m>
              </a:p>
            </p:txBody>
          </p:sp>
        </mc:Choice>
        <mc:Fallback/>
      </mc:AlternateContent>
      <p:sp>
        <p:nvSpPr>
          <p:cNvPr id="260" name=""/>
          <p:cNvSpPr/>
          <p:nvPr/>
        </p:nvSpPr>
        <p:spPr>
          <a:xfrm>
            <a:off x="3238560" y="612000"/>
            <a:ext cx="3602880" cy="641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ru-RU" sz="3200" spc="-1" strike="noStrike">
                <a:solidFill>
                  <a:srgbClr val="002060"/>
                </a:solidFill>
                <a:latin typeface="Noto Sans"/>
                <a:ea typeface="DejaVu Sans"/>
              </a:rPr>
              <a:t>RANDOM</a:t>
            </a:r>
            <a:endParaRPr b="0" lang="ru-RU" sz="3200" spc="-1" strike="noStrike">
              <a:latin typeface="Arial"/>
            </a:endParaRPr>
          </a:p>
          <a:p>
            <a:pPr algn="ctr">
              <a:lnSpc>
                <a:spcPct val="100000"/>
              </a:lnSpc>
            </a:pPr>
            <a:r>
              <a:rPr b="0" i="1" lang="ru-RU" sz="3200" spc="-1" strike="noStrike">
                <a:solidFill>
                  <a:srgbClr val="002060"/>
                </a:solidFill>
                <a:latin typeface="Noto Sans"/>
                <a:ea typeface="DejaVu Sans"/>
              </a:rPr>
              <a:t>GRAPH</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Прямоугольник 211"/>
          <p:cNvSpPr/>
          <p:nvPr/>
        </p:nvSpPr>
        <p:spPr>
          <a:xfrm>
            <a:off x="1882800" y="344880"/>
            <a:ext cx="6314040" cy="39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ru-RU" sz="3200" spc="-1" strike="noStrike">
                <a:solidFill>
                  <a:srgbClr val="002060"/>
                </a:solidFill>
                <a:latin typeface="Noto Sans"/>
                <a:ea typeface="Arial CYR"/>
              </a:rPr>
              <a:t>BARABASI-ALBERT MODEL</a:t>
            </a:r>
            <a:endParaRPr b="0" lang="ru-RU" sz="3200" spc="-1" strike="noStrike">
              <a:latin typeface="Arial"/>
            </a:endParaRPr>
          </a:p>
        </p:txBody>
      </p:sp>
      <p:sp>
        <p:nvSpPr>
          <p:cNvPr id="262" name="Process 1"/>
          <p:cNvSpPr/>
          <p:nvPr/>
        </p:nvSpPr>
        <p:spPr>
          <a:xfrm>
            <a:off x="3060000" y="1132920"/>
            <a:ext cx="3969360" cy="71928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r>
              <a:rPr b="1" lang="en-GB" sz="2400" spc="-1" strike="noStrike">
                <a:solidFill>
                  <a:srgbClr val="000000"/>
                </a:solidFill>
                <a:latin typeface="Arial"/>
                <a:ea typeface="Tempora-Regular"/>
              </a:rPr>
              <a:t>Initially a complete graph </a:t>
            </a:r>
            <a:endParaRPr b="0" lang="ru-RU" sz="2400" spc="-1" strike="noStrike">
              <a:latin typeface="Arial"/>
              <a:ea typeface="Tempora-Regular"/>
            </a:endParaRPr>
          </a:p>
          <a:p>
            <a:r>
              <a:rPr b="1" lang="en-GB" sz="2400" spc="-1" strike="noStrike">
                <a:solidFill>
                  <a:srgbClr val="000000"/>
                </a:solidFill>
                <a:latin typeface="Arial"/>
                <a:ea typeface="Tempora-Regular"/>
              </a:rPr>
              <a:t>of </a:t>
            </a:r>
            <a:r>
              <a:rPr b="1" lang="en-GB" sz="2400" spc="-1" strike="noStrike">
                <a:solidFill>
                  <a:srgbClr val="000000"/>
                </a:solidFill>
                <a:latin typeface="Arial"/>
                <a:ea typeface="CMMI12"/>
              </a:rPr>
              <a:t>m+1 </a:t>
            </a:r>
            <a:r>
              <a:rPr b="1" lang="en-GB" sz="2400" spc="-1" strike="noStrike">
                <a:solidFill>
                  <a:srgbClr val="000000"/>
                </a:solidFill>
                <a:latin typeface="Arial"/>
                <a:ea typeface="Tempora-Regular"/>
              </a:rPr>
              <a:t>vertices is created</a:t>
            </a:r>
            <a:endParaRPr b="0" lang="ru-RU" sz="2400" spc="-1" strike="noStrike">
              <a:latin typeface="Arial"/>
              <a:ea typeface="Tempora-Regular"/>
            </a:endParaRPr>
          </a:p>
        </p:txBody>
      </p:sp>
      <p:sp>
        <p:nvSpPr>
          <p:cNvPr id="263" name="Process 2"/>
          <p:cNvSpPr/>
          <p:nvPr/>
        </p:nvSpPr>
        <p:spPr>
          <a:xfrm>
            <a:off x="3330360" y="2160000"/>
            <a:ext cx="3419640" cy="53928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New vertex is added</a:t>
            </a:r>
            <a:endParaRPr b="0" lang="ru-RU" sz="2400" spc="-1" strike="noStrike">
              <a:latin typeface="Arial"/>
            </a:endParaRPr>
          </a:p>
        </p:txBody>
      </p:sp>
      <p:sp>
        <p:nvSpPr>
          <p:cNvPr id="264" name="Decision 1"/>
          <p:cNvSpPr/>
          <p:nvPr/>
        </p:nvSpPr>
        <p:spPr>
          <a:xfrm>
            <a:off x="3600000" y="2880000"/>
            <a:ext cx="2880000" cy="719280"/>
          </a:xfrm>
          <a:prstGeom prst="flowChartDecision">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 </a:t>
            </a:r>
            <a:r>
              <a:rPr b="1" lang="en-GB" sz="2400" spc="-1" strike="noStrike">
                <a:solidFill>
                  <a:srgbClr val="000000"/>
                </a:solidFill>
                <a:latin typeface="Arial"/>
                <a:ea typeface="Microsoft YaHei"/>
              </a:rPr>
              <a:t>Repeat m times</a:t>
            </a:r>
            <a:endParaRPr b="0" lang="ru-RU" sz="2400" spc="-1" strike="noStrike">
              <a:latin typeface="Arial"/>
            </a:endParaRPr>
          </a:p>
        </p:txBody>
      </p:sp>
      <p:sp>
        <p:nvSpPr>
          <p:cNvPr id="265" name="Process 3"/>
          <p:cNvSpPr/>
          <p:nvPr/>
        </p:nvSpPr>
        <p:spPr>
          <a:xfrm>
            <a:off x="1440360" y="3780000"/>
            <a:ext cx="7199640" cy="71928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One vertex is randomly selected with</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a probability proportional to its degree</a:t>
            </a:r>
            <a:endParaRPr b="0" lang="ru-RU" sz="2400" spc="-1" strike="noStrike">
              <a:latin typeface="Arial"/>
            </a:endParaRPr>
          </a:p>
        </p:txBody>
      </p:sp>
      <p:sp>
        <p:nvSpPr>
          <p:cNvPr id="266" name="Process 4"/>
          <p:cNvSpPr/>
          <p:nvPr/>
        </p:nvSpPr>
        <p:spPr>
          <a:xfrm>
            <a:off x="2745000" y="4899240"/>
            <a:ext cx="4590000" cy="68004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The new vertex connects</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to the selected one</a:t>
            </a:r>
            <a:endParaRPr b="0" lang="ru-RU" sz="2400" spc="-1" strike="noStrike">
              <a:latin typeface="Arial"/>
            </a:endParaRPr>
          </a:p>
        </p:txBody>
      </p:sp>
      <p:sp>
        <p:nvSpPr>
          <p:cNvPr id="267" name=""/>
          <p:cNvSpPr/>
          <p:nvPr/>
        </p:nvSpPr>
        <p:spPr>
          <a:xfrm>
            <a:off x="5040000" y="1852920"/>
            <a:ext cx="360" cy="307080"/>
          </a:xfrm>
          <a:prstGeom prst="line">
            <a:avLst/>
          </a:prstGeom>
          <a:ln w="0">
            <a:solidFill>
              <a:srgbClr val="3465a4"/>
            </a:solidFill>
            <a:tailEnd len="med" type="triangle" w="med"/>
          </a:ln>
        </p:spPr>
        <p:style>
          <a:lnRef idx="0"/>
          <a:fillRef idx="0"/>
          <a:effectRef idx="0"/>
          <a:fontRef idx="minor"/>
        </p:style>
      </p:sp>
      <p:sp>
        <p:nvSpPr>
          <p:cNvPr id="268" name=""/>
          <p:cNvSpPr/>
          <p:nvPr/>
        </p:nvSpPr>
        <p:spPr>
          <a:xfrm>
            <a:off x="5040000" y="2520000"/>
            <a:ext cx="360" cy="360000"/>
          </a:xfrm>
          <a:prstGeom prst="line">
            <a:avLst/>
          </a:prstGeom>
          <a:ln w="0">
            <a:solidFill>
              <a:srgbClr val="3465a4"/>
            </a:solidFill>
            <a:tailEnd len="med" type="triangle" w="med"/>
          </a:ln>
        </p:spPr>
        <p:style>
          <a:lnRef idx="0"/>
          <a:fillRef idx="0"/>
          <a:effectRef idx="0"/>
          <a:fontRef idx="minor"/>
        </p:style>
      </p:sp>
      <p:sp>
        <p:nvSpPr>
          <p:cNvPr id="269" name=""/>
          <p:cNvSpPr/>
          <p:nvPr/>
        </p:nvSpPr>
        <p:spPr>
          <a:xfrm>
            <a:off x="5040000" y="3600000"/>
            <a:ext cx="360" cy="180000"/>
          </a:xfrm>
          <a:prstGeom prst="line">
            <a:avLst/>
          </a:prstGeom>
          <a:ln w="0">
            <a:solidFill>
              <a:srgbClr val="3465a4"/>
            </a:solidFill>
            <a:tailEnd len="med" type="triangle" w="med"/>
          </a:ln>
        </p:spPr>
        <p:style>
          <a:lnRef idx="0"/>
          <a:fillRef idx="0"/>
          <a:effectRef idx="0"/>
          <a:fontRef idx="minor"/>
        </p:style>
      </p:sp>
      <p:sp>
        <p:nvSpPr>
          <p:cNvPr id="270" name=""/>
          <p:cNvSpPr/>
          <p:nvPr/>
        </p:nvSpPr>
        <p:spPr>
          <a:xfrm>
            <a:off x="5040000" y="4500000"/>
            <a:ext cx="360" cy="360000"/>
          </a:xfrm>
          <a:prstGeom prst="line">
            <a:avLst/>
          </a:prstGeom>
          <a:ln w="0">
            <a:solidFill>
              <a:srgbClr val="3465a4"/>
            </a:solidFill>
            <a:tailEnd len="med" type="triangle" w="med"/>
          </a:ln>
        </p:spPr>
        <p:style>
          <a:lnRef idx="0"/>
          <a:fillRef idx="0"/>
          <a:effectRef idx="0"/>
          <a:fontRef idx="minor"/>
        </p:style>
      </p:sp>
      <p:sp>
        <p:nvSpPr>
          <p:cNvPr id="271" name=""/>
          <p:cNvSpPr/>
          <p:nvPr/>
        </p:nvSpPr>
        <p:spPr>
          <a:xfrm flipV="1">
            <a:off x="2745000" y="3238920"/>
            <a:ext cx="855000" cy="1999440"/>
          </a:xfrm>
          <a:prstGeom prst="bentConnector3">
            <a:avLst>
              <a:gd name="adj1" fmla="val -181986"/>
            </a:avLst>
          </a:prstGeom>
          <a:noFill/>
          <a:ln w="0">
            <a:solidFill>
              <a:srgbClr val="3465a4"/>
            </a:solidFill>
            <a:tailEnd len="med" type="triangle" w="med"/>
          </a:ln>
        </p:spPr>
        <p:style>
          <a:lnRef idx="0"/>
          <a:fillRef idx="0"/>
          <a:effectRef idx="0"/>
          <a:fontRef idx="minor"/>
        </p:style>
      </p:sp>
      <p:sp>
        <p:nvSpPr>
          <p:cNvPr id="272" name=""/>
          <p:cNvSpPr/>
          <p:nvPr/>
        </p:nvSpPr>
        <p:spPr>
          <a:xfrm flipV="1">
            <a:off x="6480000" y="2428920"/>
            <a:ext cx="270360" cy="809640"/>
          </a:xfrm>
          <a:prstGeom prst="bentConnector3">
            <a:avLst>
              <a:gd name="adj1" fmla="val 163429"/>
            </a:avLst>
          </a:prstGeom>
          <a:noFill/>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2342160" y="263160"/>
            <a:ext cx="5396040" cy="443880"/>
          </a:xfrm>
          <a:prstGeom prst="rect">
            <a:avLst/>
          </a:prstGeom>
          <a:noFill/>
          <a:ln w="0">
            <a:noFill/>
          </a:ln>
        </p:spPr>
        <p:txBody>
          <a:bodyPr lIns="0" rIns="0" tIns="0" bIns="0" anchor="ctr">
            <a:noAutofit/>
          </a:bodyPr>
          <a:p>
            <a:pPr algn="ctr">
              <a:lnSpc>
                <a:spcPct val="90000"/>
              </a:lnSpc>
            </a:pPr>
            <a:r>
              <a:rPr b="0" i="1" lang="ru-RU" sz="3200" spc="-1" strike="noStrike">
                <a:solidFill>
                  <a:srgbClr val="002060"/>
                </a:solidFill>
                <a:latin typeface="Noto Sans"/>
                <a:ea typeface="Arial CYR"/>
              </a:rPr>
              <a:t>TRIAD CLOSURE MODEL</a:t>
            </a:r>
            <a:endParaRPr b="0" lang="ru-RU" sz="3200" spc="-1" strike="noStrike">
              <a:latin typeface="Arial"/>
            </a:endParaRPr>
          </a:p>
        </p:txBody>
      </p:sp>
      <p:sp>
        <p:nvSpPr>
          <p:cNvPr id="274" name="Process 5"/>
          <p:cNvSpPr/>
          <p:nvPr/>
        </p:nvSpPr>
        <p:spPr>
          <a:xfrm>
            <a:off x="2821680" y="721440"/>
            <a:ext cx="4436640" cy="71928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The vertex is selected among</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all the vertices of the graph</a:t>
            </a:r>
            <a:endParaRPr b="0" lang="ru-RU" sz="2400" spc="-1" strike="noStrike">
              <a:latin typeface="Arial"/>
            </a:endParaRPr>
          </a:p>
        </p:txBody>
      </p:sp>
      <p:sp>
        <p:nvSpPr>
          <p:cNvPr id="275" name="Decision 2"/>
          <p:cNvSpPr/>
          <p:nvPr/>
        </p:nvSpPr>
        <p:spPr>
          <a:xfrm>
            <a:off x="3780360" y="3528000"/>
            <a:ext cx="2519280" cy="971280"/>
          </a:xfrm>
          <a:prstGeom prst="flowChartDecision">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random() &gt; p</a:t>
            </a:r>
            <a:endParaRPr b="0" lang="ru-RU" sz="2400" spc="-1" strike="noStrike">
              <a:latin typeface="Arial"/>
            </a:endParaRPr>
          </a:p>
        </p:txBody>
      </p:sp>
      <p:sp>
        <p:nvSpPr>
          <p:cNvPr id="276" name="Decision 3"/>
          <p:cNvSpPr/>
          <p:nvPr/>
        </p:nvSpPr>
        <p:spPr>
          <a:xfrm>
            <a:off x="3240360" y="2412000"/>
            <a:ext cx="3599640" cy="899280"/>
          </a:xfrm>
          <a:prstGeom prst="flowChartDecision">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Repeat m - 1 times</a:t>
            </a:r>
            <a:endParaRPr b="0" lang="ru-RU" sz="2400" spc="-1" strike="noStrike">
              <a:latin typeface="Arial"/>
            </a:endParaRPr>
          </a:p>
        </p:txBody>
      </p:sp>
      <p:sp>
        <p:nvSpPr>
          <p:cNvPr id="277" name="Process 6"/>
          <p:cNvSpPr/>
          <p:nvPr/>
        </p:nvSpPr>
        <p:spPr>
          <a:xfrm>
            <a:off x="7308000" y="3024000"/>
            <a:ext cx="2267280" cy="194328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The vertex</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is selected</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among all</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the vertices </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of the graph</a:t>
            </a:r>
            <a:endParaRPr b="0" lang="ru-RU" sz="2400" spc="-1" strike="noStrike">
              <a:latin typeface="Arial"/>
            </a:endParaRPr>
          </a:p>
        </p:txBody>
      </p:sp>
      <p:sp>
        <p:nvSpPr>
          <p:cNvPr id="278" name="Process 7"/>
          <p:cNvSpPr/>
          <p:nvPr/>
        </p:nvSpPr>
        <p:spPr>
          <a:xfrm>
            <a:off x="1670040" y="1710360"/>
            <a:ext cx="6740280" cy="44892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The selected vertex connects to the new one</a:t>
            </a:r>
            <a:endParaRPr b="0" lang="ru-RU" sz="2400" spc="-1" strike="noStrike">
              <a:latin typeface="Arial"/>
            </a:endParaRPr>
          </a:p>
        </p:txBody>
      </p:sp>
      <p:sp>
        <p:nvSpPr>
          <p:cNvPr id="279" name="Process 8"/>
          <p:cNvSpPr/>
          <p:nvPr/>
        </p:nvSpPr>
        <p:spPr>
          <a:xfrm>
            <a:off x="3204000" y="4716000"/>
            <a:ext cx="3689640" cy="71928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The selected vertex is</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 </a:t>
            </a:r>
            <a:r>
              <a:rPr b="1" lang="en-GB" sz="2400" spc="-1" strike="noStrike">
                <a:solidFill>
                  <a:srgbClr val="000000"/>
                </a:solidFill>
                <a:latin typeface="Arial"/>
                <a:ea typeface="Microsoft YaHei"/>
              </a:rPr>
              <a:t>connected to the new one</a:t>
            </a:r>
            <a:endParaRPr b="0" lang="ru-RU" sz="2400" spc="-1" strike="noStrike">
              <a:latin typeface="Arial"/>
            </a:endParaRPr>
          </a:p>
        </p:txBody>
      </p:sp>
      <p:sp>
        <p:nvSpPr>
          <p:cNvPr id="280" name="Process 9"/>
          <p:cNvSpPr/>
          <p:nvPr/>
        </p:nvSpPr>
        <p:spPr>
          <a:xfrm>
            <a:off x="468000" y="2736000"/>
            <a:ext cx="2519280" cy="248400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2400" spc="-1" strike="noStrike">
                <a:solidFill>
                  <a:srgbClr val="000000"/>
                </a:solidFill>
                <a:latin typeface="Arial"/>
                <a:ea typeface="Microsoft YaHei"/>
              </a:rPr>
              <a:t>The vertex</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is selected</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among the </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neighbors</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of the first</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selected</a:t>
            </a:r>
            <a:endParaRPr b="0" lang="ru-RU" sz="2400" spc="-1" strike="noStrike">
              <a:latin typeface="Arial"/>
            </a:endParaRPr>
          </a:p>
          <a:p>
            <a:pPr algn="ctr">
              <a:lnSpc>
                <a:spcPct val="100000"/>
              </a:lnSpc>
            </a:pPr>
            <a:r>
              <a:rPr b="1" lang="en-GB" sz="2400" spc="-1" strike="noStrike">
                <a:solidFill>
                  <a:srgbClr val="000000"/>
                </a:solidFill>
                <a:latin typeface="Arial"/>
                <a:ea typeface="Microsoft YaHei"/>
              </a:rPr>
              <a:t>vertex</a:t>
            </a:r>
            <a:endParaRPr b="0" lang="ru-RU" sz="2400" spc="-1" strike="noStrike">
              <a:latin typeface="Arial"/>
            </a:endParaRPr>
          </a:p>
        </p:txBody>
      </p:sp>
      <p:sp>
        <p:nvSpPr>
          <p:cNvPr id="281" name=""/>
          <p:cNvSpPr/>
          <p:nvPr/>
        </p:nvSpPr>
        <p:spPr>
          <a:xfrm flipV="1">
            <a:off x="6300360" y="4012560"/>
            <a:ext cx="1007280" cy="36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2" name=""/>
          <p:cNvSpPr/>
          <p:nvPr/>
        </p:nvSpPr>
        <p:spPr>
          <a:xfrm flipH="1">
            <a:off x="2987280" y="4014000"/>
            <a:ext cx="792000" cy="36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3" name=""/>
          <p:cNvSpPr/>
          <p:nvPr/>
        </p:nvSpPr>
        <p:spPr>
          <a:xfrm>
            <a:off x="5040360" y="4500000"/>
            <a:ext cx="360" cy="21564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4" name=""/>
          <p:cNvSpPr/>
          <p:nvPr/>
        </p:nvSpPr>
        <p:spPr>
          <a:xfrm flipH="1">
            <a:off x="6893640" y="4968000"/>
            <a:ext cx="1547280" cy="10764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5" name=""/>
          <p:cNvSpPr/>
          <p:nvPr/>
        </p:nvSpPr>
        <p:spPr>
          <a:xfrm>
            <a:off x="5040720" y="2160000"/>
            <a:ext cx="360" cy="25164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6" name=""/>
          <p:cNvSpPr/>
          <p:nvPr/>
        </p:nvSpPr>
        <p:spPr>
          <a:xfrm flipH="1">
            <a:off x="5038920" y="3312000"/>
            <a:ext cx="360" cy="21564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7" name=""/>
          <p:cNvSpPr/>
          <p:nvPr/>
        </p:nvSpPr>
        <p:spPr>
          <a:xfrm>
            <a:off x="5040720" y="1710360"/>
            <a:ext cx="360" cy="36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8" name=""/>
          <p:cNvSpPr/>
          <p:nvPr/>
        </p:nvSpPr>
        <p:spPr>
          <a:xfrm>
            <a:off x="5040360" y="1441440"/>
            <a:ext cx="360" cy="268560"/>
          </a:xfrm>
          <a:prstGeom prst="bentConnector3">
            <a:avLst>
              <a:gd name="adj1" fmla="val 50000"/>
            </a:avLst>
          </a:prstGeom>
          <a:noFill/>
          <a:ln w="0">
            <a:solidFill>
              <a:srgbClr val="3465a4"/>
            </a:solidFill>
            <a:tailEnd len="med" type="triangle" w="med"/>
          </a:ln>
        </p:spPr>
        <p:style>
          <a:lnRef idx="0"/>
          <a:fillRef idx="0"/>
          <a:effectRef idx="0"/>
          <a:fontRef idx="minor"/>
        </p:style>
      </p:sp>
      <p:sp>
        <p:nvSpPr>
          <p:cNvPr id="289" name=""/>
          <p:cNvSpPr/>
          <p:nvPr/>
        </p:nvSpPr>
        <p:spPr>
          <a:xfrm>
            <a:off x="0" y="0"/>
            <a:ext cx="360" cy="360"/>
          </a:xfrm>
          <a:prstGeom prst="line">
            <a:avLst/>
          </a:prstGeom>
          <a:ln w="0">
            <a:solidFill>
              <a:srgbClr val="3465a4"/>
            </a:solidFill>
            <a:tailEnd len="med" type="triangle" w="med"/>
          </a:ln>
        </p:spPr>
        <p:style>
          <a:lnRef idx="0"/>
          <a:fillRef idx="0"/>
          <a:effectRef idx="0"/>
          <a:fontRef idx="minor"/>
        </p:style>
      </p:sp>
      <p:sp>
        <p:nvSpPr>
          <p:cNvPr id="290" name=""/>
          <p:cNvSpPr/>
          <p:nvPr/>
        </p:nvSpPr>
        <p:spPr>
          <a:xfrm>
            <a:off x="0" y="0"/>
            <a:ext cx="360" cy="36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mc:AlternateContent>
        <mc:Choice xmlns:a14="http://schemas.microsoft.com/office/drawing/2010/main" Requires="a14">
          <p:sp>
            <p:nvSpPr>
              <p:cNvPr id="291" name=""/>
              <p:cNvSpPr txBox="1"/>
              <p:nvPr/>
            </p:nvSpPr>
            <p:spPr>
              <a:xfrm>
                <a:off x="3099600" y="180000"/>
                <a:ext cx="6439320" cy="898920"/>
              </a:xfrm>
              <a:prstGeom prst="rect">
                <a:avLst/>
              </a:prstGeom>
            </p:spPr>
            <p:txBody>
              <a:bodyPr/>
              <a:p>
                <a14:m>
                  <m:oMath xmlns:m="http://schemas.openxmlformats.org/officeDocument/2006/math">
                    <m:sSub>
                      <m:e>
                        <m:r>
                          <m:t xml:space="preserve">deg</m:t>
                        </m:r>
                      </m:e>
                      <m:sub>
                        <m:sSub>
                          <m:e>
                            <m:r>
                              <m:t xml:space="preserve">v</m:t>
                            </m:r>
                          </m:e>
                          <m:sub>
                            <m:r>
                              <m:t xml:space="preserve">i</m:t>
                            </m:r>
                          </m:sub>
                        </m:sSub>
                      </m:sub>
                    </m:sSub>
                    <m:r>
                      <m:t xml:space="preserve">=</m:t>
                    </m:r>
                    <m:r>
                      <m:t xml:space="preserve">v</m:t>
                    </m:r>
                    <m:r>
                      <m:t xml:space="preserve">∈</m:t>
                    </m:r>
                    <m:r>
                      <m:t xml:space="preserve">V</m:t>
                    </m:r>
                    <m:r>
                      <m:t xml:space="preserve">:</m:t>
                    </m:r>
                    <m:d>
                      <m:dPr>
                        <m:begChr m:val="("/>
                        <m:endChr m:val=")"/>
                      </m:dPr>
                      <m:e>
                        <m:r>
                          <m:t xml:space="preserve">v</m:t>
                        </m:r>
                        <m:r>
                          <m:t xml:space="preserve">,</m:t>
                        </m:r>
                        <m:sSub>
                          <m:e>
                            <m:r>
                              <m:t xml:space="preserve">v</m:t>
                            </m:r>
                          </m:e>
                          <m:sub>
                            <m:r>
                              <m:t xml:space="preserve">i</m:t>
                            </m:r>
                          </m:sub>
                        </m:sSub>
                      </m:e>
                    </m:d>
                    <m:r>
                      <m:t xml:space="preserve">∈</m:t>
                    </m:r>
                    <m:r>
                      <m:t xml:space="preserve">E</m:t>
                    </m:r>
                  </m:oMath>
                </a14:m>
              </a:p>
            </p:txBody>
          </p:sp>
        </mc:Choice>
        <mc:Fallback/>
      </mc:AlternateContent>
      <mc:AlternateContent>
        <mc:Choice xmlns:a14="http://schemas.microsoft.com/office/drawing/2010/main" Requires="a14">
          <p:sp>
            <p:nvSpPr>
              <p:cNvPr id="292" name=""/>
              <p:cNvSpPr txBox="1"/>
              <p:nvPr/>
            </p:nvSpPr>
            <p:spPr>
              <a:xfrm>
                <a:off x="2908800" y="1260000"/>
                <a:ext cx="5370120" cy="1258920"/>
              </a:xfrm>
              <a:prstGeom prst="rect">
                <a:avLst/>
              </a:prstGeom>
            </p:spPr>
            <p:txBody>
              <a:bodyPr/>
              <a:p>
                <a14:m>
                  <m:oMath xmlns:m="http://schemas.openxmlformats.org/officeDocument/2006/math">
                    <m:sSub>
                      <m:e>
                        <m:r>
                          <m:t xml:space="preserve">s</m:t>
                        </m:r>
                      </m:e>
                      <m:sub>
                        <m:r>
                          <m:t xml:space="preserve">i</m:t>
                        </m:r>
                      </m:sub>
                    </m:sSub>
                    <m:r>
                      <m:t xml:space="preserve">=</m:t>
                    </m:r>
                    <m:nary>
                      <m:naryPr>
                        <m:chr m:val="∑"/>
                        <m:supHide m:val="1"/>
                      </m:naryPr>
                      <m:sub>
                        <m:r>
                          <m:t xml:space="preserve">j</m:t>
                        </m:r>
                        <m:r>
                          <m:t xml:space="preserve">:</m:t>
                        </m:r>
                        <m:d>
                          <m:dPr>
                            <m:begChr m:val="("/>
                            <m:endChr m:val=")"/>
                          </m:dPr>
                          <m:e>
                            <m:sSub>
                              <m:e>
                                <m:r>
                                  <m:t xml:space="preserve">v</m:t>
                                </m:r>
                              </m:e>
                              <m:sub>
                                <m:r>
                                  <m:t xml:space="preserve">i</m:t>
                                </m:r>
                              </m:sub>
                            </m:sSub>
                            <m:r>
                              <m:t xml:space="preserve">,</m:t>
                            </m:r>
                            <m:sSub>
                              <m:e>
                                <m:r>
                                  <m:t xml:space="preserve">v</m:t>
                                </m:r>
                              </m:e>
                              <m:sub>
                                <m:r>
                                  <m:t xml:space="preserve">j</m:t>
                                </m:r>
                              </m:sub>
                            </m:sSub>
                          </m:e>
                        </m:d>
                        <m:r>
                          <m:t xml:space="preserve">∈</m:t>
                        </m:r>
                        <m:r>
                          <m:t xml:space="preserve">E</m:t>
                        </m:r>
                        <m:d>
                          <m:dPr>
                            <m:begChr m:val="("/>
                            <m:endChr m:val=")"/>
                          </m:dPr>
                          <m:e>
                            <m:r>
                              <m:t xml:space="preserve">t</m:t>
                            </m:r>
                          </m:e>
                        </m:d>
                      </m:sub>
                      <m:sup/>
                      <m:e>
                        <m:sSub>
                          <m:e>
                            <m:r>
                              <m:t xml:space="preserve">deg</m:t>
                            </m:r>
                          </m:e>
                          <m:sub>
                            <m:sSub>
                              <m:e>
                                <m:r>
                                  <m:t xml:space="preserve">v</m:t>
                                </m:r>
                              </m:e>
                              <m:sub>
                                <m:r>
                                  <m:t xml:space="preserve">j</m:t>
                                </m:r>
                              </m:sub>
                            </m:sSub>
                          </m:sub>
                        </m:sSub>
                      </m:e>
                    </m:nary>
                    <m:d>
                      <m:dPr>
                        <m:begChr m:val="("/>
                        <m:endChr m:val=")"/>
                      </m:dPr>
                      <m:e>
                        <m:r>
                          <m:t xml:space="preserve">t</m:t>
                        </m:r>
                      </m:e>
                    </m:d>
                  </m:oMath>
                </a14:m>
              </a:p>
            </p:txBody>
          </p:sp>
        </mc:Choice>
        <mc:Fallback/>
      </mc:AlternateContent>
      <mc:AlternateContent>
        <mc:Choice xmlns:a14="http://schemas.microsoft.com/office/drawing/2010/main" Requires="a14">
          <p:sp>
            <p:nvSpPr>
              <p:cNvPr id="293" name=""/>
              <p:cNvSpPr txBox="1"/>
              <p:nvPr/>
            </p:nvSpPr>
            <p:spPr>
              <a:xfrm>
                <a:off x="1800000" y="2592000"/>
                <a:ext cx="3706920" cy="1546920"/>
              </a:xfrm>
              <a:prstGeom prst="rect">
                <a:avLst/>
              </a:prstGeom>
            </p:spPr>
            <p:txBody>
              <a:bodyPr/>
              <a:p>
                <a14:m>
                  <m:oMath xmlns:m="http://schemas.openxmlformats.org/officeDocument/2006/math">
                    <m:sSub>
                      <m:e>
                        <m:r>
                          <m:t xml:space="preserve">α</m:t>
                        </m:r>
                      </m:e>
                      <m:sub>
                        <m:r>
                          <m:t xml:space="preserve">i</m:t>
                        </m:r>
                      </m:sub>
                    </m:sSub>
                    <m:d>
                      <m:dPr>
                        <m:begChr m:val="("/>
                        <m:endChr m:val=")"/>
                      </m:dPr>
                      <m:e>
                        <m:r>
                          <m:t xml:space="preserve">t</m:t>
                        </m:r>
                      </m:e>
                    </m:d>
                    <m:r>
                      <m:t xml:space="preserve">=</m:t>
                    </m:r>
                    <m:f>
                      <m:num>
                        <m:sSub>
                          <m:e>
                            <m:r>
                              <m:t xml:space="preserve">s</m:t>
                            </m:r>
                          </m:e>
                          <m:sub>
                            <m:r>
                              <m:t xml:space="preserve">i</m:t>
                            </m:r>
                          </m:sub>
                        </m:sSub>
                        <m:d>
                          <m:dPr>
                            <m:begChr m:val="("/>
                            <m:endChr m:val=")"/>
                          </m:dPr>
                          <m:e>
                            <m:r>
                              <m:t xml:space="preserve">t</m:t>
                            </m:r>
                          </m:e>
                        </m:d>
                      </m:num>
                      <m:den>
                        <m:sSub>
                          <m:e>
                            <m:r>
                              <m:t xml:space="preserve">deg</m:t>
                            </m:r>
                          </m:e>
                          <m:sub>
                            <m:sSub>
                              <m:e>
                                <m:r>
                                  <m:t xml:space="preserve">v</m:t>
                                </m:r>
                              </m:e>
                              <m:sub>
                                <m:r>
                                  <m:t xml:space="preserve">i</m:t>
                                </m:r>
                              </m:sub>
                            </m:sSub>
                          </m:sub>
                        </m:sSub>
                        <m:d>
                          <m:dPr>
                            <m:begChr m:val="("/>
                            <m:endChr m:val=")"/>
                          </m:dPr>
                          <m:e>
                            <m:r>
                              <m:t xml:space="preserve">t</m:t>
                            </m:r>
                          </m:e>
                        </m:d>
                      </m:den>
                    </m:f>
                  </m:oMath>
                </a14:m>
              </a:p>
            </p:txBody>
          </p:sp>
        </mc:Choice>
        <mc:Fallback/>
      </mc:AlternateContent>
      <mc:AlternateContent>
        <mc:Choice xmlns:a14="http://schemas.microsoft.com/office/drawing/2010/main" Requires="a14">
          <p:sp>
            <p:nvSpPr>
              <p:cNvPr id="294" name=""/>
              <p:cNvSpPr txBox="1"/>
              <p:nvPr/>
            </p:nvSpPr>
            <p:spPr>
              <a:xfrm>
                <a:off x="342000" y="4068000"/>
                <a:ext cx="3616920" cy="1510920"/>
              </a:xfrm>
              <a:prstGeom prst="rect">
                <a:avLst/>
              </a:prstGeom>
            </p:spPr>
            <p:txBody>
              <a:bodyPr/>
              <a:p>
                <a14:m>
                  <m:oMath xmlns:m="http://schemas.openxmlformats.org/officeDocument/2006/math">
                    <m:sSub>
                      <m:e>
                        <m:r>
                          <m:t xml:space="preserve">β</m:t>
                        </m:r>
                      </m:e>
                      <m:sub>
                        <m:r>
                          <m:t xml:space="preserve">i</m:t>
                        </m:r>
                      </m:sub>
                    </m:sSub>
                    <m:d>
                      <m:dPr>
                        <m:begChr m:val="("/>
                        <m:endChr m:val=")"/>
                      </m:dPr>
                      <m:e>
                        <m:r>
                          <m:t xml:space="preserve">t</m:t>
                        </m:r>
                      </m:e>
                    </m:d>
                    <m:r>
                      <m:t xml:space="preserve">=</m:t>
                    </m:r>
                    <m:f>
                      <m:num>
                        <m:sSub>
                          <m:e>
                            <m:r>
                              <m:t xml:space="preserve">α</m:t>
                            </m:r>
                          </m:e>
                          <m:sub>
                            <m:r>
                              <m:t xml:space="preserve">i</m:t>
                            </m:r>
                          </m:sub>
                        </m:sSub>
                        <m:d>
                          <m:dPr>
                            <m:begChr m:val="("/>
                            <m:endChr m:val=")"/>
                          </m:dPr>
                          <m:e>
                            <m:r>
                              <m:t xml:space="preserve">t</m:t>
                            </m:r>
                          </m:e>
                        </m:d>
                      </m:num>
                      <m:den>
                        <m:sSub>
                          <m:e>
                            <m:r>
                              <m:t xml:space="preserve">deg</m:t>
                            </m:r>
                          </m:e>
                          <m:sub>
                            <m:sSub>
                              <m:e>
                                <m:r>
                                  <m:t xml:space="preserve">v</m:t>
                                </m:r>
                              </m:e>
                              <m:sub>
                                <m:r>
                                  <m:t xml:space="preserve">i</m:t>
                                </m:r>
                              </m:sub>
                            </m:sSub>
                          </m:sub>
                        </m:sSub>
                        <m:d>
                          <m:dPr>
                            <m:begChr m:val="("/>
                            <m:endChr m:val=")"/>
                          </m:dPr>
                          <m:e>
                            <m:r>
                              <m:t xml:space="preserve">t</m:t>
                            </m:r>
                          </m:e>
                        </m:d>
                      </m:den>
                    </m:f>
                  </m:oMath>
                </a14:m>
              </a:p>
            </p:txBody>
          </p:sp>
        </mc:Choice>
        <mc:Fallback/>
      </mc:AlternateContent>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Прямоугольник 214"/>
          <p:cNvSpPr/>
          <p:nvPr/>
        </p:nvSpPr>
        <p:spPr>
          <a:xfrm>
            <a:off x="3930840" y="131400"/>
            <a:ext cx="179784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ru-RU" sz="3200" spc="-1" strike="noStrike">
                <a:solidFill>
                  <a:srgbClr val="002060"/>
                </a:solidFill>
                <a:latin typeface="Noto Sans"/>
                <a:ea typeface="Arial CYR"/>
              </a:rPr>
              <a:t>Analysis</a:t>
            </a:r>
            <a:endParaRPr b="0" lang="ru-RU" sz="3200" spc="-1" strike="noStrike">
              <a:latin typeface="Arial"/>
            </a:endParaRPr>
          </a:p>
        </p:txBody>
      </p:sp>
      <p:pic>
        <p:nvPicPr>
          <p:cNvPr id="296" name="Рисунок 215" descr=""/>
          <p:cNvPicPr/>
          <p:nvPr/>
        </p:nvPicPr>
        <p:blipFill>
          <a:blip r:embed="rId1"/>
          <a:srcRect l="4343" t="10671" r="8219" b="2116"/>
          <a:stretch/>
        </p:blipFill>
        <p:spPr>
          <a:xfrm>
            <a:off x="91440" y="1063080"/>
            <a:ext cx="4189680" cy="3877200"/>
          </a:xfrm>
          <a:prstGeom prst="rect">
            <a:avLst/>
          </a:prstGeom>
          <a:ln w="0">
            <a:noFill/>
          </a:ln>
        </p:spPr>
      </p:pic>
      <p:pic>
        <p:nvPicPr>
          <p:cNvPr id="297" name="Рисунок 216" descr=""/>
          <p:cNvPicPr/>
          <p:nvPr/>
        </p:nvPicPr>
        <p:blipFill>
          <a:blip r:embed="rId2"/>
          <a:srcRect l="2190" t="8916" r="5887" b="3117"/>
          <a:stretch/>
        </p:blipFill>
        <p:spPr>
          <a:xfrm>
            <a:off x="5730120" y="1063080"/>
            <a:ext cx="4166640" cy="3877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8" name="Рисунок 217" descr=""/>
          <p:cNvPicPr/>
          <p:nvPr/>
        </p:nvPicPr>
        <p:blipFill>
          <a:blip r:embed="rId1"/>
          <a:srcRect l="3537" t="8358" r="6428" b="1321"/>
          <a:stretch/>
        </p:blipFill>
        <p:spPr>
          <a:xfrm>
            <a:off x="97560" y="1005120"/>
            <a:ext cx="3968640" cy="3550320"/>
          </a:xfrm>
          <a:prstGeom prst="rect">
            <a:avLst/>
          </a:prstGeom>
          <a:ln w="0">
            <a:noFill/>
          </a:ln>
        </p:spPr>
      </p:pic>
      <p:sp>
        <p:nvSpPr>
          <p:cNvPr id="299" name="Прямоугольник 218"/>
          <p:cNvSpPr/>
          <p:nvPr/>
        </p:nvSpPr>
        <p:spPr>
          <a:xfrm>
            <a:off x="97560" y="-83160"/>
            <a:ext cx="173736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ru-RU" sz="3200" spc="-1" strike="noStrike">
                <a:solidFill>
                  <a:srgbClr val="002060"/>
                </a:solidFill>
                <a:latin typeface="Noto Sans"/>
                <a:ea typeface="Arial CYR"/>
              </a:rPr>
              <a:t>Analysis</a:t>
            </a:r>
            <a:endParaRPr b="0" lang="ru-RU" sz="3200" spc="-1" strike="noStrike">
              <a:latin typeface="Arial"/>
            </a:endParaRPr>
          </a:p>
        </p:txBody>
      </p:sp>
      <p:pic>
        <p:nvPicPr>
          <p:cNvPr id="300" name="Рисунок 221" descr=""/>
          <p:cNvPicPr/>
          <p:nvPr/>
        </p:nvPicPr>
        <p:blipFill>
          <a:blip r:embed="rId2"/>
          <a:srcRect l="4288" t="9072" r="7400" b="262"/>
          <a:stretch/>
        </p:blipFill>
        <p:spPr>
          <a:xfrm>
            <a:off x="5509440" y="1082520"/>
            <a:ext cx="4563000" cy="3472920"/>
          </a:xfrm>
          <a:prstGeom prst="rect">
            <a:avLst/>
          </a:prstGeom>
          <a:ln w="0">
            <a:noFill/>
          </a:ln>
        </p:spPr>
      </p:pic>
      <p:sp>
        <p:nvSpPr>
          <p:cNvPr id="301" name="Прямоугольник 222"/>
          <p:cNvSpPr/>
          <p:nvPr/>
        </p:nvSpPr>
        <p:spPr>
          <a:xfrm>
            <a:off x="4062960" y="309240"/>
            <a:ext cx="1449360" cy="822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i="1" lang="ru-RU" sz="3200" spc="-1" strike="noStrike">
                <a:solidFill>
                  <a:srgbClr val="002060"/>
                </a:solidFill>
                <a:latin typeface="Noto Sans"/>
                <a:ea typeface="Arial CYR"/>
              </a:rPr>
              <a:t>Reddit</a:t>
            </a:r>
            <a:endParaRPr b="0" lang="ru-RU" sz="3200" spc="-1" strike="noStrike">
              <a:latin typeface="Arial"/>
            </a:endParaRPr>
          </a:p>
        </p:txBody>
      </p:sp>
      <p:sp>
        <p:nvSpPr>
          <p:cNvPr id="302" name="Прямоугольник 223"/>
          <p:cNvSpPr/>
          <p:nvPr/>
        </p:nvSpPr>
        <p:spPr>
          <a:xfrm>
            <a:off x="6480000" y="360000"/>
            <a:ext cx="2878200" cy="14432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Прямоугольник 3"/>
          <p:cNvSpPr/>
          <p:nvPr/>
        </p:nvSpPr>
        <p:spPr>
          <a:xfrm>
            <a:off x="0" y="-129600"/>
            <a:ext cx="1737360" cy="340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ru-RU" sz="3200" spc="-1" strike="noStrike">
                <a:solidFill>
                  <a:srgbClr val="002060"/>
                </a:solidFill>
                <a:latin typeface="Noto Sans"/>
                <a:ea typeface="Arial CYR"/>
              </a:rPr>
              <a:t>Analysis</a:t>
            </a:r>
            <a:endParaRPr b="0" lang="ru-RU" sz="3200" spc="-1" strike="noStrike">
              <a:latin typeface="Arial"/>
            </a:endParaRPr>
          </a:p>
        </p:txBody>
      </p:sp>
      <p:sp>
        <p:nvSpPr>
          <p:cNvPr id="304" name="Прямоугольник 4"/>
          <p:cNvSpPr/>
          <p:nvPr/>
        </p:nvSpPr>
        <p:spPr>
          <a:xfrm>
            <a:off x="1738800" y="-129600"/>
            <a:ext cx="8219160" cy="1551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ru-RU" sz="3200" spc="-1" strike="noStrike">
                <a:solidFill>
                  <a:srgbClr val="002060"/>
                </a:solidFill>
                <a:latin typeface="Noto Sans"/>
                <a:ea typeface="Arial CYR"/>
              </a:rPr>
              <a:t>Сеть цитирования статей в сфере феноменологии физики высоких энергий</a:t>
            </a:r>
            <a:endParaRPr b="0" lang="ru-RU" sz="3200" spc="-1" strike="noStrike">
              <a:latin typeface="Arial"/>
            </a:endParaRPr>
          </a:p>
        </p:txBody>
      </p:sp>
      <p:pic>
        <p:nvPicPr>
          <p:cNvPr id="305" name="Рисунок 5" descr=""/>
          <p:cNvPicPr/>
          <p:nvPr/>
        </p:nvPicPr>
        <p:blipFill>
          <a:blip r:embed="rId1"/>
          <a:srcRect l="2088" t="7842" r="7061" b="2080"/>
          <a:stretch/>
        </p:blipFill>
        <p:spPr>
          <a:xfrm>
            <a:off x="68400" y="1501200"/>
            <a:ext cx="4479120" cy="3328560"/>
          </a:xfrm>
          <a:prstGeom prst="rect">
            <a:avLst/>
          </a:prstGeom>
          <a:ln w="0">
            <a:noFill/>
          </a:ln>
        </p:spPr>
      </p:pic>
      <p:pic>
        <p:nvPicPr>
          <p:cNvPr id="306" name="Рисунок 6" descr=""/>
          <p:cNvPicPr/>
          <p:nvPr/>
        </p:nvPicPr>
        <p:blipFill>
          <a:blip r:embed="rId2"/>
          <a:srcRect l="4629" t="10124" r="7576" b="2340"/>
          <a:stretch/>
        </p:blipFill>
        <p:spPr>
          <a:xfrm>
            <a:off x="5542920" y="1432440"/>
            <a:ext cx="4536000" cy="3389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Прямоугольник 224"/>
          <p:cNvSpPr/>
          <p:nvPr/>
        </p:nvSpPr>
        <p:spPr>
          <a:xfrm>
            <a:off x="3863880" y="238680"/>
            <a:ext cx="251856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i="1" lang="ru-RU" sz="3200" spc="-1" strike="noStrike">
                <a:solidFill>
                  <a:srgbClr val="002060"/>
                </a:solidFill>
                <a:latin typeface="Noto Sans"/>
                <a:ea typeface="Arial CYR"/>
              </a:rPr>
              <a:t>SuperUser</a:t>
            </a:r>
            <a:endParaRPr b="0" lang="ru-RU" sz="3200" spc="-1" strike="noStrike">
              <a:latin typeface="Arial"/>
            </a:endParaRPr>
          </a:p>
        </p:txBody>
      </p:sp>
      <p:pic>
        <p:nvPicPr>
          <p:cNvPr id="308" name="Рисунок 225" descr=""/>
          <p:cNvPicPr/>
          <p:nvPr/>
        </p:nvPicPr>
        <p:blipFill>
          <a:blip r:embed="rId1"/>
          <a:srcRect l="5290" t="10048" r="6791" b="2625"/>
          <a:stretch/>
        </p:blipFill>
        <p:spPr>
          <a:xfrm>
            <a:off x="5913000" y="1333440"/>
            <a:ext cx="4060080" cy="3519000"/>
          </a:xfrm>
          <a:prstGeom prst="rect">
            <a:avLst/>
          </a:prstGeom>
          <a:ln w="0">
            <a:noFill/>
          </a:ln>
        </p:spPr>
      </p:pic>
      <p:pic>
        <p:nvPicPr>
          <p:cNvPr id="309" name="Рисунок 227" descr=""/>
          <p:cNvPicPr/>
          <p:nvPr/>
        </p:nvPicPr>
        <p:blipFill>
          <a:blip r:embed="rId2"/>
          <a:srcRect l="5703" t="10367" r="8009" b="2461"/>
          <a:stretch/>
        </p:blipFill>
        <p:spPr>
          <a:xfrm>
            <a:off x="55080" y="1310760"/>
            <a:ext cx="3991320" cy="3519000"/>
          </a:xfrm>
          <a:prstGeom prst="rect">
            <a:avLst/>
          </a:prstGeom>
          <a:ln w="0">
            <a:noFill/>
          </a:ln>
        </p:spPr>
      </p:pic>
      <p:sp>
        <p:nvSpPr>
          <p:cNvPr id="310" name="Прямоугольник 1"/>
          <p:cNvSpPr/>
          <p:nvPr/>
        </p:nvSpPr>
        <p:spPr>
          <a:xfrm>
            <a:off x="140760" y="0"/>
            <a:ext cx="1627560" cy="5770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i="1" lang="ru-RU" sz="3200" spc="-1" strike="noStrike">
                <a:solidFill>
                  <a:srgbClr val="002060"/>
                </a:solidFill>
                <a:latin typeface="Noto Sans"/>
                <a:ea typeface="Arial CYR"/>
              </a:rPr>
              <a:t>Analysis</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1429</TotalTime>
  <Application>LibreOffice/7.2.1.2$Windows_X86_64 LibreOffice_project/87b77fad49947c1441b67c559c339af8f3517e22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2023-05-31T22:50:06Z</dcterms:created>
  <dc:creator/>
  <dc:description/>
  <dc:language>ru-RU</dc:language>
  <cp:lastModifiedBy/>
  <dcterms:modified xsi:type="dcterms:W3CDTF">2024-04-10T06:26:37Z</dcterms:modified>
  <cp:revision>31</cp:revision>
  <dc:subject/>
  <dc:title>Grey Elegant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Произвольный</vt:lpwstr>
  </property>
  <property fmtid="{D5CDD505-2E9C-101B-9397-08002B2CF9AE}" pid="4" name="Slides">
    <vt:r8>13</vt:r8>
  </property>
</Properties>
</file>