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21.png" ContentType="image/pn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24.jpeg" ContentType="image/jpeg"/>
  <Override PartName="/ppt/media/image18.png" ContentType="image/png"/>
  <Override PartName="/ppt/media/image19.png" ContentType="image/png"/>
  <Override PartName="/ppt/media/image20.png" ContentType="image/png"/>
  <Override PartName="/ppt/media/image22.png" ContentType="image/png"/>
  <Override PartName="/ppt/media/image23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перемещения страницы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ru-RU" sz="2000" spc="-1" strike="noStrike">
                <a:latin typeface="Arial"/>
              </a:rPr>
              <a:t>Для правки формата примечаний щёлкните мышью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ru-RU" sz="1400" spc="-1" strike="noStrike">
                <a:latin typeface="Times New Roman"/>
              </a:rPr>
              <a:t>&lt;верхний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24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24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/>
            <a:fld id="{73528B44-78CE-4F04-9CFF-CC8072D08174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2320" cy="3607200"/>
          </a:xfrm>
          <a:prstGeom prst="rect">
            <a:avLst/>
          </a:prstGeom>
          <a:ln w="0">
            <a:noFill/>
          </a:ln>
        </p:spPr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280" cy="420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 type="sldNum"/>
          </p:nvPr>
        </p:nvSpPr>
        <p:spPr>
          <a:xfrm>
            <a:off x="4281480" y="10155240"/>
            <a:ext cx="3275640" cy="53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FB6F6CB5-57C8-4EB8-A3A5-58CD875A705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5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6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6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7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8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5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0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1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2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jpeg"/><Relationship Id="rId8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jpeg"/><Relationship Id="rId3" Type="http://schemas.openxmlformats.org/officeDocument/2006/relationships/image" Target="../media/image8.jpeg"/><Relationship Id="rId4" Type="http://schemas.openxmlformats.org/officeDocument/2006/relationships/image" Target="../media/image9.jpeg"/><Relationship Id="rId5" Type="http://schemas.openxmlformats.org/officeDocument/2006/relationships/image" Target="../media/image10.jpeg"/><Relationship Id="rId6" Type="http://schemas.openxmlformats.org/officeDocument/2006/relationships/image" Target="../media/image11.jpeg"/><Relationship Id="rId7" Type="http://schemas.openxmlformats.org/officeDocument/2006/relationships/image" Target="../media/image12.jpeg"/><Relationship Id="rId8" Type="http://schemas.openxmlformats.org/officeDocument/2006/relationships/slideLayout" Target="../slideLayouts/slideLayout25.xml"/><Relationship Id="rId9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Прямоугольник 158"/>
          <p:cNvSpPr/>
          <p:nvPr/>
        </p:nvSpPr>
        <p:spPr>
          <a:xfrm rot="18876000">
            <a:off x="8645040" y="-404280"/>
            <a:ext cx="2894040" cy="289404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Прямоугольник 159"/>
          <p:cNvSpPr/>
          <p:nvPr/>
        </p:nvSpPr>
        <p:spPr>
          <a:xfrm rot="18876000">
            <a:off x="8665200" y="3983040"/>
            <a:ext cx="2894040" cy="289404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Прямоугольник 160"/>
          <p:cNvSpPr/>
          <p:nvPr/>
        </p:nvSpPr>
        <p:spPr>
          <a:xfrm rot="18964800">
            <a:off x="992880" y="5915880"/>
            <a:ext cx="2587320" cy="73008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Прямоугольник 161"/>
          <p:cNvSpPr/>
          <p:nvPr/>
        </p:nvSpPr>
        <p:spPr>
          <a:xfrm rot="18964800">
            <a:off x="-1296720" y="5513760"/>
            <a:ext cx="2587320" cy="73008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Прямоугольник 162"/>
          <p:cNvSpPr/>
          <p:nvPr/>
        </p:nvSpPr>
        <p:spPr>
          <a:xfrm rot="18964800">
            <a:off x="3681000" y="339480"/>
            <a:ext cx="3456360" cy="92088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Прямоугольник 163"/>
          <p:cNvSpPr/>
          <p:nvPr/>
        </p:nvSpPr>
        <p:spPr>
          <a:xfrm rot="18964800">
            <a:off x="1444680" y="-757080"/>
            <a:ext cx="2587320" cy="73008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Прямоугольник 164"/>
          <p:cNvSpPr/>
          <p:nvPr/>
        </p:nvSpPr>
        <p:spPr>
          <a:xfrm rot="18964800">
            <a:off x="-726840" y="3295080"/>
            <a:ext cx="2587320" cy="51156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Группа 57"/>
          <p:cNvGrpSpPr/>
          <p:nvPr/>
        </p:nvGrpSpPr>
        <p:grpSpPr>
          <a:xfrm>
            <a:off x="7406640" y="3566160"/>
            <a:ext cx="2376000" cy="4296240"/>
            <a:chOff x="7406640" y="3566160"/>
            <a:chExt cx="2376000" cy="4296240"/>
          </a:xfrm>
        </p:grpSpPr>
        <p:sp>
          <p:nvSpPr>
            <p:cNvPr id="46" name="Прямоугольник 58"/>
            <p:cNvSpPr/>
            <p:nvPr/>
          </p:nvSpPr>
          <p:spPr>
            <a:xfrm>
              <a:off x="8138160" y="4754880"/>
              <a:ext cx="455760" cy="2558880"/>
            </a:xfrm>
            <a:prstGeom prst="rect">
              <a:avLst/>
            </a:prstGeom>
            <a:blipFill rotWithShape="0">
              <a:blip r:embed="rId2"/>
              <a:srcRect/>
              <a:tile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Прямоугольник 59"/>
            <p:cNvSpPr/>
            <p:nvPr/>
          </p:nvSpPr>
          <p:spPr>
            <a:xfrm>
              <a:off x="8961120" y="3566160"/>
              <a:ext cx="455760" cy="2558880"/>
            </a:xfrm>
            <a:prstGeom prst="rect">
              <a:avLst/>
            </a:prstGeom>
            <a:blipFill rotWithShape="0">
              <a:blip r:embed="rId3"/>
              <a:srcRect/>
              <a:tile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Прямоугольник 60"/>
            <p:cNvSpPr/>
            <p:nvPr/>
          </p:nvSpPr>
          <p:spPr>
            <a:xfrm>
              <a:off x="8503920" y="5120640"/>
              <a:ext cx="1278720" cy="9000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" name="Прямоугольник 61"/>
            <p:cNvSpPr/>
            <p:nvPr/>
          </p:nvSpPr>
          <p:spPr>
            <a:xfrm>
              <a:off x="8321040" y="5303520"/>
              <a:ext cx="912960" cy="9000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Прямоугольник 62"/>
            <p:cNvSpPr/>
            <p:nvPr/>
          </p:nvSpPr>
          <p:spPr>
            <a:xfrm>
              <a:off x="8869680" y="5486400"/>
              <a:ext cx="912960" cy="9000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" name="Прямоугольник 63"/>
            <p:cNvSpPr/>
            <p:nvPr/>
          </p:nvSpPr>
          <p:spPr>
            <a:xfrm>
              <a:off x="7406640" y="5303520"/>
              <a:ext cx="455760" cy="2558880"/>
            </a:xfrm>
            <a:prstGeom prst="rect">
              <a:avLst/>
            </a:prstGeom>
            <a:blipFill rotWithShape="0">
              <a:blip r:embed="rId4"/>
              <a:srcRect/>
              <a:tile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2" name="Прямоугольник 64"/>
          <p:cNvSpPr/>
          <p:nvPr/>
        </p:nvSpPr>
        <p:spPr>
          <a:xfrm flipH="1" flipV="1">
            <a:off x="1459080" y="-1556640"/>
            <a:ext cx="455760" cy="2558880"/>
          </a:xfrm>
          <a:prstGeom prst="rect">
            <a:avLst/>
          </a:prstGeom>
          <a:blipFill rotWithShape="0">
            <a:blip r:embed="rId5"/>
            <a:srcRect/>
            <a:tile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Прямоугольник 65"/>
          <p:cNvSpPr/>
          <p:nvPr/>
        </p:nvSpPr>
        <p:spPr>
          <a:xfrm flipH="1" flipV="1">
            <a:off x="636120" y="-366120"/>
            <a:ext cx="455760" cy="2558880"/>
          </a:xfrm>
          <a:prstGeom prst="rect">
            <a:avLst/>
          </a:prstGeom>
          <a:blipFill rotWithShape="0">
            <a:blip r:embed="rId6"/>
            <a:srcRect/>
            <a:tile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Прямоугольник 66"/>
          <p:cNvSpPr/>
          <p:nvPr/>
        </p:nvSpPr>
        <p:spPr>
          <a:xfrm flipH="1" flipV="1">
            <a:off x="270360" y="546480"/>
            <a:ext cx="1278720" cy="9000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Прямоугольник 67"/>
          <p:cNvSpPr/>
          <p:nvPr/>
        </p:nvSpPr>
        <p:spPr>
          <a:xfrm flipH="1" flipV="1">
            <a:off x="820800" y="363600"/>
            <a:ext cx="912960" cy="9000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Прямоугольник 68"/>
          <p:cNvSpPr/>
          <p:nvPr/>
        </p:nvSpPr>
        <p:spPr>
          <a:xfrm flipH="1" flipV="1">
            <a:off x="270360" y="180720"/>
            <a:ext cx="912960" cy="9000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Прямоугольник 69"/>
          <p:cNvSpPr/>
          <p:nvPr/>
        </p:nvSpPr>
        <p:spPr>
          <a:xfrm flipH="1" flipV="1">
            <a:off x="2190600" y="-2105280"/>
            <a:ext cx="455760" cy="2558880"/>
          </a:xfrm>
          <a:prstGeom prst="rect">
            <a:avLst/>
          </a:prstGeom>
          <a:blipFill rotWithShape="0">
            <a:blip r:embed="rId7"/>
            <a:srcRect/>
            <a:tile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Овал 70"/>
          <p:cNvSpPr/>
          <p:nvPr/>
        </p:nvSpPr>
        <p:spPr>
          <a:xfrm>
            <a:off x="3474720" y="2560320"/>
            <a:ext cx="2741760" cy="27417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Группа 57"/>
          <p:cNvGrpSpPr/>
          <p:nvPr/>
        </p:nvGrpSpPr>
        <p:grpSpPr>
          <a:xfrm>
            <a:off x="7406640" y="3566160"/>
            <a:ext cx="2376000" cy="4296240"/>
            <a:chOff x="7406640" y="3566160"/>
            <a:chExt cx="2376000" cy="4296240"/>
          </a:xfrm>
        </p:grpSpPr>
        <p:sp>
          <p:nvSpPr>
            <p:cNvPr id="98" name="Прямоугольник 58"/>
            <p:cNvSpPr/>
            <p:nvPr/>
          </p:nvSpPr>
          <p:spPr>
            <a:xfrm>
              <a:off x="8138160" y="4754880"/>
              <a:ext cx="455760" cy="2558880"/>
            </a:xfrm>
            <a:prstGeom prst="rect">
              <a:avLst/>
            </a:prstGeom>
            <a:blipFill rotWithShape="0">
              <a:blip r:embed="rId2"/>
              <a:srcRect/>
              <a:tile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" name="Прямоугольник 59"/>
            <p:cNvSpPr/>
            <p:nvPr/>
          </p:nvSpPr>
          <p:spPr>
            <a:xfrm>
              <a:off x="8961120" y="3566160"/>
              <a:ext cx="455760" cy="2558880"/>
            </a:xfrm>
            <a:prstGeom prst="rect">
              <a:avLst/>
            </a:prstGeom>
            <a:blipFill rotWithShape="0">
              <a:blip r:embed="rId3"/>
              <a:srcRect/>
              <a:tile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" name="Прямоугольник 60"/>
            <p:cNvSpPr/>
            <p:nvPr/>
          </p:nvSpPr>
          <p:spPr>
            <a:xfrm>
              <a:off x="8503920" y="5120640"/>
              <a:ext cx="1278720" cy="9000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" name="Прямоугольник 61"/>
            <p:cNvSpPr/>
            <p:nvPr/>
          </p:nvSpPr>
          <p:spPr>
            <a:xfrm>
              <a:off x="8321040" y="5303520"/>
              <a:ext cx="912960" cy="9000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" name="Прямоугольник 62"/>
            <p:cNvSpPr/>
            <p:nvPr/>
          </p:nvSpPr>
          <p:spPr>
            <a:xfrm>
              <a:off x="8869680" y="5486400"/>
              <a:ext cx="912960" cy="9000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" name="Прямоугольник 63"/>
            <p:cNvSpPr/>
            <p:nvPr/>
          </p:nvSpPr>
          <p:spPr>
            <a:xfrm>
              <a:off x="7406640" y="5303520"/>
              <a:ext cx="455760" cy="2558880"/>
            </a:xfrm>
            <a:prstGeom prst="rect">
              <a:avLst/>
            </a:prstGeom>
            <a:blipFill rotWithShape="0">
              <a:blip r:embed="rId4"/>
              <a:srcRect/>
              <a:tile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4" name="Прямоугольник 64"/>
          <p:cNvSpPr/>
          <p:nvPr/>
        </p:nvSpPr>
        <p:spPr>
          <a:xfrm flipH="1" flipV="1">
            <a:off x="1459080" y="-1556640"/>
            <a:ext cx="455760" cy="2558880"/>
          </a:xfrm>
          <a:prstGeom prst="rect">
            <a:avLst/>
          </a:prstGeom>
          <a:blipFill rotWithShape="0">
            <a:blip r:embed="rId5"/>
            <a:srcRect/>
            <a:tile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Прямоугольник 65"/>
          <p:cNvSpPr/>
          <p:nvPr/>
        </p:nvSpPr>
        <p:spPr>
          <a:xfrm flipH="1" flipV="1">
            <a:off x="636120" y="-366120"/>
            <a:ext cx="455760" cy="2558880"/>
          </a:xfrm>
          <a:prstGeom prst="rect">
            <a:avLst/>
          </a:prstGeom>
          <a:blipFill rotWithShape="0">
            <a:blip r:embed="rId6"/>
            <a:srcRect/>
            <a:tile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Прямоугольник 66"/>
          <p:cNvSpPr/>
          <p:nvPr/>
        </p:nvSpPr>
        <p:spPr>
          <a:xfrm flipH="1" flipV="1">
            <a:off x="270360" y="546480"/>
            <a:ext cx="1278720" cy="9000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Прямоугольник 67"/>
          <p:cNvSpPr/>
          <p:nvPr/>
        </p:nvSpPr>
        <p:spPr>
          <a:xfrm flipH="1" flipV="1">
            <a:off x="820800" y="363600"/>
            <a:ext cx="912960" cy="9000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Прямоугольник 68"/>
          <p:cNvSpPr/>
          <p:nvPr/>
        </p:nvSpPr>
        <p:spPr>
          <a:xfrm flipH="1" flipV="1">
            <a:off x="270360" y="180720"/>
            <a:ext cx="912960" cy="9000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Прямоугольник 69"/>
          <p:cNvSpPr/>
          <p:nvPr/>
        </p:nvSpPr>
        <p:spPr>
          <a:xfrm flipH="1" flipV="1">
            <a:off x="2190600" y="-2105280"/>
            <a:ext cx="455760" cy="2558880"/>
          </a:xfrm>
          <a:prstGeom prst="rect">
            <a:avLst/>
          </a:prstGeom>
          <a:blipFill rotWithShape="0">
            <a:blip r:embed="rId7"/>
            <a:srcRect/>
            <a:tile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Овал 70"/>
          <p:cNvSpPr/>
          <p:nvPr/>
        </p:nvSpPr>
        <p:spPr>
          <a:xfrm>
            <a:off x="3474720" y="2560320"/>
            <a:ext cx="2741760" cy="27417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Овал 109"/>
          <p:cNvSpPr/>
          <p:nvPr/>
        </p:nvSpPr>
        <p:spPr>
          <a:xfrm>
            <a:off x="2103480" y="3658320"/>
            <a:ext cx="1644480" cy="16444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Овал 110"/>
          <p:cNvSpPr/>
          <p:nvPr/>
        </p:nvSpPr>
        <p:spPr>
          <a:xfrm>
            <a:off x="823320" y="-273240"/>
            <a:ext cx="2193120" cy="21931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Овал 111"/>
          <p:cNvSpPr/>
          <p:nvPr/>
        </p:nvSpPr>
        <p:spPr>
          <a:xfrm>
            <a:off x="7955640" y="3109680"/>
            <a:ext cx="2193120" cy="21931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Овал 112"/>
          <p:cNvSpPr/>
          <p:nvPr/>
        </p:nvSpPr>
        <p:spPr>
          <a:xfrm>
            <a:off x="9601560" y="915120"/>
            <a:ext cx="1644480" cy="16444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53" name="Группа 113"/>
          <p:cNvGrpSpPr/>
          <p:nvPr/>
        </p:nvGrpSpPr>
        <p:grpSpPr>
          <a:xfrm>
            <a:off x="3918240" y="774720"/>
            <a:ext cx="2432160" cy="4337640"/>
            <a:chOff x="3918240" y="774720"/>
            <a:chExt cx="2432160" cy="4337640"/>
          </a:xfrm>
        </p:grpSpPr>
        <p:sp>
          <p:nvSpPr>
            <p:cNvPr id="154" name="Полилиния 114"/>
            <p:cNvSpPr/>
            <p:nvPr/>
          </p:nvSpPr>
          <p:spPr>
            <a:xfrm rot="5330400">
              <a:off x="4853880" y="3377520"/>
              <a:ext cx="1370160" cy="1461600"/>
            </a:xfrm>
            <a:custGeom>
              <a:avLst/>
              <a:gdLst/>
              <a:ahLst/>
              <a:rect l="l" t="t" r="r" b="b"/>
              <a:pathLst>
                <a:path w="3807" h="4070">
                  <a:moveTo>
                    <a:pt x="1884" y="4067"/>
                  </a:moveTo>
                  <a:lnTo>
                    <a:pt x="0" y="4069"/>
                  </a:lnTo>
                  <a:lnTo>
                    <a:pt x="1922" y="2"/>
                  </a:lnTo>
                  <a:lnTo>
                    <a:pt x="3806" y="0"/>
                  </a:lnTo>
                  <a:lnTo>
                    <a:pt x="1884" y="4067"/>
                  </a:lnTo>
                </a:path>
              </a:pathLst>
            </a:cu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" name="Полилиния 115"/>
            <p:cNvSpPr/>
            <p:nvPr/>
          </p:nvSpPr>
          <p:spPr>
            <a:xfrm rot="5330400">
              <a:off x="4023360" y="2339280"/>
              <a:ext cx="1370160" cy="1461600"/>
            </a:xfrm>
            <a:custGeom>
              <a:avLst/>
              <a:gdLst/>
              <a:ahLst/>
              <a:rect l="l" t="t" r="r" b="b"/>
              <a:pathLst>
                <a:path w="3807" h="4070">
                  <a:moveTo>
                    <a:pt x="1885" y="4067"/>
                  </a:moveTo>
                  <a:lnTo>
                    <a:pt x="0" y="4069"/>
                  </a:lnTo>
                  <a:lnTo>
                    <a:pt x="1923" y="2"/>
                  </a:lnTo>
                  <a:lnTo>
                    <a:pt x="3806" y="0"/>
                  </a:lnTo>
                  <a:lnTo>
                    <a:pt x="1885" y="4067"/>
                  </a:lnTo>
                </a:path>
              </a:pathLst>
            </a:cu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" name="Полилиния 116"/>
            <p:cNvSpPr/>
            <p:nvPr/>
          </p:nvSpPr>
          <p:spPr>
            <a:xfrm rot="5330400">
              <a:off x="4920480" y="2075040"/>
              <a:ext cx="1370160" cy="1461600"/>
            </a:xfrm>
            <a:custGeom>
              <a:avLst/>
              <a:gdLst/>
              <a:ahLst/>
              <a:rect l="l" t="t" r="r" b="b"/>
              <a:pathLst>
                <a:path w="3807" h="4069">
                  <a:moveTo>
                    <a:pt x="1885" y="4067"/>
                  </a:moveTo>
                  <a:lnTo>
                    <a:pt x="0" y="4068"/>
                  </a:lnTo>
                  <a:lnTo>
                    <a:pt x="1923" y="2"/>
                  </a:lnTo>
                  <a:lnTo>
                    <a:pt x="3806" y="0"/>
                  </a:lnTo>
                  <a:lnTo>
                    <a:pt x="1885" y="4067"/>
                  </a:lnTo>
                </a:path>
              </a:pathLst>
            </a:cu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" name="Полилиния 117"/>
            <p:cNvSpPr/>
            <p:nvPr/>
          </p:nvSpPr>
          <p:spPr>
            <a:xfrm rot="5330400">
              <a:off x="3977280" y="981360"/>
              <a:ext cx="1370160" cy="1461600"/>
            </a:xfrm>
            <a:custGeom>
              <a:avLst/>
              <a:gdLst/>
              <a:ahLst/>
              <a:rect l="l" t="t" r="r" b="b"/>
              <a:pathLst>
                <a:path w="3807" h="4070">
                  <a:moveTo>
                    <a:pt x="1885" y="4067"/>
                  </a:moveTo>
                  <a:lnTo>
                    <a:pt x="0" y="4069"/>
                  </a:lnTo>
                  <a:lnTo>
                    <a:pt x="1923" y="2"/>
                  </a:lnTo>
                  <a:lnTo>
                    <a:pt x="3806" y="0"/>
                  </a:lnTo>
                  <a:lnTo>
                    <a:pt x="1885" y="4067"/>
                  </a:lnTo>
                </a:path>
              </a:pathLst>
            </a:cu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" name="Полилиния 118"/>
            <p:cNvSpPr/>
            <p:nvPr/>
          </p:nvSpPr>
          <p:spPr>
            <a:xfrm rot="5330400">
              <a:off x="4911480" y="743400"/>
              <a:ext cx="1370160" cy="1461600"/>
            </a:xfrm>
            <a:custGeom>
              <a:avLst/>
              <a:gdLst/>
              <a:ahLst/>
              <a:rect l="l" t="t" r="r" b="b"/>
              <a:pathLst>
                <a:path w="3807" h="4069">
                  <a:moveTo>
                    <a:pt x="1885" y="4067"/>
                  </a:moveTo>
                  <a:lnTo>
                    <a:pt x="0" y="4068"/>
                  </a:lnTo>
                  <a:lnTo>
                    <a:pt x="1923" y="2"/>
                  </a:lnTo>
                  <a:lnTo>
                    <a:pt x="3806" y="0"/>
                  </a:lnTo>
                  <a:lnTo>
                    <a:pt x="1885" y="4067"/>
                  </a:lnTo>
                </a:path>
              </a:pathLst>
            </a:custGeom>
            <a:solidFill>
              <a:srgbClr val="343a4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" name="Полилиния 119"/>
            <p:cNvSpPr/>
            <p:nvPr/>
          </p:nvSpPr>
          <p:spPr>
            <a:xfrm rot="5330400">
              <a:off x="4032000" y="3681720"/>
              <a:ext cx="1370160" cy="1461600"/>
            </a:xfrm>
            <a:custGeom>
              <a:avLst/>
              <a:gdLst/>
              <a:ahLst/>
              <a:rect l="l" t="t" r="r" b="b"/>
              <a:pathLst>
                <a:path w="3807" h="4070">
                  <a:moveTo>
                    <a:pt x="1884" y="4067"/>
                  </a:moveTo>
                  <a:lnTo>
                    <a:pt x="0" y="4069"/>
                  </a:lnTo>
                  <a:lnTo>
                    <a:pt x="1922" y="2"/>
                  </a:lnTo>
                  <a:lnTo>
                    <a:pt x="3806" y="0"/>
                  </a:lnTo>
                  <a:lnTo>
                    <a:pt x="1884" y="4067"/>
                  </a:lnTo>
                </a:path>
              </a:pathLst>
            </a:cu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Прямоугольник 158"/>
          <p:cNvSpPr/>
          <p:nvPr/>
        </p:nvSpPr>
        <p:spPr>
          <a:xfrm rot="18876000">
            <a:off x="8645040" y="-404280"/>
            <a:ext cx="2894040" cy="289404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Прямоугольник 159"/>
          <p:cNvSpPr/>
          <p:nvPr/>
        </p:nvSpPr>
        <p:spPr>
          <a:xfrm rot="18876000">
            <a:off x="8665200" y="3983040"/>
            <a:ext cx="2894040" cy="289404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Прямоугольник 160"/>
          <p:cNvSpPr/>
          <p:nvPr/>
        </p:nvSpPr>
        <p:spPr>
          <a:xfrm rot="18964800">
            <a:off x="992880" y="5915880"/>
            <a:ext cx="2587320" cy="73008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Прямоугольник 161"/>
          <p:cNvSpPr/>
          <p:nvPr/>
        </p:nvSpPr>
        <p:spPr>
          <a:xfrm rot="18964800">
            <a:off x="-1296720" y="5513760"/>
            <a:ext cx="2587320" cy="73008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Прямоугольник 162"/>
          <p:cNvSpPr/>
          <p:nvPr/>
        </p:nvSpPr>
        <p:spPr>
          <a:xfrm rot="18964800">
            <a:off x="3681000" y="339480"/>
            <a:ext cx="3456360" cy="92088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Прямоугольник 163"/>
          <p:cNvSpPr/>
          <p:nvPr/>
        </p:nvSpPr>
        <p:spPr>
          <a:xfrm rot="18964800">
            <a:off x="1444680" y="-757080"/>
            <a:ext cx="2587320" cy="73008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Прямоугольник 164"/>
          <p:cNvSpPr/>
          <p:nvPr/>
        </p:nvSpPr>
        <p:spPr>
          <a:xfrm rot="18964800">
            <a:off x="-726840" y="3295080"/>
            <a:ext cx="2587320" cy="51156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Прямоугольник 203"/>
          <p:cNvSpPr/>
          <p:nvPr/>
        </p:nvSpPr>
        <p:spPr>
          <a:xfrm>
            <a:off x="4114800" y="4515120"/>
            <a:ext cx="2777760" cy="91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Прямоугольник 204"/>
          <p:cNvSpPr/>
          <p:nvPr/>
        </p:nvSpPr>
        <p:spPr>
          <a:xfrm>
            <a:off x="7315200" y="4629240"/>
            <a:ext cx="2376000" cy="49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Прямая соединительная линия 206"/>
          <p:cNvSpPr/>
          <p:nvPr/>
        </p:nvSpPr>
        <p:spPr>
          <a:xfrm>
            <a:off x="7132320" y="4375440"/>
            <a:ext cx="360" cy="1005840"/>
          </a:xfrm>
          <a:prstGeom prst="line">
            <a:avLst/>
          </a:prstGeom>
          <a:ln w="5472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Прямоугольник 207"/>
          <p:cNvSpPr/>
          <p:nvPr/>
        </p:nvSpPr>
        <p:spPr>
          <a:xfrm>
            <a:off x="358920" y="1140120"/>
            <a:ext cx="9469800" cy="81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i="1" lang="ru-RU" sz="4000" spc="-1" strike="noStrike">
                <a:solidFill>
                  <a:srgbClr val="002060"/>
                </a:solidFill>
                <a:latin typeface="Noto Sans"/>
                <a:ea typeface="Arial CYR"/>
              </a:rPr>
              <a:t>ИССЛЕДОВАНИЕ ИНДЕКСА ДРУЖБЫ УЗЛОВ РАСТУЩИХ СЕТЕЙ, ПОСТРОЕННЫХ ПО МОДЕЛЯМ </a:t>
            </a:r>
            <a:endParaRPr b="0" lang="ru-RU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i="1" lang="ru-RU" sz="4000" spc="-1" strike="noStrike">
                <a:solidFill>
                  <a:srgbClr val="002060"/>
                </a:solidFill>
                <a:latin typeface="Noto Sans"/>
                <a:ea typeface="Arial CYR"/>
              </a:rPr>
              <a:t>С ПРЕДПОЧТИТЕЛЬНЫМ</a:t>
            </a:r>
            <a:endParaRPr b="0" lang="ru-RU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i="1" lang="ru-RU" sz="4000" spc="-1" strike="noStrike">
                <a:solidFill>
                  <a:srgbClr val="002060"/>
                </a:solidFill>
                <a:latin typeface="Noto Sans"/>
                <a:ea typeface="Arial CYR"/>
              </a:rPr>
              <a:t>ПРИСОЕДИНЕНИЕМ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253" name="Подзаголовок 2"/>
          <p:cNvSpPr/>
          <p:nvPr/>
        </p:nvSpPr>
        <p:spPr>
          <a:xfrm>
            <a:off x="178560" y="4140000"/>
            <a:ext cx="6702120" cy="147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2000"/>
          </a:bodyPr>
          <a:p>
            <a:pPr>
              <a:lnSpc>
                <a:spcPct val="110000"/>
              </a:lnSpc>
              <a:tabLst>
                <a:tab algn="l" pos="0"/>
              </a:tabLst>
            </a:pPr>
            <a:r>
              <a:rPr b="0" lang="ru-RU" sz="2300" spc="-1" strike="noStrike">
                <a:solidFill>
                  <a:srgbClr val="000000"/>
                </a:solidFill>
                <a:latin typeface="Noto Sans"/>
                <a:ea typeface="Arial CYR"/>
              </a:rPr>
              <a:t>Студента 4 курса 411 группы</a:t>
            </a:r>
            <a:endParaRPr b="0" lang="ru-RU" sz="2300" spc="-1" strike="noStrike">
              <a:latin typeface="Arial"/>
            </a:endParaRPr>
          </a:p>
          <a:p>
            <a:pPr>
              <a:lnSpc>
                <a:spcPct val="110000"/>
              </a:lnSpc>
              <a:tabLst>
                <a:tab algn="l" pos="0"/>
              </a:tabLst>
            </a:pPr>
            <a:r>
              <a:rPr b="0" lang="ru-RU" sz="2300" spc="-1" strike="noStrike">
                <a:solidFill>
                  <a:srgbClr val="000000"/>
                </a:solidFill>
                <a:latin typeface="Noto Sans"/>
                <a:ea typeface="Arial CYR"/>
              </a:rPr>
              <a:t>направления 02.03.02 – Фундаментальная информатика и информационные технологии Факультета КНиИТ </a:t>
            </a:r>
            <a:endParaRPr b="0" lang="ru-RU" sz="2300" spc="-1" strike="noStrike">
              <a:latin typeface="Arial"/>
            </a:endParaRPr>
          </a:p>
          <a:p>
            <a:pPr>
              <a:lnSpc>
                <a:spcPct val="110000"/>
              </a:lnSpc>
              <a:tabLst>
                <a:tab algn="l" pos="0"/>
              </a:tabLst>
            </a:pPr>
            <a:r>
              <a:rPr b="0" lang="ru-RU" sz="2100" spc="-1" strike="noStrike">
                <a:solidFill>
                  <a:srgbClr val="000000"/>
                </a:solidFill>
                <a:latin typeface="Noto Sans"/>
                <a:ea typeface="Arial CYR"/>
              </a:rPr>
              <a:t>Козырева Юрия Дмитриевича</a:t>
            </a:r>
            <a:endParaRPr b="0" lang="ru-RU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  <a:tabLst>
                <a:tab algn="l" pos="0"/>
              </a:tabLst>
            </a:pPr>
            <a:endParaRPr b="0" lang="ru-RU" sz="2100" spc="-1" strike="noStrike">
              <a:latin typeface="Arial"/>
            </a:endParaRPr>
          </a:p>
        </p:txBody>
      </p:sp>
      <p:sp>
        <p:nvSpPr>
          <p:cNvPr id="254" name="Прямоугольник 1"/>
          <p:cNvSpPr/>
          <p:nvPr/>
        </p:nvSpPr>
        <p:spPr>
          <a:xfrm>
            <a:off x="773640" y="-35640"/>
            <a:ext cx="9855720" cy="136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latin typeface="Noto Sans"/>
                <a:ea typeface="Arial CYR"/>
              </a:rPr>
              <a:t>МИНОБРНАУКИ РОССИИ 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latin typeface="Noto Sans"/>
                <a:ea typeface="Arial CYR"/>
              </a:rPr>
              <a:t>Федеральное государственное бюджетное образовательное учреждение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latin typeface="Noto Sans"/>
                <a:ea typeface="Arial CYR"/>
              </a:rPr>
              <a:t>высшего образования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latin typeface="Noto Sans"/>
                <a:ea typeface="Arial CYR"/>
              </a:rPr>
              <a:t>«САРАТОВСКИЙ НАЦИОНАЛЬНЫЙ ИССЛЕДОВАТЕЛЬСКИЙ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latin typeface="Noto Sans"/>
                <a:ea typeface="Arial CYR"/>
              </a:rPr>
              <a:t>ГОСУДАРСТВЕННЫЙ УНИВЕРСИТЕТ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latin typeface="Noto Sans"/>
                <a:ea typeface="Arial CYR"/>
              </a:rPr>
              <a:t>ИМЕНИ Н. Г. ЧЕРНЫШЕВСКОГО»</a:t>
            </a:r>
            <a:endParaRPr b="0" lang="ru-RU" sz="1400" spc="-1" strike="noStrike">
              <a:latin typeface="Arial"/>
            </a:endParaRPr>
          </a:p>
        </p:txBody>
      </p:sp>
      <p:pic>
        <p:nvPicPr>
          <p:cNvPr id="255" name="Picture 2" descr="https://festivalnauki.ru/upload/iblock/669/hjkr6tcflylmqy8o6fx4mh1y55vd4v9e.png"/>
          <p:cNvPicPr/>
          <p:nvPr/>
        </p:nvPicPr>
        <p:blipFill>
          <a:blip r:embed="rId1"/>
          <a:stretch/>
        </p:blipFill>
        <p:spPr>
          <a:xfrm>
            <a:off x="358920" y="0"/>
            <a:ext cx="1461600" cy="1348560"/>
          </a:xfrm>
          <a:prstGeom prst="rect">
            <a:avLst/>
          </a:prstGeom>
          <a:ln w="0">
            <a:noFill/>
          </a:ln>
        </p:spPr>
      </p:pic>
      <p:sp>
        <p:nvSpPr>
          <p:cNvPr id="256" name="Прямоугольник 2"/>
          <p:cNvSpPr/>
          <p:nvPr/>
        </p:nvSpPr>
        <p:spPr>
          <a:xfrm>
            <a:off x="7132320" y="4140000"/>
            <a:ext cx="2947320" cy="161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Noto Sans"/>
                <a:ea typeface="Arial CYR"/>
              </a:rPr>
              <a:t>Научный руководитель 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Noto Sans"/>
                <a:ea typeface="Arial CYR"/>
              </a:rPr>
              <a:t>Зав. каф., к.ф.-м.н., 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Noto Sans"/>
                <a:ea typeface="Arial CYR"/>
              </a:rPr>
              <a:t>доцент 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Noto Sans"/>
                <a:ea typeface="Arial CYR"/>
              </a:rPr>
              <a:t>Миронов С. В.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Прямоугольник 224"/>
          <p:cNvSpPr/>
          <p:nvPr/>
        </p:nvSpPr>
        <p:spPr>
          <a:xfrm>
            <a:off x="3863880" y="238680"/>
            <a:ext cx="251892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i="1" lang="ru-RU" sz="3200" spc="-1" strike="noStrike">
                <a:solidFill>
                  <a:srgbClr val="002060"/>
                </a:solidFill>
                <a:latin typeface="Noto Sans"/>
                <a:ea typeface="Arial CYR"/>
              </a:rPr>
              <a:t>SuperUser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312" name="Рисунок 225" descr=""/>
          <p:cNvPicPr/>
          <p:nvPr/>
        </p:nvPicPr>
        <p:blipFill>
          <a:blip r:embed="rId1"/>
          <a:srcRect l="5290" t="10048" r="6791" b="2625"/>
          <a:stretch/>
        </p:blipFill>
        <p:spPr>
          <a:xfrm>
            <a:off x="5913000" y="1333440"/>
            <a:ext cx="4060440" cy="3519360"/>
          </a:xfrm>
          <a:prstGeom prst="rect">
            <a:avLst/>
          </a:prstGeom>
          <a:ln w="0">
            <a:noFill/>
          </a:ln>
        </p:spPr>
      </p:pic>
      <p:pic>
        <p:nvPicPr>
          <p:cNvPr id="313" name="Рисунок 227" descr=""/>
          <p:cNvPicPr/>
          <p:nvPr/>
        </p:nvPicPr>
        <p:blipFill>
          <a:blip r:embed="rId2"/>
          <a:srcRect l="5703" t="10367" r="8009" b="2461"/>
          <a:stretch/>
        </p:blipFill>
        <p:spPr>
          <a:xfrm>
            <a:off x="55080" y="1310760"/>
            <a:ext cx="3991680" cy="3519360"/>
          </a:xfrm>
          <a:prstGeom prst="rect">
            <a:avLst/>
          </a:prstGeom>
          <a:ln w="0">
            <a:noFill/>
          </a:ln>
        </p:spPr>
      </p:pic>
      <p:sp>
        <p:nvSpPr>
          <p:cNvPr id="314" name="Прямоугольник 1"/>
          <p:cNvSpPr/>
          <p:nvPr/>
        </p:nvSpPr>
        <p:spPr>
          <a:xfrm>
            <a:off x="192960" y="0"/>
            <a:ext cx="15231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i="1" lang="ru-RU" sz="3200" spc="-1" strike="noStrike">
                <a:solidFill>
                  <a:srgbClr val="002060"/>
                </a:solidFill>
                <a:latin typeface="Noto Sans"/>
                <a:ea typeface="Arial CYR"/>
              </a:rPr>
              <a:t>Анализ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Прямоугольник 1"/>
          <p:cNvSpPr/>
          <p:nvPr/>
        </p:nvSpPr>
        <p:spPr>
          <a:xfrm>
            <a:off x="155520" y="-18720"/>
            <a:ext cx="15231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i="1" lang="ru-RU" sz="3200" spc="-1" strike="noStrike">
                <a:solidFill>
                  <a:srgbClr val="002060"/>
                </a:solidFill>
                <a:latin typeface="Noto Sans"/>
                <a:ea typeface="Arial CYR"/>
              </a:rPr>
              <a:t>Анализ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316" name="Прямоугольник 2"/>
          <p:cNvSpPr/>
          <p:nvPr/>
        </p:nvSpPr>
        <p:spPr>
          <a:xfrm>
            <a:off x="3780000" y="273600"/>
            <a:ext cx="251892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i="1" lang="ru-RU" sz="3200" spc="-1" strike="noStrike">
                <a:solidFill>
                  <a:srgbClr val="002060"/>
                </a:solidFill>
                <a:latin typeface="Noto Sans"/>
                <a:ea typeface="Arial CYR"/>
              </a:rPr>
              <a:t>SuperUser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317" name="Рисунок 3" descr=""/>
          <p:cNvPicPr/>
          <p:nvPr/>
        </p:nvPicPr>
        <p:blipFill>
          <a:blip r:embed="rId1"/>
          <a:srcRect l="4459" t="8885" r="7322" b="4065"/>
          <a:stretch/>
        </p:blipFill>
        <p:spPr>
          <a:xfrm>
            <a:off x="53280" y="1341000"/>
            <a:ext cx="4363920" cy="3222000"/>
          </a:xfrm>
          <a:prstGeom prst="rect">
            <a:avLst/>
          </a:prstGeom>
          <a:ln w="0">
            <a:noFill/>
          </a:ln>
        </p:spPr>
      </p:pic>
      <p:pic>
        <p:nvPicPr>
          <p:cNvPr id="318" name="Рисунок 4" descr=""/>
          <p:cNvPicPr/>
          <p:nvPr/>
        </p:nvPicPr>
        <p:blipFill>
          <a:blip r:embed="rId2"/>
          <a:srcRect l="5764" t="10325" r="9009" b="2304"/>
          <a:stretch/>
        </p:blipFill>
        <p:spPr>
          <a:xfrm>
            <a:off x="5706360" y="1303200"/>
            <a:ext cx="4265280" cy="3275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Прямоугольник 229"/>
          <p:cNvSpPr/>
          <p:nvPr/>
        </p:nvSpPr>
        <p:spPr>
          <a:xfrm>
            <a:off x="3728880" y="135360"/>
            <a:ext cx="2706120" cy="71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i="1" lang="ru-RU" sz="3200" spc="-1" strike="noStrike">
                <a:solidFill>
                  <a:srgbClr val="002060"/>
                </a:solidFill>
                <a:latin typeface="Noto Sans"/>
                <a:ea typeface="Arial CYR"/>
              </a:rPr>
              <a:t>Заключение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320" name="TextBox 230"/>
          <p:cNvSpPr/>
          <p:nvPr/>
        </p:nvSpPr>
        <p:spPr>
          <a:xfrm>
            <a:off x="74880" y="1113480"/>
            <a:ext cx="9944280" cy="228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</a:pPr>
            <a:r>
              <a:rPr b="0" lang="ru-RU" sz="2600" spc="-1" strike="noStrike">
                <a:solidFill>
                  <a:srgbClr val="000000"/>
                </a:solidFill>
                <a:latin typeface="Noto Sans"/>
                <a:ea typeface="Arial CYR"/>
              </a:rPr>
              <a:t>В ходе выполнения дипломной работы были изучены различные модели генерации растущих сетей и проведены исследования: стандартной модели Барабаши—Альберт, модели Барабаши—Альберт с пуассоновским распределением начальных степеней узлов и модели триадного замыкания. Проведенные эксперименты показали: модель случайного графа Барабаши—Альберт подходит для моделирования большинства процессов, происходящих в социальных сетях и других сложных системах. </a:t>
            </a:r>
            <a:endParaRPr b="0" lang="ru-RU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Прямоугольник 231"/>
          <p:cNvSpPr/>
          <p:nvPr/>
        </p:nvSpPr>
        <p:spPr>
          <a:xfrm>
            <a:off x="3056400" y="540000"/>
            <a:ext cx="1442160" cy="71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Прямоугольник 1"/>
          <p:cNvSpPr/>
          <p:nvPr/>
        </p:nvSpPr>
        <p:spPr>
          <a:xfrm>
            <a:off x="178920" y="1252080"/>
            <a:ext cx="9697680" cy="404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</a:pPr>
            <a:r>
              <a:rPr b="0" lang="ru-RU" sz="2600" spc="-1" strike="noStrike">
                <a:solidFill>
                  <a:srgbClr val="000000"/>
                </a:solidFill>
                <a:latin typeface="Noto Sans"/>
                <a:ea typeface="Arial CYR"/>
              </a:rPr>
              <a:t>Но в некоторых системах было обнаружено, что динамика и распределение индекса дружбы отличаются от смоделированных результатов. Что бы ответить на вопрос о том, почему выявленные закономерности соблюдаются не во всех сложных системах, требуются дальнейшие дополнительные исследования. Также были изучены различные модули языка программирования Python, такие как: networkx, random и numpy.random, multiprocessing, json и json-stream</a:t>
            </a:r>
            <a:r>
              <a:rPr b="0" lang="en-US" sz="2600" spc="-1" strike="noStrike">
                <a:solidFill>
                  <a:srgbClr val="000000"/>
                </a:solidFill>
                <a:latin typeface="Noto Sans"/>
                <a:ea typeface="Arial CYR"/>
              </a:rPr>
              <a:t>, </a:t>
            </a:r>
            <a:r>
              <a:rPr b="0" lang="ru-RU" sz="2600" spc="-1" strike="noStrike">
                <a:solidFill>
                  <a:srgbClr val="000000"/>
                </a:solidFill>
                <a:latin typeface="Noto Sans"/>
                <a:ea typeface="Arial CYR"/>
              </a:rPr>
              <a:t>а также matplotlib, matplotlib.pyplot и pylab.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323" name="Прямоугольник 2"/>
          <p:cNvSpPr/>
          <p:nvPr/>
        </p:nvSpPr>
        <p:spPr>
          <a:xfrm>
            <a:off x="3788640" y="-44640"/>
            <a:ext cx="24786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i="1" lang="ru-RU" sz="3200" spc="-1" strike="noStrike">
                <a:solidFill>
                  <a:srgbClr val="002060"/>
                </a:solidFill>
                <a:latin typeface="Noto Sans"/>
                <a:ea typeface="Arial CYR"/>
              </a:rPr>
              <a:t>Заключение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Полилиния 233"/>
          <p:cNvSpPr/>
          <p:nvPr/>
        </p:nvSpPr>
        <p:spPr>
          <a:xfrm>
            <a:off x="5873400" y="1190520"/>
            <a:ext cx="4092840" cy="4092840"/>
          </a:xfrm>
          <a:custGeom>
            <a:avLst/>
            <a:gdLst/>
            <a:ahLst/>
            <a:rect l="l" t="t" r="r" b="b"/>
            <a:pathLst>
              <a:path w="11374" h="11374">
                <a:moveTo>
                  <a:pt x="0" y="5726"/>
                </a:moveTo>
                <a:lnTo>
                  <a:pt x="5646" y="0"/>
                </a:lnTo>
                <a:lnTo>
                  <a:pt x="11373" y="5648"/>
                </a:lnTo>
                <a:lnTo>
                  <a:pt x="5727" y="11373"/>
                </a:lnTo>
                <a:lnTo>
                  <a:pt x="5725" y="11373"/>
                </a:lnTo>
                <a:lnTo>
                  <a:pt x="0" y="5728"/>
                </a:lnTo>
                <a:lnTo>
                  <a:pt x="0" y="5726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Прямоугольник 234"/>
          <p:cNvSpPr/>
          <p:nvPr/>
        </p:nvSpPr>
        <p:spPr>
          <a:xfrm>
            <a:off x="1666080" y="1303920"/>
            <a:ext cx="3697200" cy="14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i="1" lang="ru-RU" sz="4000" spc="-1" strike="noStrike">
                <a:solidFill>
                  <a:srgbClr val="002060"/>
                </a:solidFill>
                <a:latin typeface="Noto Sans"/>
                <a:ea typeface="Arial CYR"/>
              </a:rPr>
              <a:t>СПАСИБО </a:t>
            </a:r>
            <a:endParaRPr b="0" lang="ru-RU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i="1" lang="ru-RU" sz="4000" spc="-1" strike="noStrike">
                <a:solidFill>
                  <a:srgbClr val="002060"/>
                </a:solidFill>
                <a:latin typeface="Noto Sans"/>
                <a:ea typeface="Arial CYR"/>
              </a:rPr>
              <a:t>ЗА ВНИМАНИЕ!</a:t>
            </a:r>
            <a:endParaRPr b="0" lang="ru-RU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Прямоугольник 209"/>
          <p:cNvSpPr/>
          <p:nvPr/>
        </p:nvSpPr>
        <p:spPr>
          <a:xfrm>
            <a:off x="105480" y="792360"/>
            <a:ext cx="9848880" cy="82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 CYR"/>
                <a:ea typeface="Arial CYR"/>
              </a:rPr>
              <a:t>рассмотреть алгоритмы Барабаши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 CYR"/>
              </a:rPr>
              <a:t>—</a:t>
            </a:r>
            <a:r>
              <a:rPr b="0" lang="ru-RU" sz="2400" spc="-1" strike="noStrike">
                <a:solidFill>
                  <a:srgbClr val="000000"/>
                </a:solidFill>
                <a:latin typeface="Arial CYR"/>
                <a:ea typeface="Arial CYR"/>
              </a:rPr>
              <a:t>Альберт и триадного замыкания для построения случайного графа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258" name="Прямоугольник 2"/>
          <p:cNvSpPr/>
          <p:nvPr/>
        </p:nvSpPr>
        <p:spPr>
          <a:xfrm>
            <a:off x="4463640" y="192240"/>
            <a:ext cx="11530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i="1" lang="ru-RU" sz="3200" spc="-1" strike="noStrike">
                <a:solidFill>
                  <a:srgbClr val="002060"/>
                </a:solidFill>
                <a:latin typeface="Noto Sans"/>
                <a:ea typeface="Arial CYR"/>
              </a:rPr>
              <a:t>ЦЕЛЬ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259" name=""/>
          <p:cNvSpPr/>
          <p:nvPr/>
        </p:nvSpPr>
        <p:spPr>
          <a:xfrm>
            <a:off x="4140360" y="1620000"/>
            <a:ext cx="1799640" cy="64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i="1" lang="ru-RU" sz="3200" spc="-1" strike="noStrike">
                <a:solidFill>
                  <a:srgbClr val="002060"/>
                </a:solidFill>
                <a:latin typeface="Noto Sans"/>
                <a:ea typeface="Arial CYR"/>
              </a:rPr>
              <a:t>ЗАДАЧИ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260" name=""/>
          <p:cNvSpPr/>
          <p:nvPr/>
        </p:nvSpPr>
        <p:spPr>
          <a:xfrm>
            <a:off x="168120" y="2160000"/>
            <a:ext cx="9851760" cy="341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Noto Sans"/>
                <a:ea typeface="Arial CYR"/>
              </a:rPr>
              <a:t>реализовать алгоритм Барабаши—Альберт , алгоритм Барабаши—Альберт с пуассоновским распределением начальных степеней вершин и алгоритм триадного замыкания на некотором языке программирования; </a:t>
            </a:r>
            <a:endParaRPr b="0" lang="ru-RU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Noto Sans"/>
                <a:ea typeface="Arial CYR"/>
              </a:rPr>
              <a:t>реализовать параллельное вычисление индекса дружбы для построенных графов; </a:t>
            </a:r>
            <a:endParaRPr b="0" lang="ru-RU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Noto Sans"/>
                <a:ea typeface="Arial CYR"/>
              </a:rPr>
              <a:t>провести анализ законов распределения и динамики индекса дружбы графов, построенных с помощью этих алгоритмов.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>
        <mc:Choice xmlns:a14="http://schemas.microsoft.com/office/drawing/2010/main" Requires="a14">
          <p:sp>
            <p:nvSpPr>
              <p:cNvPr id="261" name=""/>
              <p:cNvSpPr txBox="1"/>
              <p:nvPr/>
            </p:nvSpPr>
            <p:spPr>
              <a:xfrm>
                <a:off x="3274920" y="1908000"/>
                <a:ext cx="3530880" cy="8992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G</m:t>
                    </m:r>
                    <m:r>
                      <m:t xml:space="preserve">=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V</m:t>
                        </m:r>
                        <m:r>
                          <m:t xml:space="preserve">,</m:t>
                        </m:r>
                        <m:r>
                          <m:t xml:space="preserve">E</m:t>
                        </m:r>
                      </m:e>
                    </m:d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262" name=""/>
              <p:cNvSpPr txBox="1"/>
              <p:nvPr/>
            </p:nvSpPr>
            <p:spPr>
              <a:xfrm>
                <a:off x="3068280" y="3129480"/>
                <a:ext cx="3943800" cy="8208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V</m:t>
                    </m:r>
                    <m:r>
                      <m:t xml:space="preserve">=</m:t>
                    </m:r>
                    <m:r>
                      <m:t xml:space="preserve">{</m:t>
                    </m:r>
                    <m:sSub>
                      <m:e>
                        <m:r>
                          <m:t xml:space="preserve">v</m:t>
                        </m:r>
                      </m:e>
                      <m:sub>
                        <m:r>
                          <m:t xml:space="preserve">1</m:t>
                        </m:r>
                      </m:sub>
                    </m:sSub>
                    <m:r>
                      <m:t xml:space="preserve">,</m:t>
                    </m:r>
                    <m:r>
                      <m:t xml:space="preserve">...</m:t>
                    </m:r>
                    <m:sSub>
                      <m:e>
                        <m:r>
                          <m:t xml:space="preserve">v</m:t>
                        </m:r>
                      </m:e>
                      <m:sub>
                        <m:r>
                          <m:t xml:space="preserve">n</m:t>
                        </m:r>
                      </m:sub>
                    </m:sSub>
                    <m:r>
                      <m:t xml:space="preserve">}</m:t>
                    </m:r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263" name=""/>
              <p:cNvSpPr txBox="1"/>
              <p:nvPr/>
            </p:nvSpPr>
            <p:spPr>
              <a:xfrm>
                <a:off x="3591000" y="4248000"/>
                <a:ext cx="2898720" cy="7426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E</m:t>
                    </m:r>
                    <m:r>
                      <m:t xml:space="preserve">⊆</m:t>
                    </m:r>
                    <m:r>
                      <m:t xml:space="preserve">V</m:t>
                    </m:r>
                    <m:r>
                      <m:t xml:space="preserve">×</m:t>
                    </m:r>
                    <m:r>
                      <m:t xml:space="preserve">V</m:t>
                    </m:r>
                  </m:oMath>
                </a14:m>
              </a:p>
            </p:txBody>
          </p:sp>
        </mc:Choice>
        <mc:Fallback/>
      </mc:AlternateContent>
      <p:sp>
        <p:nvSpPr>
          <p:cNvPr id="264" name=""/>
          <p:cNvSpPr/>
          <p:nvPr/>
        </p:nvSpPr>
        <p:spPr>
          <a:xfrm>
            <a:off x="3238560" y="612000"/>
            <a:ext cx="3603240" cy="64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i="1" lang="ru-RU" sz="3200" spc="-1" strike="noStrike">
                <a:solidFill>
                  <a:srgbClr val="002060"/>
                </a:solidFill>
                <a:latin typeface="Noto Sans"/>
              </a:rPr>
              <a:t>СЛУЧАЙНЫЙ ГРАФ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Прямоугольник 211"/>
          <p:cNvSpPr/>
          <p:nvPr/>
        </p:nvSpPr>
        <p:spPr>
          <a:xfrm>
            <a:off x="1882800" y="344880"/>
            <a:ext cx="6314400" cy="39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i="1" lang="ru-RU" sz="3200" spc="-1" strike="noStrike">
                <a:solidFill>
                  <a:srgbClr val="002060"/>
                </a:solidFill>
                <a:latin typeface="Noto Sans"/>
                <a:ea typeface="Arial CYR"/>
              </a:rPr>
              <a:t>МОДЕЛЬ БАРАБАШИ-АЛЬБЕРТ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266" name="Process 1"/>
          <p:cNvSpPr/>
          <p:nvPr/>
        </p:nvSpPr>
        <p:spPr>
          <a:xfrm>
            <a:off x="3271680" y="1132920"/>
            <a:ext cx="3537000" cy="719640"/>
          </a:xfrm>
          <a:prstGeom prst="flowChartProcess">
            <a:avLst/>
          </a:prstGeom>
          <a:solidFill>
            <a:srgbClr val="ffffff"/>
          </a:solidFill>
          <a:ln w="10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Строится полный</a:t>
            </a:r>
            <a:endParaRPr b="0" lang="ru-RU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b="1" lang="en-GB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граф размерности </a:t>
            </a:r>
            <a:r>
              <a:rPr b="1" lang="en-US" sz="2400" spc="-1" strike="noStrike">
                <a:solidFill>
                  <a:srgbClr val="000000"/>
                </a:solidFill>
                <a:latin typeface="Arial CYR"/>
                <a:ea typeface="Microsoft YaHei"/>
              </a:rPr>
              <a:t>m+1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267" name="Process 2"/>
          <p:cNvSpPr/>
          <p:nvPr/>
        </p:nvSpPr>
        <p:spPr>
          <a:xfrm>
            <a:off x="3330360" y="2160000"/>
            <a:ext cx="3420000" cy="539640"/>
          </a:xfrm>
          <a:prstGeom prst="flowChartProcess">
            <a:avLst/>
          </a:prstGeom>
          <a:solidFill>
            <a:srgbClr val="ffffff"/>
          </a:solidFill>
          <a:ln w="10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Добавляется вершина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268" name="Decision 1"/>
          <p:cNvSpPr/>
          <p:nvPr/>
        </p:nvSpPr>
        <p:spPr>
          <a:xfrm>
            <a:off x="4230720" y="2880000"/>
            <a:ext cx="1619280" cy="719640"/>
          </a:xfrm>
          <a:prstGeom prst="flowChartDecision">
            <a:avLst/>
          </a:prstGeom>
          <a:solidFill>
            <a:srgbClr val="ffffff"/>
          </a:solidFill>
          <a:ln w="10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b="1" lang="en-GB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m раз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269" name="Process 3"/>
          <p:cNvSpPr/>
          <p:nvPr/>
        </p:nvSpPr>
        <p:spPr>
          <a:xfrm>
            <a:off x="1440360" y="3780000"/>
            <a:ext cx="7200000" cy="719640"/>
          </a:xfrm>
          <a:prstGeom prst="flowChartProcess">
            <a:avLst/>
          </a:prstGeom>
          <a:solidFill>
            <a:srgbClr val="ffffff"/>
          </a:solidFill>
          <a:ln w="10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Случайно выбирается одна вершина с </a:t>
            </a:r>
            <a:endParaRPr b="0" lang="ru-RU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вероятностью пропорщиональной её степени 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270" name="Process 4"/>
          <p:cNvSpPr/>
          <p:nvPr/>
        </p:nvSpPr>
        <p:spPr>
          <a:xfrm>
            <a:off x="2745000" y="4899240"/>
            <a:ext cx="4590360" cy="680400"/>
          </a:xfrm>
          <a:prstGeom prst="flowChartProcess">
            <a:avLst/>
          </a:prstGeom>
          <a:solidFill>
            <a:srgbClr val="ffffff"/>
          </a:solidFill>
          <a:ln w="10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Новая вершина соединяется</a:t>
            </a:r>
            <a:endParaRPr b="0" lang="ru-RU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с выбранной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271" name=""/>
          <p:cNvSpPr/>
          <p:nvPr/>
        </p:nvSpPr>
        <p:spPr>
          <a:xfrm>
            <a:off x="5040000" y="1852920"/>
            <a:ext cx="360" cy="3070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"/>
          <p:cNvSpPr/>
          <p:nvPr/>
        </p:nvSpPr>
        <p:spPr>
          <a:xfrm>
            <a:off x="5040000" y="2520000"/>
            <a:ext cx="360" cy="36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"/>
          <p:cNvSpPr/>
          <p:nvPr/>
        </p:nvSpPr>
        <p:spPr>
          <a:xfrm>
            <a:off x="5040000" y="3600000"/>
            <a:ext cx="360" cy="18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"/>
          <p:cNvSpPr/>
          <p:nvPr/>
        </p:nvSpPr>
        <p:spPr>
          <a:xfrm>
            <a:off x="5040000" y="4500000"/>
            <a:ext cx="360" cy="36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"/>
          <p:cNvSpPr/>
          <p:nvPr/>
        </p:nvSpPr>
        <p:spPr>
          <a:xfrm flipV="1">
            <a:off x="2745000" y="3238920"/>
            <a:ext cx="1485720" cy="1999800"/>
          </a:xfrm>
          <a:prstGeom prst="bentConnector3">
            <a:avLst>
              <a:gd name="adj1" fmla="val -129505"/>
            </a:avLst>
          </a:prstGeom>
          <a:noFill/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"/>
          <p:cNvSpPr/>
          <p:nvPr/>
        </p:nvSpPr>
        <p:spPr>
          <a:xfrm flipV="1">
            <a:off x="5850360" y="2429640"/>
            <a:ext cx="900360" cy="810000"/>
          </a:xfrm>
          <a:prstGeom prst="bentConnector3">
            <a:avLst>
              <a:gd name="adj1" fmla="val 163429"/>
            </a:avLst>
          </a:prstGeom>
          <a:noFill/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2342160" y="263160"/>
            <a:ext cx="539640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90000"/>
              </a:lnSpc>
            </a:pPr>
            <a:r>
              <a:rPr b="0" i="1" lang="ru-RU" sz="3200" spc="-1" strike="noStrike">
                <a:solidFill>
                  <a:srgbClr val="002060"/>
                </a:solidFill>
                <a:latin typeface="Noto Sans"/>
                <a:ea typeface="Arial CYR"/>
              </a:rPr>
              <a:t>ТРИАДНОЕ ЗАМЫКАНИЕ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278" name="Process 5"/>
          <p:cNvSpPr/>
          <p:nvPr/>
        </p:nvSpPr>
        <p:spPr>
          <a:xfrm>
            <a:off x="2821680" y="721440"/>
            <a:ext cx="4437000" cy="719640"/>
          </a:xfrm>
          <a:prstGeom prst="flowChartProcess">
            <a:avLst/>
          </a:prstGeom>
          <a:solidFill>
            <a:srgbClr val="ffffff"/>
          </a:solidFill>
          <a:ln w="10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Вершина выбирается среди </a:t>
            </a:r>
            <a:endParaRPr b="0" lang="ru-RU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всех вершин графа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279" name="Decision 2"/>
          <p:cNvSpPr/>
          <p:nvPr/>
        </p:nvSpPr>
        <p:spPr>
          <a:xfrm>
            <a:off x="3780360" y="3528000"/>
            <a:ext cx="2519640" cy="971640"/>
          </a:xfrm>
          <a:prstGeom prst="flowChartDecision">
            <a:avLst/>
          </a:prstGeom>
          <a:solidFill>
            <a:srgbClr val="ffffff"/>
          </a:solidFill>
          <a:ln w="10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random() &gt; p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280" name="Decision 3"/>
          <p:cNvSpPr/>
          <p:nvPr/>
        </p:nvSpPr>
        <p:spPr>
          <a:xfrm>
            <a:off x="4140360" y="2412000"/>
            <a:ext cx="1800000" cy="899640"/>
          </a:xfrm>
          <a:prstGeom prst="flowChartDecision">
            <a:avLst/>
          </a:prstGeom>
          <a:solidFill>
            <a:srgbClr val="ffffff"/>
          </a:solidFill>
          <a:ln w="10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M - 1 раз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281" name="Process 6"/>
          <p:cNvSpPr/>
          <p:nvPr/>
        </p:nvSpPr>
        <p:spPr>
          <a:xfrm>
            <a:off x="7308000" y="3024000"/>
            <a:ext cx="2267640" cy="1943640"/>
          </a:xfrm>
          <a:prstGeom prst="flowChartProcess">
            <a:avLst/>
          </a:prstGeom>
          <a:solidFill>
            <a:srgbClr val="ffffff"/>
          </a:solidFill>
          <a:ln w="10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Вершина </a:t>
            </a:r>
            <a:endParaRPr b="0" lang="ru-RU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выбирается</a:t>
            </a:r>
            <a:endParaRPr b="0" lang="ru-RU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b="1" lang="en-GB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среди всех </a:t>
            </a:r>
            <a:endParaRPr b="0" lang="ru-RU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вершин </a:t>
            </a:r>
            <a:endParaRPr b="0" lang="ru-RU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графа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282" name="Process 7"/>
          <p:cNvSpPr/>
          <p:nvPr/>
        </p:nvSpPr>
        <p:spPr>
          <a:xfrm>
            <a:off x="1670040" y="1710360"/>
            <a:ext cx="6740640" cy="449280"/>
          </a:xfrm>
          <a:prstGeom prst="flowChartProcess">
            <a:avLst/>
          </a:prstGeom>
          <a:solidFill>
            <a:srgbClr val="ffffff"/>
          </a:solidFill>
          <a:ln w="10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Выбранная вершина соединяется с новой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283" name="Process 8"/>
          <p:cNvSpPr/>
          <p:nvPr/>
        </p:nvSpPr>
        <p:spPr>
          <a:xfrm>
            <a:off x="3330360" y="4788000"/>
            <a:ext cx="3419640" cy="719640"/>
          </a:xfrm>
          <a:prstGeom prst="flowChartProcess">
            <a:avLst/>
          </a:prstGeom>
          <a:solidFill>
            <a:srgbClr val="ffffff"/>
          </a:solidFill>
          <a:ln w="10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Выбранная вершина </a:t>
            </a:r>
            <a:endParaRPr b="0" lang="ru-RU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соединяется с новой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284" name="Process 9"/>
          <p:cNvSpPr/>
          <p:nvPr/>
        </p:nvSpPr>
        <p:spPr>
          <a:xfrm>
            <a:off x="468000" y="2916000"/>
            <a:ext cx="2519640" cy="2196000"/>
          </a:xfrm>
          <a:prstGeom prst="flowChartProcess">
            <a:avLst/>
          </a:prstGeom>
          <a:solidFill>
            <a:srgbClr val="ffffff"/>
          </a:solidFill>
          <a:ln w="10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Вершина </a:t>
            </a:r>
            <a:endParaRPr b="0" lang="ru-RU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выбирается </a:t>
            </a:r>
            <a:endParaRPr b="0" lang="ru-RU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среди соседей </a:t>
            </a:r>
            <a:endParaRPr b="0" lang="ru-RU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первой </a:t>
            </a:r>
            <a:endParaRPr b="0" lang="ru-RU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выбранной </a:t>
            </a:r>
            <a:endParaRPr b="0" lang="ru-RU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вершины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285" name=""/>
          <p:cNvSpPr/>
          <p:nvPr/>
        </p:nvSpPr>
        <p:spPr>
          <a:xfrm flipV="1">
            <a:off x="6300360" y="4013280"/>
            <a:ext cx="1007640" cy="360"/>
          </a:xfrm>
          <a:prstGeom prst="bentConnector3">
            <a:avLst>
              <a:gd name="adj1" fmla="val 50000"/>
            </a:avLst>
          </a:prstGeom>
          <a:noFill/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"/>
          <p:cNvSpPr/>
          <p:nvPr/>
        </p:nvSpPr>
        <p:spPr>
          <a:xfrm flipH="1">
            <a:off x="2987280" y="4014000"/>
            <a:ext cx="792360" cy="360"/>
          </a:xfrm>
          <a:prstGeom prst="bentConnector3">
            <a:avLst>
              <a:gd name="adj1" fmla="val 50000"/>
            </a:avLst>
          </a:prstGeom>
          <a:noFill/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"/>
          <p:cNvSpPr/>
          <p:nvPr/>
        </p:nvSpPr>
        <p:spPr>
          <a:xfrm>
            <a:off x="5040360" y="4500000"/>
            <a:ext cx="360" cy="216000"/>
          </a:xfrm>
          <a:prstGeom prst="bentConnector3">
            <a:avLst>
              <a:gd name="adj1" fmla="val 50000"/>
            </a:avLst>
          </a:prstGeom>
          <a:noFill/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"/>
          <p:cNvSpPr/>
          <p:nvPr/>
        </p:nvSpPr>
        <p:spPr>
          <a:xfrm flipH="1">
            <a:off x="6749640" y="4968000"/>
            <a:ext cx="1691640" cy="108000"/>
          </a:xfrm>
          <a:prstGeom prst="bentConnector3">
            <a:avLst>
              <a:gd name="adj1" fmla="val 50000"/>
            </a:avLst>
          </a:prstGeom>
          <a:noFill/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"/>
          <p:cNvSpPr/>
          <p:nvPr/>
        </p:nvSpPr>
        <p:spPr>
          <a:xfrm>
            <a:off x="5040720" y="2160000"/>
            <a:ext cx="360" cy="252000"/>
          </a:xfrm>
          <a:prstGeom prst="bentConnector3">
            <a:avLst>
              <a:gd name="adj1" fmla="val 50000"/>
            </a:avLst>
          </a:prstGeom>
          <a:noFill/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"/>
          <p:cNvSpPr/>
          <p:nvPr/>
        </p:nvSpPr>
        <p:spPr>
          <a:xfrm flipH="1">
            <a:off x="5039640" y="3312000"/>
            <a:ext cx="360" cy="216000"/>
          </a:xfrm>
          <a:prstGeom prst="bentConnector3">
            <a:avLst>
              <a:gd name="adj1" fmla="val 50000"/>
            </a:avLst>
          </a:prstGeom>
          <a:noFill/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"/>
          <p:cNvSpPr/>
          <p:nvPr/>
        </p:nvSpPr>
        <p:spPr>
          <a:xfrm>
            <a:off x="5040720" y="1710360"/>
            <a:ext cx="360" cy="360"/>
          </a:xfrm>
          <a:prstGeom prst="bentConnector3">
            <a:avLst>
              <a:gd name="adj1" fmla="val 50000"/>
            </a:avLst>
          </a:prstGeom>
          <a:noFill/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"/>
          <p:cNvSpPr/>
          <p:nvPr/>
        </p:nvSpPr>
        <p:spPr>
          <a:xfrm>
            <a:off x="5040360" y="1441440"/>
            <a:ext cx="360" cy="268920"/>
          </a:xfrm>
          <a:prstGeom prst="bentConnector3">
            <a:avLst>
              <a:gd name="adj1" fmla="val 50000"/>
            </a:avLst>
          </a:prstGeom>
          <a:noFill/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293" name="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cxnSp>
        <p:nvCxnSpPr>
          <p:cNvPr id="294" name="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>
        <mc:Choice xmlns:a14="http://schemas.microsoft.com/office/drawing/2010/main" Requires="a14">
          <p:sp>
            <p:nvSpPr>
              <p:cNvPr id="295" name=""/>
              <p:cNvSpPr txBox="1"/>
              <p:nvPr/>
            </p:nvSpPr>
            <p:spPr>
              <a:xfrm>
                <a:off x="3099600" y="180000"/>
                <a:ext cx="6439680" cy="8992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deg</m:t>
                        </m:r>
                      </m:e>
                      <m:sub>
                        <m:sSub>
                          <m:e>
                            <m:r>
                              <m:t xml:space="preserve">v</m:t>
                            </m:r>
                          </m:e>
                          <m:sub>
                            <m:r>
                              <m:t xml:space="preserve">i</m:t>
                            </m:r>
                          </m:sub>
                        </m:sSub>
                      </m:sub>
                    </m:sSub>
                    <m:r>
                      <m:t xml:space="preserve">=</m:t>
                    </m:r>
                    <m:r>
                      <m:t xml:space="preserve">v</m:t>
                    </m:r>
                    <m:r>
                      <m:t xml:space="preserve">∈</m:t>
                    </m:r>
                    <m:r>
                      <m:t xml:space="preserve">V</m:t>
                    </m:r>
                    <m:r>
                      <m:t xml:space="preserve">: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v</m:t>
                        </m:r>
                        <m:r>
                          <m:t xml:space="preserve">,</m:t>
                        </m:r>
                        <m:sSub>
                          <m:e>
                            <m:r>
                              <m:t xml:space="preserve">v</m:t>
                            </m:r>
                          </m:e>
                          <m:sub>
                            <m:r>
                              <m:t xml:space="preserve">i</m:t>
                            </m:r>
                          </m:sub>
                        </m:sSub>
                      </m:e>
                    </m:d>
                    <m:r>
                      <m:t xml:space="preserve">∈</m:t>
                    </m:r>
                    <m:r>
                      <m:t xml:space="preserve">E</m:t>
                    </m:r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296" name=""/>
              <p:cNvSpPr txBox="1"/>
              <p:nvPr/>
            </p:nvSpPr>
            <p:spPr>
              <a:xfrm>
                <a:off x="2908800" y="1260000"/>
                <a:ext cx="5370480" cy="12592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s</m:t>
                        </m:r>
                      </m:e>
                      <m:sub>
                        <m:r>
                          <m:t xml:space="preserve">i</m:t>
                        </m:r>
                      </m:sub>
                    </m:sSub>
                    <m:r>
                      <m:t xml:space="preserve">=</m:t>
                    </m:r>
                    <m:nary>
                      <m:naryPr>
                        <m:chr m:val="∑"/>
                        <m:supHide m:val="1"/>
                      </m:naryPr>
                      <m:sub>
                        <m:r>
                          <m:t xml:space="preserve">j</m:t>
                        </m:r>
                        <m:r>
                          <m:t xml:space="preserve">:</m:t>
                        </m:r>
                        <m:d>
                          <m:dPr>
                            <m:begChr m:val="("/>
                            <m:endChr m:val=")"/>
                          </m:dPr>
                          <m:e>
                            <m:sSub>
                              <m:e>
                                <m:r>
                                  <m:t xml:space="preserve">v</m:t>
                                </m:r>
                              </m:e>
                              <m:sub>
                                <m:r>
                                  <m:t xml:space="preserve">i</m:t>
                                </m:r>
                              </m:sub>
                            </m:sSub>
                            <m:r>
                              <m:t xml:space="preserve">,</m:t>
                            </m:r>
                            <m:sSub>
                              <m:e>
                                <m:r>
                                  <m:t xml:space="preserve">v</m:t>
                                </m:r>
                              </m:e>
                              <m:sub>
                                <m:r>
                                  <m:t xml:space="preserve">j</m:t>
                                </m:r>
                              </m:sub>
                            </m:sSub>
                          </m:e>
                        </m:d>
                        <m:r>
                          <m:t xml:space="preserve">∈</m:t>
                        </m:r>
                        <m:r>
                          <m:t xml:space="preserve">E</m:t>
                        </m:r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t</m:t>
                            </m:r>
                          </m:e>
                        </m:d>
                      </m:sub>
                      <m:sup/>
                      <m:e>
                        <m:sSub>
                          <m:e>
                            <m:r>
                              <m:t xml:space="preserve">deg</m:t>
                            </m:r>
                          </m:e>
                          <m:sub>
                            <m:sSub>
                              <m:e>
                                <m:r>
                                  <m:t xml:space="preserve">v</m:t>
                                </m:r>
                              </m:e>
                              <m:sub>
                                <m:r>
                                  <m:t xml:space="preserve">j</m:t>
                                </m:r>
                              </m:sub>
                            </m:sSub>
                          </m:sub>
                        </m:sSub>
                      </m:e>
                    </m:nary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t</m:t>
                        </m:r>
                      </m:e>
                    </m:d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297" name=""/>
              <p:cNvSpPr txBox="1"/>
              <p:nvPr/>
            </p:nvSpPr>
            <p:spPr>
              <a:xfrm>
                <a:off x="1800000" y="2592000"/>
                <a:ext cx="3707280" cy="15472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α</m:t>
                        </m:r>
                      </m:e>
                      <m:sub>
                        <m:r>
                          <m:t xml:space="preserve">i</m:t>
                        </m:r>
                      </m:sub>
                    </m:sSub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t</m:t>
                        </m:r>
                      </m:e>
                    </m:d>
                    <m:r>
                      <m:t xml:space="preserve">=</m:t>
                    </m:r>
                    <m:f>
                      <m:num>
                        <m:sSub>
                          <m:e>
                            <m:r>
                              <m:t xml:space="preserve">s</m:t>
                            </m:r>
                          </m:e>
                          <m:sub>
                            <m:r>
                              <m:t xml:space="preserve">i</m:t>
                            </m:r>
                          </m:sub>
                        </m:sSub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t</m:t>
                            </m:r>
                          </m:e>
                        </m:d>
                      </m:num>
                      <m:den>
                        <m:sSub>
                          <m:e>
                            <m:r>
                              <m:t xml:space="preserve">deg</m:t>
                            </m:r>
                          </m:e>
                          <m:sub>
                            <m:sSub>
                              <m:e>
                                <m:r>
                                  <m:t xml:space="preserve">v</m:t>
                                </m:r>
                              </m:e>
                              <m:sub>
                                <m:r>
                                  <m:t xml:space="preserve">i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t</m:t>
                            </m:r>
                          </m:e>
                        </m:d>
                      </m:den>
                    </m:f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298" name=""/>
              <p:cNvSpPr txBox="1"/>
              <p:nvPr/>
            </p:nvSpPr>
            <p:spPr>
              <a:xfrm>
                <a:off x="342000" y="4068000"/>
                <a:ext cx="3617280" cy="15112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β</m:t>
                        </m:r>
                      </m:e>
                      <m:sub>
                        <m:r>
                          <m:t xml:space="preserve">i</m:t>
                        </m:r>
                      </m:sub>
                    </m:sSub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t</m:t>
                        </m:r>
                      </m:e>
                    </m:d>
                    <m:r>
                      <m:t xml:space="preserve">=</m:t>
                    </m:r>
                    <m:f>
                      <m:num>
                        <m:sSub>
                          <m:e>
                            <m:r>
                              <m:t xml:space="preserve">α</m:t>
                            </m:r>
                          </m:e>
                          <m:sub>
                            <m:r>
                              <m:t xml:space="preserve">i</m:t>
                            </m:r>
                          </m:sub>
                        </m:sSub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t</m:t>
                            </m:r>
                          </m:e>
                        </m:d>
                      </m:num>
                      <m:den>
                        <m:sSub>
                          <m:e>
                            <m:r>
                              <m:t xml:space="preserve">deg</m:t>
                            </m:r>
                          </m:e>
                          <m:sub>
                            <m:sSub>
                              <m:e>
                                <m:r>
                                  <m:t xml:space="preserve">v</m:t>
                                </m:r>
                              </m:e>
                              <m:sub>
                                <m:r>
                                  <m:t xml:space="preserve">i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t</m:t>
                            </m:r>
                          </m:e>
                        </m:d>
                      </m:den>
                    </m:f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Прямоугольник 214"/>
          <p:cNvSpPr/>
          <p:nvPr/>
        </p:nvSpPr>
        <p:spPr>
          <a:xfrm>
            <a:off x="3930840" y="131400"/>
            <a:ext cx="179820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i="1" lang="ru-RU" sz="3200" spc="-1" strike="noStrike">
                <a:solidFill>
                  <a:srgbClr val="002060"/>
                </a:solidFill>
                <a:latin typeface="Noto Sans"/>
                <a:ea typeface="Arial CYR"/>
              </a:rPr>
              <a:t>Анализ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300" name="Рисунок 215" descr=""/>
          <p:cNvPicPr/>
          <p:nvPr/>
        </p:nvPicPr>
        <p:blipFill>
          <a:blip r:embed="rId1"/>
          <a:srcRect l="4343" t="10671" r="8219" b="2116"/>
          <a:stretch/>
        </p:blipFill>
        <p:spPr>
          <a:xfrm>
            <a:off x="91440" y="1063080"/>
            <a:ext cx="4190040" cy="3877560"/>
          </a:xfrm>
          <a:prstGeom prst="rect">
            <a:avLst/>
          </a:prstGeom>
          <a:ln w="0">
            <a:noFill/>
          </a:ln>
        </p:spPr>
      </p:pic>
      <p:pic>
        <p:nvPicPr>
          <p:cNvPr id="301" name="Рисунок 216" descr=""/>
          <p:cNvPicPr/>
          <p:nvPr/>
        </p:nvPicPr>
        <p:blipFill>
          <a:blip r:embed="rId2"/>
          <a:srcRect l="2190" t="8916" r="5887" b="3117"/>
          <a:stretch/>
        </p:blipFill>
        <p:spPr>
          <a:xfrm>
            <a:off x="5730120" y="1063080"/>
            <a:ext cx="4167000" cy="3877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Рисунок 217" descr=""/>
          <p:cNvPicPr/>
          <p:nvPr/>
        </p:nvPicPr>
        <p:blipFill>
          <a:blip r:embed="rId1"/>
          <a:srcRect l="3537" t="8358" r="6428" b="1321"/>
          <a:stretch/>
        </p:blipFill>
        <p:spPr>
          <a:xfrm>
            <a:off x="97560" y="1005120"/>
            <a:ext cx="3969000" cy="3550680"/>
          </a:xfrm>
          <a:prstGeom prst="rect">
            <a:avLst/>
          </a:prstGeom>
          <a:ln w="0">
            <a:noFill/>
          </a:ln>
        </p:spPr>
      </p:pic>
      <p:sp>
        <p:nvSpPr>
          <p:cNvPr id="303" name="Прямоугольник 218"/>
          <p:cNvSpPr/>
          <p:nvPr/>
        </p:nvSpPr>
        <p:spPr>
          <a:xfrm>
            <a:off x="97560" y="-83160"/>
            <a:ext cx="173772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i="1" lang="ru-RU" sz="3200" spc="-1" strike="noStrike">
                <a:solidFill>
                  <a:srgbClr val="002060"/>
                </a:solidFill>
                <a:latin typeface="Noto Sans"/>
                <a:ea typeface="Arial CYR"/>
              </a:rPr>
              <a:t>Анализ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304" name="Рисунок 221" descr=""/>
          <p:cNvPicPr/>
          <p:nvPr/>
        </p:nvPicPr>
        <p:blipFill>
          <a:blip r:embed="rId2"/>
          <a:srcRect l="4288" t="9072" r="7400" b="262"/>
          <a:stretch/>
        </p:blipFill>
        <p:spPr>
          <a:xfrm>
            <a:off x="5509440" y="1082520"/>
            <a:ext cx="4563360" cy="3473280"/>
          </a:xfrm>
          <a:prstGeom prst="rect">
            <a:avLst/>
          </a:prstGeom>
          <a:ln w="0">
            <a:noFill/>
          </a:ln>
        </p:spPr>
      </p:pic>
      <p:sp>
        <p:nvSpPr>
          <p:cNvPr id="305" name="Прямоугольник 222"/>
          <p:cNvSpPr/>
          <p:nvPr/>
        </p:nvSpPr>
        <p:spPr>
          <a:xfrm>
            <a:off x="4062960" y="309240"/>
            <a:ext cx="1449720" cy="82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i="1" lang="ru-RU" sz="3200" spc="-1" strike="noStrike">
                <a:solidFill>
                  <a:srgbClr val="002060"/>
                </a:solidFill>
                <a:latin typeface="Noto Sans"/>
                <a:ea typeface="Arial CYR"/>
              </a:rPr>
              <a:t>Reddit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306" name="Прямоугольник 223"/>
          <p:cNvSpPr/>
          <p:nvPr/>
        </p:nvSpPr>
        <p:spPr>
          <a:xfrm>
            <a:off x="6480000" y="360000"/>
            <a:ext cx="2878560" cy="144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Прямоугольник 3"/>
          <p:cNvSpPr/>
          <p:nvPr/>
        </p:nvSpPr>
        <p:spPr>
          <a:xfrm>
            <a:off x="0" y="-129600"/>
            <a:ext cx="1737720" cy="34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i="1" lang="ru-RU" sz="3200" spc="-1" strike="noStrike">
                <a:solidFill>
                  <a:srgbClr val="002060"/>
                </a:solidFill>
                <a:latin typeface="Noto Sans"/>
                <a:ea typeface="Arial CYR"/>
              </a:rPr>
              <a:t>Анализ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308" name="Прямоугольник 4"/>
          <p:cNvSpPr/>
          <p:nvPr/>
        </p:nvSpPr>
        <p:spPr>
          <a:xfrm>
            <a:off x="1738800" y="-129600"/>
            <a:ext cx="8219520" cy="155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i="1" lang="ru-RU" sz="3200" spc="-1" strike="noStrike">
                <a:solidFill>
                  <a:srgbClr val="002060"/>
                </a:solidFill>
                <a:latin typeface="Noto Sans"/>
                <a:ea typeface="Arial CYR"/>
              </a:rPr>
              <a:t>Сеть цитирования статей в сфере феноменологии физики высоких энергий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309" name="Рисунок 5" descr=""/>
          <p:cNvPicPr/>
          <p:nvPr/>
        </p:nvPicPr>
        <p:blipFill>
          <a:blip r:embed="rId1"/>
          <a:srcRect l="2088" t="7842" r="7061" b="2080"/>
          <a:stretch/>
        </p:blipFill>
        <p:spPr>
          <a:xfrm>
            <a:off x="68400" y="1501200"/>
            <a:ext cx="4479480" cy="3328920"/>
          </a:xfrm>
          <a:prstGeom prst="rect">
            <a:avLst/>
          </a:prstGeom>
          <a:ln w="0">
            <a:noFill/>
          </a:ln>
        </p:spPr>
      </p:pic>
      <p:pic>
        <p:nvPicPr>
          <p:cNvPr id="310" name="Рисунок 6" descr=""/>
          <p:cNvPicPr/>
          <p:nvPr/>
        </p:nvPicPr>
        <p:blipFill>
          <a:blip r:embed="rId2"/>
          <a:srcRect l="4629" t="10124" r="7576" b="2340"/>
          <a:stretch/>
        </p:blipFill>
        <p:spPr>
          <a:xfrm>
            <a:off x="5542920" y="1432440"/>
            <a:ext cx="4536360" cy="3389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1427</TotalTime>
  <Application>LibreOffice/7.2.1.2$Windows_X86_64 LibreOffice_project/87b77fad49947c1441b67c559c339af8f3517e22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2023-05-31T22:50:06Z</dcterms:created>
  <dc:creator/>
  <dc:description/>
  <dc:language>ru-RU</dc:language>
  <cp:lastModifiedBy/>
  <dcterms:modified xsi:type="dcterms:W3CDTF">2023-06-05T17:36:55Z</dcterms:modified>
  <cp:revision>30</cp:revision>
  <dc:subject/>
  <dc:title>Grey Elegant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1</vt:r8>
  </property>
  <property fmtid="{D5CDD505-2E9C-101B-9397-08002B2CF9AE}" pid="3" name="PresentationFormat">
    <vt:lpwstr>Произвольный</vt:lpwstr>
  </property>
  <property fmtid="{D5CDD505-2E9C-101B-9397-08002B2CF9AE}" pid="4" name="Slides">
    <vt:r8>13</vt:r8>
  </property>
</Properties>
</file>