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f0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9;p2"/>
          <p:cNvSpPr/>
          <p:nvPr/>
        </p:nvSpPr>
        <p:spPr>
          <a:xfrm>
            <a:off x="182880" y="182880"/>
            <a:ext cx="8776800" cy="4776480"/>
          </a:xfrm>
          <a:prstGeom prst="rect">
            <a:avLst/>
          </a:prstGeom>
          <a:noFill/>
          <a:ln w="9525">
            <a:solidFill>
              <a:srgbClr val="52555c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oogle Shape;10;p2"/>
          <p:cNvGrpSpPr/>
          <p:nvPr/>
        </p:nvGrpSpPr>
        <p:grpSpPr>
          <a:xfrm>
            <a:off x="-695520" y="-720360"/>
            <a:ext cx="11017440" cy="6963480"/>
            <a:chOff x="-695520" y="-720360"/>
            <a:chExt cx="11017440" cy="6963480"/>
          </a:xfrm>
        </p:grpSpPr>
        <p:sp>
          <p:nvSpPr>
            <p:cNvPr id="2" name="Google Shape;11;p2"/>
            <p:cNvSpPr/>
            <p:nvPr/>
          </p:nvSpPr>
          <p:spPr>
            <a:xfrm>
              <a:off x="3727800" y="3499560"/>
              <a:ext cx="6594120" cy="2743560"/>
            </a:xfrm>
            <a:custGeom>
              <a:avLst/>
              <a:gdLst/>
              <a:ahLst/>
              <a:rect l="l" t="t" r="r" b="b"/>
              <a:pathLst>
                <a:path w="6595175" h="2744584">
                  <a:moveTo>
                    <a:pt x="6447774" y="810022"/>
                  </a:moveTo>
                  <a:cubicBezTo>
                    <a:pt x="6225538" y="304296"/>
                    <a:pt x="5752650" y="-80768"/>
                    <a:pt x="5163269" y="14560"/>
                  </a:cubicBezTo>
                  <a:cubicBezTo>
                    <a:pt x="4790541" y="74807"/>
                    <a:pt x="4447146" y="298296"/>
                    <a:pt x="4214327" y="591782"/>
                  </a:cubicBezTo>
                  <a:cubicBezTo>
                    <a:pt x="4024671" y="830854"/>
                    <a:pt x="3879763" y="1127423"/>
                    <a:pt x="3607030" y="1264166"/>
                  </a:cubicBezTo>
                  <a:cubicBezTo>
                    <a:pt x="3412625" y="1361662"/>
                    <a:pt x="3184389" y="1359911"/>
                    <a:pt x="2967902" y="1339496"/>
                  </a:cubicBezTo>
                  <a:cubicBezTo>
                    <a:pt x="2598924" y="1304747"/>
                    <a:pt x="2235947" y="1222502"/>
                    <a:pt x="1867635" y="1181920"/>
                  </a:cubicBezTo>
                  <a:cubicBezTo>
                    <a:pt x="1499324" y="1141339"/>
                    <a:pt x="1117014" y="1144339"/>
                    <a:pt x="770202" y="1274833"/>
                  </a:cubicBezTo>
                  <a:cubicBezTo>
                    <a:pt x="423390" y="1405326"/>
                    <a:pt x="115825" y="1681063"/>
                    <a:pt x="22164" y="2039628"/>
                  </a:cubicBezTo>
                  <a:cubicBezTo>
                    <a:pt x="-21250" y="2205704"/>
                    <a:pt x="-7501" y="2405777"/>
                    <a:pt x="123158" y="2517189"/>
                  </a:cubicBezTo>
                  <a:cubicBezTo>
                    <a:pt x="229235" y="2607601"/>
                    <a:pt x="380642" y="2615017"/>
                    <a:pt x="519967" y="2618100"/>
                  </a:cubicBezTo>
                  <a:cubicBezTo>
                    <a:pt x="2448600" y="2660182"/>
                    <a:pt x="4377150" y="2702347"/>
                    <a:pt x="6305783" y="2744428"/>
                  </a:cubicBezTo>
                  <a:cubicBezTo>
                    <a:pt x="6333365" y="2745011"/>
                    <a:pt x="6363446" y="2744844"/>
                    <a:pt x="6385028" y="2727595"/>
                  </a:cubicBezTo>
                  <a:cubicBezTo>
                    <a:pt x="6404443" y="2712096"/>
                    <a:pt x="6412110" y="2686514"/>
                    <a:pt x="6418693" y="2662515"/>
                  </a:cubicBezTo>
                  <a:cubicBezTo>
                    <a:pt x="6552268" y="2174872"/>
                    <a:pt x="6652345" y="1662397"/>
                    <a:pt x="6558267" y="1165671"/>
                  </a:cubicBezTo>
                  <a:cubicBezTo>
                    <a:pt x="6535185" y="1043760"/>
                    <a:pt x="6497854" y="923850"/>
                    <a:pt x="6447857" y="810105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12;p2"/>
            <p:cNvSpPr/>
            <p:nvPr/>
          </p:nvSpPr>
          <p:spPr>
            <a:xfrm>
              <a:off x="-695520" y="-720360"/>
              <a:ext cx="4759920" cy="1984320"/>
            </a:xfrm>
            <a:custGeom>
              <a:avLst/>
              <a:gdLst/>
              <a:ahLst/>
              <a:rect l="l" t="t" r="r" b="b"/>
              <a:pathLst>
                <a:path w="4760905" h="1985265">
                  <a:moveTo>
                    <a:pt x="121517" y="1419631"/>
                  </a:moveTo>
                  <a:cubicBezTo>
                    <a:pt x="291840" y="1781446"/>
                    <a:pt x="641236" y="2051183"/>
                    <a:pt x="1065877" y="1971104"/>
                  </a:cubicBezTo>
                  <a:cubicBezTo>
                    <a:pt x="1334443" y="1920523"/>
                    <a:pt x="1578679" y="1752364"/>
                    <a:pt x="1741669" y="1535625"/>
                  </a:cubicBezTo>
                  <a:cubicBezTo>
                    <a:pt x="1874411" y="1359134"/>
                    <a:pt x="1973738" y="1141727"/>
                    <a:pt x="2168476" y="1037649"/>
                  </a:cubicBezTo>
                  <a:cubicBezTo>
                    <a:pt x="2307301" y="963486"/>
                    <a:pt x="2472541" y="960486"/>
                    <a:pt x="2629532" y="971152"/>
                  </a:cubicBezTo>
                  <a:cubicBezTo>
                    <a:pt x="2897182" y="989318"/>
                    <a:pt x="3161333" y="1042066"/>
                    <a:pt x="3428650" y="1064565"/>
                  </a:cubicBezTo>
                  <a:cubicBezTo>
                    <a:pt x="3695967" y="1087063"/>
                    <a:pt x="3972450" y="1077731"/>
                    <a:pt x="4221018" y="976735"/>
                  </a:cubicBezTo>
                  <a:cubicBezTo>
                    <a:pt x="4469503" y="875824"/>
                    <a:pt x="4686907" y="670500"/>
                    <a:pt x="4747903" y="409346"/>
                  </a:cubicBezTo>
                  <a:cubicBezTo>
                    <a:pt x="4776151" y="288352"/>
                    <a:pt x="4762485" y="143859"/>
                    <a:pt x="4665825" y="65696"/>
                  </a:cubicBezTo>
                  <a:cubicBezTo>
                    <a:pt x="4587579" y="2199"/>
                    <a:pt x="4477836" y="-384"/>
                    <a:pt x="4377009" y="33"/>
                  </a:cubicBezTo>
                  <a:cubicBezTo>
                    <a:pt x="2980677" y="5783"/>
                    <a:pt x="1584428" y="11532"/>
                    <a:pt x="188096" y="17282"/>
                  </a:cubicBezTo>
                  <a:cubicBezTo>
                    <a:pt x="168098" y="17282"/>
                    <a:pt x="146349" y="18115"/>
                    <a:pt x="131100" y="30948"/>
                  </a:cubicBezTo>
                  <a:cubicBezTo>
                    <a:pt x="117351" y="42531"/>
                    <a:pt x="112268" y="61197"/>
                    <a:pt x="107935" y="78696"/>
                  </a:cubicBezTo>
                  <a:cubicBezTo>
                    <a:pt x="20440" y="434012"/>
                    <a:pt x="-42390" y="806744"/>
                    <a:pt x="35022" y="1164476"/>
                  </a:cubicBezTo>
                  <a:cubicBezTo>
                    <a:pt x="54021" y="1252222"/>
                    <a:pt x="83269" y="1338301"/>
                    <a:pt x="121600" y="141971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" name="Google Shape;15;p2"/>
          <p:cNvGrpSpPr/>
          <p:nvPr/>
        </p:nvGrpSpPr>
        <p:grpSpPr>
          <a:xfrm>
            <a:off x="658080" y="482760"/>
            <a:ext cx="7890840" cy="3671640"/>
            <a:chOff x="658080" y="482760"/>
            <a:chExt cx="7890840" cy="3671640"/>
          </a:xfrm>
        </p:grpSpPr>
        <p:grpSp>
          <p:nvGrpSpPr>
            <p:cNvPr id="5" name="Google Shape;16;p2"/>
            <p:cNvGrpSpPr/>
            <p:nvPr/>
          </p:nvGrpSpPr>
          <p:grpSpPr>
            <a:xfrm>
              <a:off x="8421480" y="482760"/>
              <a:ext cx="127440" cy="603000"/>
              <a:chOff x="8421480" y="482760"/>
              <a:chExt cx="127440" cy="603000"/>
            </a:xfrm>
          </p:grpSpPr>
          <p:sp>
            <p:nvSpPr>
              <p:cNvPr id="6" name="Google Shape;17;p2"/>
              <p:cNvSpPr/>
              <p:nvPr/>
            </p:nvSpPr>
            <p:spPr>
              <a:xfrm>
                <a:off x="8421480" y="973080"/>
                <a:ext cx="127440" cy="112680"/>
              </a:xfrm>
              <a:custGeom>
                <a:avLst/>
                <a:gdLst/>
                <a:ahLst/>
                <a:rect l="l" t="t" r="r" b="b"/>
                <a:pathLst>
                  <a:path w="128375" h="113621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Google Shape;18;p2"/>
              <p:cNvSpPr/>
              <p:nvPr/>
            </p:nvSpPr>
            <p:spPr>
              <a:xfrm>
                <a:off x="8421480" y="850320"/>
                <a:ext cx="127440" cy="112680"/>
              </a:xfrm>
              <a:custGeom>
                <a:avLst/>
                <a:gdLst/>
                <a:ahLst/>
                <a:rect l="l" t="t" r="r" b="b"/>
                <a:pathLst>
                  <a:path w="128375" h="113621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7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" name="Google Shape;19;p2"/>
              <p:cNvSpPr/>
              <p:nvPr/>
            </p:nvSpPr>
            <p:spPr>
              <a:xfrm>
                <a:off x="8421480" y="727920"/>
                <a:ext cx="127440" cy="112680"/>
              </a:xfrm>
              <a:custGeom>
                <a:avLst/>
                <a:gdLst/>
                <a:ahLst/>
                <a:rect l="l" t="t" r="r" b="b"/>
                <a:pathLst>
                  <a:path w="128375" h="113621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" name="Google Shape;20;p2"/>
              <p:cNvSpPr/>
              <p:nvPr/>
            </p:nvSpPr>
            <p:spPr>
              <a:xfrm>
                <a:off x="8421480" y="605160"/>
                <a:ext cx="127440" cy="112680"/>
              </a:xfrm>
              <a:custGeom>
                <a:avLst/>
                <a:gdLst/>
                <a:ahLst/>
                <a:rect l="l" t="t" r="r" b="b"/>
                <a:pathLst>
                  <a:path w="128375" h="113621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7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" name="Google Shape;21;p2"/>
              <p:cNvSpPr/>
              <p:nvPr/>
            </p:nvSpPr>
            <p:spPr>
              <a:xfrm>
                <a:off x="8421480" y="482760"/>
                <a:ext cx="127440" cy="112680"/>
              </a:xfrm>
              <a:custGeom>
                <a:avLst/>
                <a:gdLst/>
                <a:ahLst/>
                <a:rect l="l" t="t" r="r" b="b"/>
                <a:pathLst>
                  <a:path w="128375" h="113621">
                    <a:moveTo>
                      <a:pt x="64206" y="113621"/>
                    </a:moveTo>
                    <a:cubicBezTo>
                      <a:pt x="60956" y="113621"/>
                      <a:pt x="58040" y="111872"/>
                      <a:pt x="56373" y="109121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1"/>
                    </a:lnTo>
                    <a:cubicBezTo>
                      <a:pt x="70456" y="111872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" name="Google Shape;22;p2"/>
            <p:cNvGrpSpPr/>
            <p:nvPr/>
          </p:nvGrpSpPr>
          <p:grpSpPr>
            <a:xfrm>
              <a:off x="658080" y="3340440"/>
              <a:ext cx="127440" cy="813960"/>
              <a:chOff x="658080" y="3340440"/>
              <a:chExt cx="127440" cy="813960"/>
            </a:xfrm>
          </p:grpSpPr>
          <p:sp>
            <p:nvSpPr>
              <p:cNvPr id="12" name="Google Shape;23;p2"/>
              <p:cNvSpPr/>
              <p:nvPr/>
            </p:nvSpPr>
            <p:spPr>
              <a:xfrm>
                <a:off x="658080" y="3340440"/>
                <a:ext cx="127440" cy="127440"/>
              </a:xfrm>
              <a:prstGeom prst="mathPlus">
                <a:avLst>
                  <a:gd name="adj1" fmla="val 0"/>
                </a:avLst>
              </a:prstGeom>
              <a:noFill/>
              <a:ln w="19050">
                <a:solidFill>
                  <a:srgbClr val="52555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" name="Google Shape;24;p2"/>
              <p:cNvSpPr/>
              <p:nvPr/>
            </p:nvSpPr>
            <p:spPr>
              <a:xfrm>
                <a:off x="658080" y="3511800"/>
                <a:ext cx="127440" cy="127440"/>
              </a:xfrm>
              <a:prstGeom prst="mathPlus">
                <a:avLst>
                  <a:gd name="adj1" fmla="val 0"/>
                </a:avLst>
              </a:prstGeom>
              <a:noFill/>
              <a:ln w="19050">
                <a:solidFill>
                  <a:srgbClr val="52555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" name="Google Shape;25;p2"/>
              <p:cNvSpPr/>
              <p:nvPr/>
            </p:nvSpPr>
            <p:spPr>
              <a:xfrm>
                <a:off x="658080" y="3683520"/>
                <a:ext cx="127440" cy="127440"/>
              </a:xfrm>
              <a:prstGeom prst="mathPlus">
                <a:avLst>
                  <a:gd name="adj1" fmla="val 0"/>
                </a:avLst>
              </a:prstGeom>
              <a:noFill/>
              <a:ln w="19050">
                <a:solidFill>
                  <a:srgbClr val="52555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" name="Google Shape;26;p2"/>
              <p:cNvSpPr/>
              <p:nvPr/>
            </p:nvSpPr>
            <p:spPr>
              <a:xfrm>
                <a:off x="658080" y="3855240"/>
                <a:ext cx="127440" cy="127440"/>
              </a:xfrm>
              <a:prstGeom prst="mathPlus">
                <a:avLst>
                  <a:gd name="adj1" fmla="val 0"/>
                </a:avLst>
              </a:prstGeom>
              <a:noFill/>
              <a:ln w="19050">
                <a:solidFill>
                  <a:srgbClr val="52555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" name="Google Shape;27;p2"/>
              <p:cNvSpPr/>
              <p:nvPr/>
            </p:nvSpPr>
            <p:spPr>
              <a:xfrm>
                <a:off x="658080" y="4026960"/>
                <a:ext cx="127440" cy="127440"/>
              </a:xfrm>
              <a:prstGeom prst="mathPlus">
                <a:avLst>
                  <a:gd name="adj1" fmla="val 0"/>
                </a:avLst>
              </a:prstGeom>
              <a:noFill/>
              <a:ln w="19050">
                <a:solidFill>
                  <a:srgbClr val="52555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Для правки текста заглавия щёлкните мышью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Для правки структуры щёлкните мышью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Второй уровень структуры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Третий уровень структуры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Четвёртый уровень структуры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Пятый уровень структуры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Шестой уровень структуры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Седьмой уровень структуры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f0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79;p6"/>
          <p:cNvSpPr/>
          <p:nvPr/>
        </p:nvSpPr>
        <p:spPr>
          <a:xfrm>
            <a:off x="182880" y="182880"/>
            <a:ext cx="8776800" cy="4776480"/>
          </a:xfrm>
          <a:prstGeom prst="rect">
            <a:avLst/>
          </a:prstGeom>
          <a:noFill/>
          <a:ln w="9525">
            <a:solidFill>
              <a:srgbClr val="52555c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6" name="Google Shape;81;p6"/>
          <p:cNvGrpSpPr/>
          <p:nvPr/>
        </p:nvGrpSpPr>
        <p:grpSpPr>
          <a:xfrm>
            <a:off x="-267480" y="349560"/>
            <a:ext cx="969120" cy="737280"/>
            <a:chOff x="-267480" y="349560"/>
            <a:chExt cx="969120" cy="737280"/>
          </a:xfrm>
        </p:grpSpPr>
        <p:sp>
          <p:nvSpPr>
            <p:cNvPr id="57" name="Google Shape;82;p6"/>
            <p:cNvSpPr/>
            <p:nvPr/>
          </p:nvSpPr>
          <p:spPr>
            <a:xfrm rot="12776400">
              <a:off x="-192960" y="485640"/>
              <a:ext cx="387720" cy="387720"/>
            </a:xfrm>
            <a:prstGeom prst="ellipse">
              <a:avLst/>
            </a:prstGeom>
            <a:noFill/>
            <a:ln w="9525">
              <a:solidFill>
                <a:srgbClr val="223b6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Google Shape;83;p6"/>
            <p:cNvSpPr/>
            <p:nvPr/>
          </p:nvSpPr>
          <p:spPr>
            <a:xfrm rot="12776400">
              <a:off x="66240" y="451440"/>
              <a:ext cx="533160" cy="53316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Google Shape;84;p6"/>
            <p:cNvSpPr/>
            <p:nvPr/>
          </p:nvSpPr>
          <p:spPr>
            <a:xfrm rot="12776400">
              <a:off x="-121320" y="557280"/>
              <a:ext cx="244800" cy="24480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0" name="Google Shape;85;p6"/>
          <p:cNvSpPr/>
          <p:nvPr/>
        </p:nvSpPr>
        <p:spPr>
          <a:xfrm>
            <a:off x="5653440" y="4235040"/>
            <a:ext cx="4430880" cy="1936800"/>
          </a:xfrm>
          <a:custGeom>
            <a:avLst/>
            <a:gdLst/>
            <a:ahLst/>
            <a:rect l="l" t="t" r="r" b="b"/>
            <a:pathLst>
              <a:path w="4431897" h="1937700">
                <a:moveTo>
                  <a:pt x="4358143" y="716206"/>
                </a:moveTo>
                <a:cubicBezTo>
                  <a:pt x="4282148" y="488050"/>
                  <a:pt x="4144240" y="276560"/>
                  <a:pt x="3945752" y="141650"/>
                </a:cubicBezTo>
                <a:cubicBezTo>
                  <a:pt x="3712349" y="-17009"/>
                  <a:pt x="3390368" y="-53424"/>
                  <a:pt x="3140550" y="89153"/>
                </a:cubicBezTo>
                <a:cubicBezTo>
                  <a:pt x="2902648" y="224979"/>
                  <a:pt x="2747824" y="476967"/>
                  <a:pt x="2488173" y="579129"/>
                </a:cubicBezTo>
                <a:cubicBezTo>
                  <a:pt x="2243355" y="675457"/>
                  <a:pt x="1969288" y="599961"/>
                  <a:pt x="1711970" y="544963"/>
                </a:cubicBezTo>
                <a:cubicBezTo>
                  <a:pt x="1431321" y="485050"/>
                  <a:pt x="1136672" y="451218"/>
                  <a:pt x="859355" y="525048"/>
                </a:cubicBezTo>
                <a:cubicBezTo>
                  <a:pt x="578789" y="599711"/>
                  <a:pt x="330304" y="786202"/>
                  <a:pt x="177230" y="1032857"/>
                </a:cubicBezTo>
                <a:cubicBezTo>
                  <a:pt x="24156" y="1279595"/>
                  <a:pt x="-32507" y="1583663"/>
                  <a:pt x="17990" y="1869566"/>
                </a:cubicBezTo>
                <a:cubicBezTo>
                  <a:pt x="21740" y="1890898"/>
                  <a:pt x="27406" y="1914230"/>
                  <a:pt x="44988" y="1926897"/>
                </a:cubicBezTo>
                <a:cubicBezTo>
                  <a:pt x="60071" y="1937729"/>
                  <a:pt x="80070" y="1937896"/>
                  <a:pt x="98652" y="1937646"/>
                </a:cubicBezTo>
                <a:cubicBezTo>
                  <a:pt x="1370741" y="1920397"/>
                  <a:pt x="2642914" y="1903064"/>
                  <a:pt x="3915003" y="1885815"/>
                </a:cubicBezTo>
                <a:cubicBezTo>
                  <a:pt x="4007748" y="1884565"/>
                  <a:pt x="4104659" y="1882232"/>
                  <a:pt x="4186320" y="1838234"/>
                </a:cubicBezTo>
                <a:cubicBezTo>
                  <a:pt x="4307230" y="1772988"/>
                  <a:pt x="4365726" y="1632411"/>
                  <a:pt x="4396057" y="1498418"/>
                </a:cubicBezTo>
                <a:cubicBezTo>
                  <a:pt x="4451471" y="1253596"/>
                  <a:pt x="4442471" y="994442"/>
                  <a:pt x="4370143" y="754037"/>
                </a:cubicBezTo>
                <a:cubicBezTo>
                  <a:pt x="4366309" y="741371"/>
                  <a:pt x="4362310" y="728705"/>
                  <a:pt x="4358143" y="716039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Для правки текста заглавия щёлкните мышью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Для правки структуры щёлкните мышью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Второй уровень структуры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Третий уровень структуры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Четвёртый уровень структуры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Пятый уровень структуры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Шестой уровень структуры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Седьмой уровень структуры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f0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102;p8"/>
          <p:cNvSpPr/>
          <p:nvPr/>
        </p:nvSpPr>
        <p:spPr>
          <a:xfrm>
            <a:off x="182880" y="182880"/>
            <a:ext cx="8776800" cy="4776480"/>
          </a:xfrm>
          <a:prstGeom prst="rect">
            <a:avLst/>
          </a:prstGeom>
          <a:noFill/>
          <a:ln w="9525">
            <a:solidFill>
              <a:srgbClr val="52555c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0" name="Google Shape;104;p8"/>
          <p:cNvGrpSpPr/>
          <p:nvPr/>
        </p:nvGrpSpPr>
        <p:grpSpPr>
          <a:xfrm>
            <a:off x="-1130760" y="-1546200"/>
            <a:ext cx="10825560" cy="9132840"/>
            <a:chOff x="-1130760" y="-1546200"/>
            <a:chExt cx="10825560" cy="9132840"/>
          </a:xfrm>
        </p:grpSpPr>
        <p:sp>
          <p:nvSpPr>
            <p:cNvPr id="101" name="Google Shape;105;p8"/>
            <p:cNvSpPr/>
            <p:nvPr/>
          </p:nvSpPr>
          <p:spPr>
            <a:xfrm rot="5400000">
              <a:off x="-3056040" y="2917440"/>
              <a:ext cx="6594120" cy="2743560"/>
            </a:xfrm>
            <a:custGeom>
              <a:avLst/>
              <a:gdLst/>
              <a:ahLst/>
              <a:rect l="l" t="t" r="r" b="b"/>
              <a:pathLst>
                <a:path w="6595175" h="2744584">
                  <a:moveTo>
                    <a:pt x="6447774" y="810022"/>
                  </a:moveTo>
                  <a:cubicBezTo>
                    <a:pt x="6225538" y="304296"/>
                    <a:pt x="5752650" y="-80768"/>
                    <a:pt x="5163269" y="14560"/>
                  </a:cubicBezTo>
                  <a:cubicBezTo>
                    <a:pt x="4790541" y="74807"/>
                    <a:pt x="4447146" y="298296"/>
                    <a:pt x="4214327" y="591782"/>
                  </a:cubicBezTo>
                  <a:cubicBezTo>
                    <a:pt x="4024671" y="830854"/>
                    <a:pt x="3879763" y="1127423"/>
                    <a:pt x="3607030" y="1264166"/>
                  </a:cubicBezTo>
                  <a:cubicBezTo>
                    <a:pt x="3412625" y="1361662"/>
                    <a:pt x="3184389" y="1359911"/>
                    <a:pt x="2967902" y="1339496"/>
                  </a:cubicBezTo>
                  <a:cubicBezTo>
                    <a:pt x="2598924" y="1304747"/>
                    <a:pt x="2235947" y="1222502"/>
                    <a:pt x="1867635" y="1181920"/>
                  </a:cubicBezTo>
                  <a:cubicBezTo>
                    <a:pt x="1499324" y="1141339"/>
                    <a:pt x="1117014" y="1144339"/>
                    <a:pt x="770202" y="1274833"/>
                  </a:cubicBezTo>
                  <a:cubicBezTo>
                    <a:pt x="423390" y="1405326"/>
                    <a:pt x="115825" y="1681063"/>
                    <a:pt x="22164" y="2039628"/>
                  </a:cubicBezTo>
                  <a:cubicBezTo>
                    <a:pt x="-21250" y="2205704"/>
                    <a:pt x="-7501" y="2405777"/>
                    <a:pt x="123158" y="2517189"/>
                  </a:cubicBezTo>
                  <a:cubicBezTo>
                    <a:pt x="229235" y="2607601"/>
                    <a:pt x="380642" y="2615017"/>
                    <a:pt x="519967" y="2618100"/>
                  </a:cubicBezTo>
                  <a:cubicBezTo>
                    <a:pt x="2448600" y="2660182"/>
                    <a:pt x="4377150" y="2702347"/>
                    <a:pt x="6305783" y="2744428"/>
                  </a:cubicBezTo>
                  <a:cubicBezTo>
                    <a:pt x="6333365" y="2745011"/>
                    <a:pt x="6363446" y="2744844"/>
                    <a:pt x="6385028" y="2727595"/>
                  </a:cubicBezTo>
                  <a:cubicBezTo>
                    <a:pt x="6404443" y="2712096"/>
                    <a:pt x="6412110" y="2686514"/>
                    <a:pt x="6418693" y="2662515"/>
                  </a:cubicBezTo>
                  <a:cubicBezTo>
                    <a:pt x="6552268" y="2174872"/>
                    <a:pt x="6652345" y="1662397"/>
                    <a:pt x="6558267" y="1165671"/>
                  </a:cubicBezTo>
                  <a:cubicBezTo>
                    <a:pt x="6535185" y="1043760"/>
                    <a:pt x="6497854" y="923850"/>
                    <a:pt x="6447857" y="810105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Google Shape;106;p8"/>
            <p:cNvSpPr/>
            <p:nvPr/>
          </p:nvSpPr>
          <p:spPr>
            <a:xfrm rot="5400000">
              <a:off x="6322680" y="-158400"/>
              <a:ext cx="4759920" cy="1984320"/>
            </a:xfrm>
            <a:custGeom>
              <a:avLst/>
              <a:gdLst/>
              <a:ahLst/>
              <a:rect l="l" t="t" r="r" b="b"/>
              <a:pathLst>
                <a:path w="4760905" h="1985265">
                  <a:moveTo>
                    <a:pt x="121517" y="1419631"/>
                  </a:moveTo>
                  <a:cubicBezTo>
                    <a:pt x="291840" y="1781446"/>
                    <a:pt x="641236" y="2051183"/>
                    <a:pt x="1065877" y="1971104"/>
                  </a:cubicBezTo>
                  <a:cubicBezTo>
                    <a:pt x="1334443" y="1920523"/>
                    <a:pt x="1578679" y="1752364"/>
                    <a:pt x="1741669" y="1535625"/>
                  </a:cubicBezTo>
                  <a:cubicBezTo>
                    <a:pt x="1874411" y="1359134"/>
                    <a:pt x="1973738" y="1141727"/>
                    <a:pt x="2168476" y="1037649"/>
                  </a:cubicBezTo>
                  <a:cubicBezTo>
                    <a:pt x="2307301" y="963486"/>
                    <a:pt x="2472541" y="960486"/>
                    <a:pt x="2629532" y="971152"/>
                  </a:cubicBezTo>
                  <a:cubicBezTo>
                    <a:pt x="2897182" y="989318"/>
                    <a:pt x="3161333" y="1042066"/>
                    <a:pt x="3428650" y="1064565"/>
                  </a:cubicBezTo>
                  <a:cubicBezTo>
                    <a:pt x="3695967" y="1087063"/>
                    <a:pt x="3972450" y="1077731"/>
                    <a:pt x="4221018" y="976735"/>
                  </a:cubicBezTo>
                  <a:cubicBezTo>
                    <a:pt x="4469503" y="875824"/>
                    <a:pt x="4686907" y="670500"/>
                    <a:pt x="4747903" y="409346"/>
                  </a:cubicBezTo>
                  <a:cubicBezTo>
                    <a:pt x="4776151" y="288352"/>
                    <a:pt x="4762485" y="143859"/>
                    <a:pt x="4665825" y="65696"/>
                  </a:cubicBezTo>
                  <a:cubicBezTo>
                    <a:pt x="4587579" y="2199"/>
                    <a:pt x="4477836" y="-384"/>
                    <a:pt x="4377009" y="33"/>
                  </a:cubicBezTo>
                  <a:cubicBezTo>
                    <a:pt x="2980677" y="5783"/>
                    <a:pt x="1584428" y="11532"/>
                    <a:pt x="188096" y="17282"/>
                  </a:cubicBezTo>
                  <a:cubicBezTo>
                    <a:pt x="168098" y="17282"/>
                    <a:pt x="146349" y="18115"/>
                    <a:pt x="131100" y="30948"/>
                  </a:cubicBezTo>
                  <a:cubicBezTo>
                    <a:pt x="117351" y="42531"/>
                    <a:pt x="112268" y="61197"/>
                    <a:pt x="107935" y="78696"/>
                  </a:cubicBezTo>
                  <a:cubicBezTo>
                    <a:pt x="20440" y="434012"/>
                    <a:pt x="-42390" y="806744"/>
                    <a:pt x="35022" y="1164476"/>
                  </a:cubicBezTo>
                  <a:cubicBezTo>
                    <a:pt x="54021" y="1252222"/>
                    <a:pt x="83269" y="1338301"/>
                    <a:pt x="121600" y="141971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3" name="Google Shape;107;p8"/>
          <p:cNvGrpSpPr/>
          <p:nvPr/>
        </p:nvGrpSpPr>
        <p:grpSpPr>
          <a:xfrm>
            <a:off x="659160" y="862920"/>
            <a:ext cx="7825680" cy="2648160"/>
            <a:chOff x="659160" y="862920"/>
            <a:chExt cx="7825680" cy="2648160"/>
          </a:xfrm>
        </p:grpSpPr>
        <p:grpSp>
          <p:nvGrpSpPr>
            <p:cNvPr id="104" name="Google Shape;108;p8"/>
            <p:cNvGrpSpPr/>
            <p:nvPr/>
          </p:nvGrpSpPr>
          <p:grpSpPr>
            <a:xfrm>
              <a:off x="659160" y="2908440"/>
              <a:ext cx="127440" cy="602640"/>
              <a:chOff x="659160" y="2908440"/>
              <a:chExt cx="127440" cy="602640"/>
            </a:xfrm>
          </p:grpSpPr>
          <p:sp>
            <p:nvSpPr>
              <p:cNvPr id="105" name="Google Shape;109;p8"/>
              <p:cNvSpPr/>
              <p:nvPr/>
            </p:nvSpPr>
            <p:spPr>
              <a:xfrm rot="10800000">
                <a:off x="659160" y="2908440"/>
                <a:ext cx="127440" cy="112680"/>
              </a:xfrm>
              <a:custGeom>
                <a:avLst/>
                <a:gdLst/>
                <a:ahLst/>
                <a:rect l="l" t="t" r="r" b="b"/>
                <a:pathLst>
                  <a:path w="128375" h="113621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" name="Google Shape;110;p8"/>
              <p:cNvSpPr/>
              <p:nvPr/>
            </p:nvSpPr>
            <p:spPr>
              <a:xfrm rot="10800000">
                <a:off x="659160" y="3030840"/>
                <a:ext cx="127440" cy="112680"/>
              </a:xfrm>
              <a:custGeom>
                <a:avLst/>
                <a:gdLst/>
                <a:ahLst/>
                <a:rect l="l" t="t" r="r" b="b"/>
                <a:pathLst>
                  <a:path w="128375" h="113621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7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" name="Google Shape;111;p8"/>
              <p:cNvSpPr/>
              <p:nvPr/>
            </p:nvSpPr>
            <p:spPr>
              <a:xfrm rot="10800000">
                <a:off x="659160" y="3153240"/>
                <a:ext cx="127440" cy="112680"/>
              </a:xfrm>
              <a:custGeom>
                <a:avLst/>
                <a:gdLst/>
                <a:ahLst/>
                <a:rect l="l" t="t" r="r" b="b"/>
                <a:pathLst>
                  <a:path w="128375" h="113621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" name="Google Shape;112;p8"/>
              <p:cNvSpPr/>
              <p:nvPr/>
            </p:nvSpPr>
            <p:spPr>
              <a:xfrm rot="10800000">
                <a:off x="659160" y="3276000"/>
                <a:ext cx="127440" cy="112680"/>
              </a:xfrm>
              <a:custGeom>
                <a:avLst/>
                <a:gdLst/>
                <a:ahLst/>
                <a:rect l="l" t="t" r="r" b="b"/>
                <a:pathLst>
                  <a:path w="128375" h="113621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7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" name="Google Shape;113;p8"/>
              <p:cNvSpPr/>
              <p:nvPr/>
            </p:nvSpPr>
            <p:spPr>
              <a:xfrm rot="10800000">
                <a:off x="659160" y="3398400"/>
                <a:ext cx="127440" cy="112680"/>
              </a:xfrm>
              <a:custGeom>
                <a:avLst/>
                <a:gdLst/>
                <a:ahLst/>
                <a:rect l="l" t="t" r="r" b="b"/>
                <a:pathLst>
                  <a:path w="128375" h="113621">
                    <a:moveTo>
                      <a:pt x="64206" y="113621"/>
                    </a:moveTo>
                    <a:cubicBezTo>
                      <a:pt x="60956" y="113621"/>
                      <a:pt x="58040" y="111872"/>
                      <a:pt x="56373" y="109121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1"/>
                    </a:lnTo>
                    <a:cubicBezTo>
                      <a:pt x="70456" y="111872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0" name="Google Shape;114;p8"/>
            <p:cNvGrpSpPr/>
            <p:nvPr/>
          </p:nvGrpSpPr>
          <p:grpSpPr>
            <a:xfrm>
              <a:off x="8357400" y="862920"/>
              <a:ext cx="127440" cy="813960"/>
              <a:chOff x="8357400" y="862920"/>
              <a:chExt cx="127440" cy="813960"/>
            </a:xfrm>
          </p:grpSpPr>
          <p:sp>
            <p:nvSpPr>
              <p:cNvPr id="111" name="Google Shape;115;p8"/>
              <p:cNvSpPr/>
              <p:nvPr/>
            </p:nvSpPr>
            <p:spPr>
              <a:xfrm>
                <a:off x="8357400" y="862920"/>
                <a:ext cx="127440" cy="127440"/>
              </a:xfrm>
              <a:prstGeom prst="mathPlus">
                <a:avLst>
                  <a:gd name="adj1" fmla="val 0"/>
                </a:avLst>
              </a:prstGeom>
              <a:noFill/>
              <a:ln w="19050">
                <a:solidFill>
                  <a:srgbClr val="52555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" name="Google Shape;116;p8"/>
              <p:cNvSpPr/>
              <p:nvPr/>
            </p:nvSpPr>
            <p:spPr>
              <a:xfrm>
                <a:off x="8357400" y="1034640"/>
                <a:ext cx="127440" cy="127440"/>
              </a:xfrm>
              <a:prstGeom prst="mathPlus">
                <a:avLst>
                  <a:gd name="adj1" fmla="val 0"/>
                </a:avLst>
              </a:prstGeom>
              <a:noFill/>
              <a:ln w="19050">
                <a:solidFill>
                  <a:srgbClr val="52555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" name="Google Shape;117;p8"/>
              <p:cNvSpPr/>
              <p:nvPr/>
            </p:nvSpPr>
            <p:spPr>
              <a:xfrm>
                <a:off x="8357400" y="1206000"/>
                <a:ext cx="127440" cy="127440"/>
              </a:xfrm>
              <a:prstGeom prst="mathPlus">
                <a:avLst>
                  <a:gd name="adj1" fmla="val 0"/>
                </a:avLst>
              </a:prstGeom>
              <a:noFill/>
              <a:ln w="19050">
                <a:solidFill>
                  <a:srgbClr val="52555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" name="Google Shape;118;p8"/>
              <p:cNvSpPr/>
              <p:nvPr/>
            </p:nvSpPr>
            <p:spPr>
              <a:xfrm>
                <a:off x="8357400" y="1377720"/>
                <a:ext cx="127440" cy="127440"/>
              </a:xfrm>
              <a:prstGeom prst="mathPlus">
                <a:avLst>
                  <a:gd name="adj1" fmla="val 0"/>
                </a:avLst>
              </a:prstGeom>
              <a:noFill/>
              <a:ln w="19050">
                <a:solidFill>
                  <a:srgbClr val="52555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" name="Google Shape;119;p8"/>
              <p:cNvSpPr/>
              <p:nvPr/>
            </p:nvSpPr>
            <p:spPr>
              <a:xfrm>
                <a:off x="8357400" y="1549440"/>
                <a:ext cx="127440" cy="127440"/>
              </a:xfrm>
              <a:prstGeom prst="mathPlus">
                <a:avLst>
                  <a:gd name="adj1" fmla="val 0"/>
                </a:avLst>
              </a:prstGeom>
              <a:noFill/>
              <a:ln w="19050">
                <a:solidFill>
                  <a:srgbClr val="52555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16" name="Google Shape;120;p8"/>
          <p:cNvGrpSpPr/>
          <p:nvPr/>
        </p:nvGrpSpPr>
        <p:grpSpPr>
          <a:xfrm>
            <a:off x="2705760" y="-360"/>
            <a:ext cx="664560" cy="811080"/>
            <a:chOff x="2705760" y="-360"/>
            <a:chExt cx="664560" cy="811080"/>
          </a:xfrm>
        </p:grpSpPr>
        <p:sp>
          <p:nvSpPr>
            <p:cNvPr id="117" name="Google Shape;121;p8"/>
            <p:cNvSpPr/>
            <p:nvPr/>
          </p:nvSpPr>
          <p:spPr>
            <a:xfrm rot="2700000">
              <a:off x="2775240" y="68760"/>
              <a:ext cx="334800" cy="33480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Google Shape;122;p8"/>
            <p:cNvSpPr/>
            <p:nvPr/>
          </p:nvSpPr>
          <p:spPr>
            <a:xfrm rot="2700000">
              <a:off x="2820600" y="260640"/>
              <a:ext cx="455400" cy="455400"/>
            </a:xfrm>
            <a:prstGeom prst="ellipse">
              <a:avLst/>
            </a:prstGeom>
            <a:noFill/>
            <a:ln w="9525">
              <a:solidFill>
                <a:srgbClr val="d3d6d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Для правки текста заглавия щёлкните мышью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Для правки структуры щёлкните мышью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Второй уровень структуры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Третий уровень структуры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Четвёртый уровень структуры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Пятый уровень структуры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Шестой уровень структуры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Седьмой уровень структуры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80000" y="2444400"/>
            <a:ext cx="8819640" cy="975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i="1" lang="ru-RU" sz="3200" spc="-1" strike="noStrike">
                <a:solidFill>
                  <a:srgbClr val="002060"/>
                </a:solidFill>
                <a:latin typeface="Times New Roman"/>
                <a:ea typeface="Arial CYR"/>
              </a:rPr>
              <a:t>ИССЛЕДОВАНИЕ ИНДЕКСА ДРУЖБЫ УЗЛОВ РАСТУЩИХ СЕТЕЙ, ПОСТРОЕННЫХ ПО МОДЕЛЯМ  С ПРЕДПОЧТИТЕЛЬНЫМ</a:t>
            </a:r>
            <a:br/>
            <a:r>
              <a:rPr b="1" i="1" lang="ru-RU" sz="3200" spc="-1" strike="noStrike">
                <a:solidFill>
                  <a:srgbClr val="002060"/>
                </a:solidFill>
                <a:latin typeface="Times New Roman"/>
                <a:ea typeface="Arial CYR"/>
              </a:rPr>
              <a:t>ПРИСОЕДИНЕНИЕМ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158" name="Google Shape;420;p27"/>
          <p:cNvGrpSpPr/>
          <p:nvPr/>
        </p:nvGrpSpPr>
        <p:grpSpPr>
          <a:xfrm>
            <a:off x="2400480" y="539640"/>
            <a:ext cx="647640" cy="498240"/>
            <a:chOff x="2400480" y="539640"/>
            <a:chExt cx="647640" cy="498240"/>
          </a:xfrm>
        </p:grpSpPr>
        <p:sp>
          <p:nvSpPr>
            <p:cNvPr id="159" name="Google Shape;421;p27"/>
            <p:cNvSpPr/>
            <p:nvPr/>
          </p:nvSpPr>
          <p:spPr>
            <a:xfrm>
              <a:off x="2400480" y="539640"/>
              <a:ext cx="334800" cy="33480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Google Shape;422;p27"/>
            <p:cNvSpPr/>
            <p:nvPr/>
          </p:nvSpPr>
          <p:spPr>
            <a:xfrm>
              <a:off x="2592720" y="582480"/>
              <a:ext cx="455400" cy="455400"/>
            </a:xfrm>
            <a:prstGeom prst="ellipse">
              <a:avLst/>
            </a:prstGeom>
            <a:noFill/>
            <a:ln w="9525">
              <a:solidFill>
                <a:srgbClr val="d3d6d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1" name="Google Shape;423;p27"/>
          <p:cNvGrpSpPr/>
          <p:nvPr/>
        </p:nvGrpSpPr>
        <p:grpSpPr>
          <a:xfrm>
            <a:off x="7090560" y="862920"/>
            <a:ext cx="760320" cy="609480"/>
            <a:chOff x="7090560" y="862920"/>
            <a:chExt cx="760320" cy="609480"/>
          </a:xfrm>
        </p:grpSpPr>
        <p:sp>
          <p:nvSpPr>
            <p:cNvPr id="162" name="Google Shape;424;p27"/>
            <p:cNvSpPr/>
            <p:nvPr/>
          </p:nvSpPr>
          <p:spPr>
            <a:xfrm>
              <a:off x="7463160" y="862920"/>
              <a:ext cx="387720" cy="387720"/>
            </a:xfrm>
            <a:prstGeom prst="ellipse">
              <a:avLst/>
            </a:prstGeom>
            <a:noFill/>
            <a:ln w="9525">
              <a:solidFill>
                <a:srgbClr val="223b6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Google Shape;425;p27"/>
            <p:cNvSpPr/>
            <p:nvPr/>
          </p:nvSpPr>
          <p:spPr>
            <a:xfrm>
              <a:off x="7090560" y="939240"/>
              <a:ext cx="533160" cy="53316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Google Shape;426;p27"/>
            <p:cNvSpPr/>
            <p:nvPr/>
          </p:nvSpPr>
          <p:spPr>
            <a:xfrm>
              <a:off x="7534440" y="934200"/>
              <a:ext cx="244800" cy="24480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5" name="Google Shape;427;p27"/>
          <p:cNvGrpSpPr/>
          <p:nvPr/>
        </p:nvGrpSpPr>
        <p:grpSpPr>
          <a:xfrm>
            <a:off x="6546960" y="4009680"/>
            <a:ext cx="804960" cy="674280"/>
            <a:chOff x="6546960" y="4009680"/>
            <a:chExt cx="804960" cy="674280"/>
          </a:xfrm>
        </p:grpSpPr>
        <p:sp>
          <p:nvSpPr>
            <p:cNvPr id="166" name="Google Shape;428;p27"/>
            <p:cNvSpPr/>
            <p:nvPr/>
          </p:nvSpPr>
          <p:spPr>
            <a:xfrm rot="7956600">
              <a:off x="6947640" y="4078800"/>
              <a:ext cx="334800" cy="33480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Google Shape;429;p27"/>
            <p:cNvSpPr/>
            <p:nvPr/>
          </p:nvSpPr>
          <p:spPr>
            <a:xfrm rot="7956600">
              <a:off x="6640560" y="4134240"/>
              <a:ext cx="455400" cy="455400"/>
            </a:xfrm>
            <a:prstGeom prst="ellipse">
              <a:avLst/>
            </a:prstGeom>
            <a:noFill/>
            <a:ln w="9525">
              <a:solidFill>
                <a:srgbClr val="d3d6d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8" name="Google Shape;430;p27"/>
          <p:cNvGrpSpPr/>
          <p:nvPr/>
        </p:nvGrpSpPr>
        <p:grpSpPr>
          <a:xfrm>
            <a:off x="1563840" y="4221720"/>
            <a:ext cx="619560" cy="612720"/>
            <a:chOff x="1563840" y="4221720"/>
            <a:chExt cx="619560" cy="612720"/>
          </a:xfrm>
        </p:grpSpPr>
        <p:sp>
          <p:nvSpPr>
            <p:cNvPr id="169" name="Google Shape;431;p27"/>
            <p:cNvSpPr/>
            <p:nvPr/>
          </p:nvSpPr>
          <p:spPr>
            <a:xfrm>
              <a:off x="1563840" y="4221720"/>
              <a:ext cx="533160" cy="53316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Google Shape;432;p27"/>
            <p:cNvSpPr/>
            <p:nvPr/>
          </p:nvSpPr>
          <p:spPr>
            <a:xfrm>
              <a:off x="1938600" y="4589640"/>
              <a:ext cx="244800" cy="24480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1" name="Google Shape;433;p27"/>
          <p:cNvGrpSpPr/>
          <p:nvPr/>
        </p:nvGrpSpPr>
        <p:grpSpPr>
          <a:xfrm>
            <a:off x="180000" y="3060000"/>
            <a:ext cx="830520" cy="681480"/>
            <a:chOff x="180000" y="3060000"/>
            <a:chExt cx="830520" cy="681480"/>
          </a:xfrm>
        </p:grpSpPr>
        <p:sp>
          <p:nvSpPr>
            <p:cNvPr id="172" name="Google Shape;434;p27"/>
            <p:cNvSpPr/>
            <p:nvPr/>
          </p:nvSpPr>
          <p:spPr>
            <a:xfrm>
              <a:off x="180000" y="3060000"/>
              <a:ext cx="537120" cy="53712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Google Shape;435;p27"/>
            <p:cNvSpPr/>
            <p:nvPr/>
          </p:nvSpPr>
          <p:spPr>
            <a:xfrm>
              <a:off x="473400" y="3204360"/>
              <a:ext cx="537120" cy="537120"/>
            </a:xfrm>
            <a:prstGeom prst="ellipse">
              <a:avLst/>
            </a:prstGeom>
            <a:noFill/>
            <a:ln w="9525">
              <a:solidFill>
                <a:srgbClr val="52555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4" name=""/>
          <p:cNvSpPr/>
          <p:nvPr/>
        </p:nvSpPr>
        <p:spPr>
          <a:xfrm>
            <a:off x="1260000" y="75600"/>
            <a:ext cx="7811640" cy="110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Times New Roman"/>
                <a:ea typeface="Arial CYR"/>
              </a:rPr>
              <a:t>МИНОБРНАУКИ РОССИИ  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Times New Roman"/>
                <a:ea typeface="Arial CYR"/>
              </a:rPr>
              <a:t>Федеральное государственное бюджетное образовательное учреждение 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Times New Roman"/>
                <a:ea typeface="Arial CYR"/>
              </a:rPr>
              <a:t>высшего образования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Times New Roman"/>
                <a:ea typeface="Arial CYR"/>
              </a:rPr>
              <a:t>«САРАТОВСКИЙ НАЦИОНАЛЬНЫЙ ИССЛЕДОВАТЕЛЬСКИЙ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Times New Roman"/>
                <a:ea typeface="Arial CYR"/>
              </a:rPr>
              <a:t>ГОСУДАРСТВЕННЫЙ УНИВЕРСИТЕТ 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Times New Roman"/>
                <a:ea typeface="Arial CYR"/>
              </a:rPr>
              <a:t>ИМЕНИ Н. Г. ЧЕРНЫШЕВСКОГО»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180000" y="3393000"/>
            <a:ext cx="4859640" cy="146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Times New Roman"/>
                <a:ea typeface="Arial CYR"/>
              </a:rPr>
              <a:t>Студента 2 курса 273 группы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Times New Roman"/>
                <a:ea typeface="Arial CYR"/>
              </a:rPr>
              <a:t>Направления 02.04.03 Математическое обеспечение и администрирование информационных систем Факультета КНиИТ 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Times New Roman"/>
                <a:ea typeface="Arial CYR"/>
              </a:rPr>
              <a:t>Козырева Юрия Дмитриевича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5760000" y="3442680"/>
            <a:ext cx="3193200" cy="90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Times New Roman"/>
                <a:ea typeface="Arial CYR"/>
              </a:rPr>
              <a:t>Научный руководитель 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Times New Roman"/>
                <a:ea typeface="Arial CYR"/>
              </a:rPr>
              <a:t>Зав. каф., к.ф.-м.н., 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Times New Roman"/>
                <a:ea typeface="Arial CYR"/>
              </a:rPr>
              <a:t>доцент 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Times New Roman"/>
                <a:ea typeface="Arial CYR"/>
              </a:rPr>
              <a:t>Миронов С. В.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584000" y="1627200"/>
            <a:ext cx="5939280" cy="188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6000" spc="-1" strike="noStrike">
                <a:solidFill>
                  <a:srgbClr val="223b6e"/>
                </a:solidFill>
                <a:latin typeface="Times New Roman"/>
                <a:ea typeface="Palanquin Dark"/>
              </a:rPr>
              <a:t>СПАСИБО ЗА ВНИМАНИЕ!</a:t>
            </a:r>
            <a:endParaRPr b="0" lang="en-US" sz="6000" spc="-1" strike="noStrike">
              <a:latin typeface="Arial"/>
            </a:endParaRPr>
          </a:p>
        </p:txBody>
      </p:sp>
      <p:grpSp>
        <p:nvGrpSpPr>
          <p:cNvPr id="217" name="Google Shape;613;p36"/>
          <p:cNvGrpSpPr/>
          <p:nvPr/>
        </p:nvGrpSpPr>
        <p:grpSpPr>
          <a:xfrm>
            <a:off x="6393240" y="382680"/>
            <a:ext cx="760320" cy="609480"/>
            <a:chOff x="6393240" y="382680"/>
            <a:chExt cx="760320" cy="609480"/>
          </a:xfrm>
        </p:grpSpPr>
        <p:sp>
          <p:nvSpPr>
            <p:cNvPr id="218" name="Google Shape;614;p36"/>
            <p:cNvSpPr/>
            <p:nvPr/>
          </p:nvSpPr>
          <p:spPr>
            <a:xfrm>
              <a:off x="6765840" y="382680"/>
              <a:ext cx="387720" cy="387720"/>
            </a:xfrm>
            <a:prstGeom prst="ellipse">
              <a:avLst/>
            </a:prstGeom>
            <a:noFill/>
            <a:ln w="9525">
              <a:solidFill>
                <a:srgbClr val="223b6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Google Shape;615;p36"/>
            <p:cNvSpPr/>
            <p:nvPr/>
          </p:nvSpPr>
          <p:spPr>
            <a:xfrm>
              <a:off x="6393240" y="459000"/>
              <a:ext cx="533160" cy="53316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Google Shape;616;p36"/>
            <p:cNvSpPr/>
            <p:nvPr/>
          </p:nvSpPr>
          <p:spPr>
            <a:xfrm>
              <a:off x="6837480" y="453960"/>
              <a:ext cx="244800" cy="24480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1" name="Google Shape;617;p36"/>
          <p:cNvGrpSpPr/>
          <p:nvPr/>
        </p:nvGrpSpPr>
        <p:grpSpPr>
          <a:xfrm>
            <a:off x="2076840" y="4255560"/>
            <a:ext cx="804960" cy="674640"/>
            <a:chOff x="2076840" y="4255560"/>
            <a:chExt cx="804960" cy="674640"/>
          </a:xfrm>
        </p:grpSpPr>
        <p:sp>
          <p:nvSpPr>
            <p:cNvPr id="222" name="Google Shape;618;p36"/>
            <p:cNvSpPr/>
            <p:nvPr/>
          </p:nvSpPr>
          <p:spPr>
            <a:xfrm rot="7956600">
              <a:off x="2477520" y="4324680"/>
              <a:ext cx="334800" cy="33480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Google Shape;619;p36"/>
            <p:cNvSpPr/>
            <p:nvPr/>
          </p:nvSpPr>
          <p:spPr>
            <a:xfrm rot="7956600">
              <a:off x="2170440" y="4380480"/>
              <a:ext cx="455400" cy="455400"/>
            </a:xfrm>
            <a:prstGeom prst="ellipse">
              <a:avLst/>
            </a:prstGeom>
            <a:noFill/>
            <a:ln w="9525">
              <a:solidFill>
                <a:srgbClr val="d3d6d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4" name="Google Shape;620;p36"/>
          <p:cNvGrpSpPr/>
          <p:nvPr/>
        </p:nvGrpSpPr>
        <p:grpSpPr>
          <a:xfrm>
            <a:off x="351360" y="650160"/>
            <a:ext cx="619920" cy="612360"/>
            <a:chOff x="351360" y="650160"/>
            <a:chExt cx="619920" cy="612360"/>
          </a:xfrm>
        </p:grpSpPr>
        <p:sp>
          <p:nvSpPr>
            <p:cNvPr id="225" name="Google Shape;621;p36"/>
            <p:cNvSpPr/>
            <p:nvPr/>
          </p:nvSpPr>
          <p:spPr>
            <a:xfrm>
              <a:off x="351360" y="650160"/>
              <a:ext cx="533160" cy="53316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Google Shape;622;p36"/>
            <p:cNvSpPr/>
            <p:nvPr/>
          </p:nvSpPr>
          <p:spPr>
            <a:xfrm>
              <a:off x="726480" y="1017720"/>
              <a:ext cx="244800" cy="24480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7" name="Google Shape;623;p36"/>
          <p:cNvGrpSpPr/>
          <p:nvPr/>
        </p:nvGrpSpPr>
        <p:grpSpPr>
          <a:xfrm>
            <a:off x="7709760" y="3949560"/>
            <a:ext cx="830520" cy="681480"/>
            <a:chOff x="7709760" y="3949560"/>
            <a:chExt cx="830520" cy="681480"/>
          </a:xfrm>
        </p:grpSpPr>
        <p:sp>
          <p:nvSpPr>
            <p:cNvPr id="228" name="Google Shape;624;p36"/>
            <p:cNvSpPr/>
            <p:nvPr/>
          </p:nvSpPr>
          <p:spPr>
            <a:xfrm>
              <a:off x="7709760" y="3949560"/>
              <a:ext cx="537120" cy="53712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Google Shape;625;p36"/>
            <p:cNvSpPr/>
            <p:nvPr/>
          </p:nvSpPr>
          <p:spPr>
            <a:xfrm>
              <a:off x="8003160" y="4093920"/>
              <a:ext cx="537120" cy="537120"/>
            </a:xfrm>
            <a:prstGeom prst="ellipse">
              <a:avLst/>
            </a:prstGeom>
            <a:noFill/>
            <a:ln w="9525">
              <a:solidFill>
                <a:srgbClr val="52555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761400" y="147960"/>
            <a:ext cx="7698240" cy="571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223b6e"/>
                </a:solidFill>
                <a:latin typeface="Times New Roman"/>
                <a:ea typeface="Palanquin Dark"/>
              </a:rPr>
              <a:t>ЦЕЛЬ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78" name="Google Shape;442;p28"/>
          <p:cNvSpPr/>
          <p:nvPr/>
        </p:nvSpPr>
        <p:spPr>
          <a:xfrm>
            <a:off x="802440" y="714240"/>
            <a:ext cx="77029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rgbClr val="000000"/>
                </a:solidFill>
                <a:latin typeface="Times New Roman"/>
                <a:ea typeface="Jost"/>
              </a:rPr>
              <a:t>Предложить потенциальный вариант локальной масштабируемой метрики графа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179" name="Google Shape;445;p28"/>
          <p:cNvGrpSpPr/>
          <p:nvPr/>
        </p:nvGrpSpPr>
        <p:grpSpPr>
          <a:xfrm>
            <a:off x="8647200" y="875880"/>
            <a:ext cx="127440" cy="603000"/>
            <a:chOff x="8647200" y="875880"/>
            <a:chExt cx="127440" cy="603000"/>
          </a:xfrm>
        </p:grpSpPr>
        <p:sp>
          <p:nvSpPr>
            <p:cNvPr id="180" name="Google Shape;446;p28"/>
            <p:cNvSpPr/>
            <p:nvPr/>
          </p:nvSpPr>
          <p:spPr>
            <a:xfrm rot="10800000">
              <a:off x="8647200" y="875880"/>
              <a:ext cx="127440" cy="112680"/>
            </a:xfrm>
            <a:custGeom>
              <a:avLst/>
              <a:gdLst/>
              <a:ahLst/>
              <a:rect l="l" t="t" r="r" b="b"/>
              <a:pathLst>
                <a:path w="128375" h="113621">
                  <a:moveTo>
                    <a:pt x="64206" y="113621"/>
                  </a:moveTo>
                  <a:cubicBezTo>
                    <a:pt x="60956" y="113621"/>
                    <a:pt x="58040" y="111871"/>
                    <a:pt x="56373" y="109122"/>
                  </a:cubicBezTo>
                  <a:lnTo>
                    <a:pt x="1210" y="13543"/>
                  </a:lnTo>
                  <a:cubicBezTo>
                    <a:pt x="-1290" y="9210"/>
                    <a:pt x="210" y="3710"/>
                    <a:pt x="4543" y="1210"/>
                  </a:cubicBezTo>
                  <a:cubicBezTo>
                    <a:pt x="8876" y="-1290"/>
                    <a:pt x="14376" y="210"/>
                    <a:pt x="16876" y="4543"/>
                  </a:cubicBezTo>
                  <a:lnTo>
                    <a:pt x="64206" y="86623"/>
                  </a:lnTo>
                  <a:lnTo>
                    <a:pt x="111537" y="4543"/>
                  </a:lnTo>
                  <a:cubicBezTo>
                    <a:pt x="114037" y="210"/>
                    <a:pt x="119536" y="-1206"/>
                    <a:pt x="123869" y="1210"/>
                  </a:cubicBezTo>
                  <a:cubicBezTo>
                    <a:pt x="128202" y="3710"/>
                    <a:pt x="129619" y="9210"/>
                    <a:pt x="127202" y="13543"/>
                  </a:cubicBezTo>
                  <a:lnTo>
                    <a:pt x="72039" y="109122"/>
                  </a:lnTo>
                  <a:cubicBezTo>
                    <a:pt x="70456" y="111871"/>
                    <a:pt x="67456" y="113621"/>
                    <a:pt x="64206" y="11362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Google Shape;447;p28"/>
            <p:cNvSpPr/>
            <p:nvPr/>
          </p:nvSpPr>
          <p:spPr>
            <a:xfrm rot="10800000">
              <a:off x="8647200" y="998640"/>
              <a:ext cx="127440" cy="112680"/>
            </a:xfrm>
            <a:custGeom>
              <a:avLst/>
              <a:gdLst/>
              <a:ahLst/>
              <a:rect l="l" t="t" r="r" b="b"/>
              <a:pathLst>
                <a:path w="128375" h="113621">
                  <a:moveTo>
                    <a:pt x="64206" y="113621"/>
                  </a:moveTo>
                  <a:cubicBezTo>
                    <a:pt x="60956" y="113621"/>
                    <a:pt x="58040" y="111871"/>
                    <a:pt x="56373" y="109122"/>
                  </a:cubicBezTo>
                  <a:lnTo>
                    <a:pt x="1210" y="13543"/>
                  </a:lnTo>
                  <a:cubicBezTo>
                    <a:pt x="-1290" y="9210"/>
                    <a:pt x="210" y="3710"/>
                    <a:pt x="4543" y="1210"/>
                  </a:cubicBezTo>
                  <a:cubicBezTo>
                    <a:pt x="8876" y="-1290"/>
                    <a:pt x="14376" y="210"/>
                    <a:pt x="16876" y="4543"/>
                  </a:cubicBezTo>
                  <a:lnTo>
                    <a:pt x="64206" y="86623"/>
                  </a:lnTo>
                  <a:lnTo>
                    <a:pt x="111537" y="4543"/>
                  </a:lnTo>
                  <a:cubicBezTo>
                    <a:pt x="114037" y="210"/>
                    <a:pt x="119536" y="-1207"/>
                    <a:pt x="123869" y="1210"/>
                  </a:cubicBezTo>
                  <a:cubicBezTo>
                    <a:pt x="128202" y="3710"/>
                    <a:pt x="129619" y="9210"/>
                    <a:pt x="127202" y="13543"/>
                  </a:cubicBezTo>
                  <a:lnTo>
                    <a:pt x="72039" y="109122"/>
                  </a:lnTo>
                  <a:cubicBezTo>
                    <a:pt x="70456" y="111871"/>
                    <a:pt x="67456" y="113621"/>
                    <a:pt x="64206" y="11362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Google Shape;448;p28"/>
            <p:cNvSpPr/>
            <p:nvPr/>
          </p:nvSpPr>
          <p:spPr>
            <a:xfrm rot="10800000">
              <a:off x="8647200" y="1121040"/>
              <a:ext cx="127440" cy="112680"/>
            </a:xfrm>
            <a:custGeom>
              <a:avLst/>
              <a:gdLst/>
              <a:ahLst/>
              <a:rect l="l" t="t" r="r" b="b"/>
              <a:pathLst>
                <a:path w="128375" h="113621">
                  <a:moveTo>
                    <a:pt x="64206" y="113621"/>
                  </a:moveTo>
                  <a:cubicBezTo>
                    <a:pt x="60956" y="113621"/>
                    <a:pt x="58040" y="111871"/>
                    <a:pt x="56373" y="109122"/>
                  </a:cubicBezTo>
                  <a:lnTo>
                    <a:pt x="1210" y="13543"/>
                  </a:lnTo>
                  <a:cubicBezTo>
                    <a:pt x="-1290" y="9210"/>
                    <a:pt x="210" y="3710"/>
                    <a:pt x="4543" y="1210"/>
                  </a:cubicBezTo>
                  <a:cubicBezTo>
                    <a:pt x="8876" y="-1290"/>
                    <a:pt x="14376" y="210"/>
                    <a:pt x="16876" y="4543"/>
                  </a:cubicBezTo>
                  <a:lnTo>
                    <a:pt x="64206" y="86623"/>
                  </a:lnTo>
                  <a:lnTo>
                    <a:pt x="111537" y="4543"/>
                  </a:lnTo>
                  <a:cubicBezTo>
                    <a:pt x="114037" y="210"/>
                    <a:pt x="119536" y="-1206"/>
                    <a:pt x="123869" y="1210"/>
                  </a:cubicBezTo>
                  <a:cubicBezTo>
                    <a:pt x="128202" y="3710"/>
                    <a:pt x="129619" y="9210"/>
                    <a:pt x="127202" y="13543"/>
                  </a:cubicBezTo>
                  <a:lnTo>
                    <a:pt x="72039" y="109122"/>
                  </a:lnTo>
                  <a:cubicBezTo>
                    <a:pt x="70456" y="111871"/>
                    <a:pt x="67456" y="113621"/>
                    <a:pt x="64206" y="11362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Google Shape;449;p28"/>
            <p:cNvSpPr/>
            <p:nvPr/>
          </p:nvSpPr>
          <p:spPr>
            <a:xfrm rot="10800000">
              <a:off x="8647200" y="1243440"/>
              <a:ext cx="127440" cy="112680"/>
            </a:xfrm>
            <a:custGeom>
              <a:avLst/>
              <a:gdLst/>
              <a:ahLst/>
              <a:rect l="l" t="t" r="r" b="b"/>
              <a:pathLst>
                <a:path w="128375" h="113621">
                  <a:moveTo>
                    <a:pt x="64206" y="113621"/>
                  </a:moveTo>
                  <a:cubicBezTo>
                    <a:pt x="60956" y="113621"/>
                    <a:pt x="58040" y="111871"/>
                    <a:pt x="56373" y="109122"/>
                  </a:cubicBezTo>
                  <a:lnTo>
                    <a:pt x="1210" y="13543"/>
                  </a:lnTo>
                  <a:cubicBezTo>
                    <a:pt x="-1290" y="9210"/>
                    <a:pt x="210" y="3710"/>
                    <a:pt x="4543" y="1210"/>
                  </a:cubicBezTo>
                  <a:cubicBezTo>
                    <a:pt x="8876" y="-1290"/>
                    <a:pt x="14376" y="210"/>
                    <a:pt x="16876" y="4543"/>
                  </a:cubicBezTo>
                  <a:lnTo>
                    <a:pt x="64206" y="86623"/>
                  </a:lnTo>
                  <a:lnTo>
                    <a:pt x="111537" y="4543"/>
                  </a:lnTo>
                  <a:cubicBezTo>
                    <a:pt x="114037" y="210"/>
                    <a:pt x="119536" y="-1207"/>
                    <a:pt x="123869" y="1210"/>
                  </a:cubicBezTo>
                  <a:cubicBezTo>
                    <a:pt x="128202" y="3710"/>
                    <a:pt x="129619" y="9210"/>
                    <a:pt x="127202" y="13543"/>
                  </a:cubicBezTo>
                  <a:lnTo>
                    <a:pt x="72039" y="109122"/>
                  </a:lnTo>
                  <a:cubicBezTo>
                    <a:pt x="70456" y="111871"/>
                    <a:pt x="67456" y="113621"/>
                    <a:pt x="64206" y="11362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Google Shape;450;p28"/>
            <p:cNvSpPr/>
            <p:nvPr/>
          </p:nvSpPr>
          <p:spPr>
            <a:xfrm rot="10800000">
              <a:off x="8647200" y="1366200"/>
              <a:ext cx="127440" cy="112680"/>
            </a:xfrm>
            <a:custGeom>
              <a:avLst/>
              <a:gdLst/>
              <a:ahLst/>
              <a:rect l="l" t="t" r="r" b="b"/>
              <a:pathLst>
                <a:path w="128375" h="113621">
                  <a:moveTo>
                    <a:pt x="64206" y="113621"/>
                  </a:moveTo>
                  <a:cubicBezTo>
                    <a:pt x="60956" y="113621"/>
                    <a:pt x="58040" y="111872"/>
                    <a:pt x="56373" y="109121"/>
                  </a:cubicBezTo>
                  <a:lnTo>
                    <a:pt x="1210" y="13543"/>
                  </a:lnTo>
                  <a:cubicBezTo>
                    <a:pt x="-1290" y="9210"/>
                    <a:pt x="210" y="3710"/>
                    <a:pt x="4543" y="1210"/>
                  </a:cubicBezTo>
                  <a:cubicBezTo>
                    <a:pt x="8876" y="-1290"/>
                    <a:pt x="14376" y="210"/>
                    <a:pt x="16876" y="4543"/>
                  </a:cubicBezTo>
                  <a:lnTo>
                    <a:pt x="64206" y="86623"/>
                  </a:lnTo>
                  <a:lnTo>
                    <a:pt x="111537" y="4543"/>
                  </a:lnTo>
                  <a:cubicBezTo>
                    <a:pt x="114037" y="210"/>
                    <a:pt x="119536" y="-1206"/>
                    <a:pt x="123869" y="1210"/>
                  </a:cubicBezTo>
                  <a:cubicBezTo>
                    <a:pt x="128202" y="3710"/>
                    <a:pt x="129619" y="9210"/>
                    <a:pt x="127202" y="13543"/>
                  </a:cubicBezTo>
                  <a:lnTo>
                    <a:pt x="72039" y="109121"/>
                  </a:lnTo>
                  <a:cubicBezTo>
                    <a:pt x="70456" y="111872"/>
                    <a:pt x="67456" y="113621"/>
                    <a:pt x="64206" y="11362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5" name="Google Shape;440;p 1"/>
          <p:cNvSpPr/>
          <p:nvPr/>
        </p:nvSpPr>
        <p:spPr>
          <a:xfrm>
            <a:off x="941400" y="1800000"/>
            <a:ext cx="7698240" cy="5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223b6e"/>
                </a:solidFill>
                <a:latin typeface="Times New Roman"/>
                <a:ea typeface="Palanquin Dark"/>
              </a:rPr>
              <a:t>ЗАДАЧИ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86" name="Google Shape;472;p 1"/>
          <p:cNvSpPr/>
          <p:nvPr/>
        </p:nvSpPr>
        <p:spPr>
          <a:xfrm>
            <a:off x="0" y="2364120"/>
            <a:ext cx="8999640" cy="231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216000" indent="-216000" algn="ctr">
              <a:lnSpc>
                <a:spcPct val="100000"/>
              </a:lnSpc>
              <a:buClr>
                <a:srgbClr val="52555c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" sz="3200" spc="-1" strike="noStrike">
                <a:solidFill>
                  <a:srgbClr val="000000"/>
                </a:solidFill>
                <a:latin typeface="Times New Roman"/>
                <a:ea typeface="Jost"/>
              </a:rPr>
              <a:t>Анализ существующих масштабируемых метрик графов;</a:t>
            </a:r>
            <a:endParaRPr b="0" lang="en-US" sz="3200" spc="-1" strike="noStrike"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52555c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" sz="3200" spc="-1" strike="noStrike">
                <a:solidFill>
                  <a:srgbClr val="000000"/>
                </a:solidFill>
                <a:latin typeface="Times New Roman"/>
                <a:ea typeface="Jost"/>
              </a:rPr>
              <a:t>Формулировка локальной масштабируемой метрики графа;</a:t>
            </a:r>
            <a:endParaRPr b="0" lang="en-US" sz="3200" spc="-1" strike="noStrike"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52555c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" sz="3200" spc="-1" strike="noStrike">
                <a:solidFill>
                  <a:srgbClr val="000000"/>
                </a:solidFill>
                <a:latin typeface="Times New Roman"/>
                <a:ea typeface="Jost"/>
              </a:rPr>
              <a:t>Реализация и анализ предложенной метрики.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"/>
          <p:cNvSpPr/>
          <p:nvPr/>
        </p:nvSpPr>
        <p:spPr>
          <a:xfrm>
            <a:off x="3238560" y="762840"/>
            <a:ext cx="3602160" cy="64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188" name=""/>
              <p:cNvSpPr txBox="1"/>
              <p:nvPr/>
            </p:nvSpPr>
            <p:spPr>
              <a:xfrm>
                <a:off x="2769840" y="1081440"/>
                <a:ext cx="3529800" cy="898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G</m:t>
                    </m:r>
                    <m:r>
                      <m:t xml:space="preserve">=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V</m:t>
                        </m:r>
                        <m:r>
                          <m:t xml:space="preserve">,</m:t>
                        </m:r>
                        <m:r>
                          <m:t xml:space="preserve">E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89" name=""/>
              <p:cNvSpPr txBox="1"/>
              <p:nvPr/>
            </p:nvSpPr>
            <p:spPr>
              <a:xfrm>
                <a:off x="2716920" y="2419920"/>
                <a:ext cx="3942720" cy="819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V</m:t>
                    </m:r>
                    <m:r>
                      <m:t xml:space="preserve">=</m:t>
                    </m:r>
                    <m:r>
                      <m:t xml:space="preserve">{</m:t>
                    </m:r>
                    <m:sSub>
                      <m:e>
                        <m:r>
                          <m:t xml:space="preserve">v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  <m:r>
                      <m:t xml:space="preserve">,</m:t>
                    </m:r>
                    <m:r>
                      <m:t xml:space="preserve">...</m:t>
                    </m:r>
                    <m:sSub>
                      <m:e>
                        <m:r>
                          <m:t xml:space="preserve">v</m:t>
                        </m:r>
                      </m:e>
                      <m:sub>
                        <m:r>
                          <m:t xml:space="preserve">n</m:t>
                        </m:r>
                      </m:sub>
                    </m:sSub>
                    <m:r>
                      <m:t xml:space="preserve">}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90" name=""/>
              <p:cNvSpPr txBox="1"/>
              <p:nvPr/>
            </p:nvSpPr>
            <p:spPr>
              <a:xfrm>
                <a:off x="3060000" y="3758040"/>
                <a:ext cx="2897640" cy="741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E</m:t>
                    </m:r>
                    <m:r>
                      <m:t xml:space="preserve">⊆</m:t>
                    </m:r>
                    <m:r>
                      <m:t xml:space="preserve">V</m:t>
                    </m:r>
                    <m:r>
                      <m:t xml:space="preserve">×</m:t>
                    </m:r>
                    <m:r>
                      <m:t xml:space="preserve">V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91" name=""/>
          <p:cNvSpPr/>
          <p:nvPr/>
        </p:nvSpPr>
        <p:spPr>
          <a:xfrm>
            <a:off x="2454120" y="244440"/>
            <a:ext cx="392652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ru-RU" sz="3000" spc="-1" strike="noStrike">
                <a:solidFill>
                  <a:srgbClr val="002060"/>
                </a:solidFill>
                <a:latin typeface="Times New Roman"/>
                <a:ea typeface="DejaVu Sans"/>
              </a:rPr>
              <a:t>СЛУЧАЙНЫЙ ГРАФ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722520" y="539640"/>
            <a:ext cx="7698240" cy="5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93" name=""/>
              <p:cNvSpPr txBox="1"/>
              <p:nvPr/>
            </p:nvSpPr>
            <p:spPr>
              <a:xfrm>
                <a:off x="761040" y="361800"/>
                <a:ext cx="6438600" cy="898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deg</m:t>
                        </m:r>
                      </m:e>
                      <m:sub>
                        <m:sSub>
                          <m:e>
                            <m:r>
                              <m:t xml:space="preserve">v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</m:sub>
                    </m:sSub>
                    <m:r>
                      <m:t xml:space="preserve">=</m:t>
                    </m:r>
                    <m:r>
                      <m:t xml:space="preserve">v</m:t>
                    </m:r>
                    <m:r>
                      <m:t xml:space="preserve">∈</m:t>
                    </m:r>
                    <m:r>
                      <m:t xml:space="preserve">V</m:t>
                    </m:r>
                    <m:r>
                      <m:t xml:space="preserve">: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v</m:t>
                        </m:r>
                        <m:r>
                          <m:t xml:space="preserve">,</m:t>
                        </m:r>
                        <m:sSub>
                          <m:e>
                            <m:r>
                              <m:t xml:space="preserve">v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</m:e>
                    </m:d>
                    <m:r>
                      <m:t xml:space="preserve">∈</m:t>
                    </m:r>
                    <m:r>
                      <m:t xml:space="preserve">E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94" name=""/>
              <p:cNvSpPr txBox="1"/>
              <p:nvPr/>
            </p:nvSpPr>
            <p:spPr>
              <a:xfrm>
                <a:off x="3420000" y="1260360"/>
                <a:ext cx="5369400" cy="1258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s</m:t>
                        </m:r>
                      </m:e>
                      <m:sub>
                        <m:r>
                          <m:t xml:space="preserve">i</m:t>
                        </m:r>
                      </m:sub>
                    </m:sSub>
                    <m:r>
                      <m:t xml:space="preserve">=</m:t>
                    </m:r>
                    <m:nary>
                      <m:naryPr>
                        <m:chr m:val="∑"/>
                        <m:supHide m:val="1"/>
                      </m:naryPr>
                      <m:sub>
                        <m:r>
                          <m:t xml:space="preserve">j</m:t>
                        </m:r>
                        <m:r>
                          <m:t xml:space="preserve">: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sSub>
                              <m:e>
                                <m:r>
                                  <m:t xml:space="preserve">v</m:t>
                                </m:r>
                              </m:e>
                              <m:sub>
                                <m:r>
                                  <m:t xml:space="preserve">i</m:t>
                                </m:r>
                              </m:sub>
                            </m:sSub>
                            <m:r>
                              <m:t xml:space="preserve">,</m:t>
                            </m:r>
                            <m:sSub>
                              <m:e>
                                <m:r>
                                  <m:t xml:space="preserve">v</m:t>
                                </m:r>
                              </m:e>
                              <m:sub>
                                <m:r>
                                  <m:t xml:space="preserve">j</m:t>
                                </m:r>
                              </m:sub>
                            </m:sSub>
                          </m:e>
                        </m:d>
                        <m:r>
                          <m:t xml:space="preserve">∈</m:t>
                        </m:r>
                        <m:r>
                          <m:t xml:space="preserve">E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t</m:t>
                            </m:r>
                          </m:e>
                        </m:d>
                      </m:sub>
                      <m:sup/>
                      <m:e>
                        <m:sSub>
                          <m:e>
                            <m:r>
                              <m:t xml:space="preserve">deg</m:t>
                            </m:r>
                          </m:e>
                          <m:sub>
                            <m:sSub>
                              <m:e>
                                <m:r>
                                  <m:t xml:space="preserve">v</m:t>
                                </m:r>
                              </m:e>
                              <m:sub>
                                <m:r>
                                  <m:t xml:space="preserve">j</m:t>
                                </m:r>
                              </m:sub>
                            </m:sSub>
                          </m:sub>
                        </m:sSub>
                      </m:e>
                    </m:nary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t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95" name=""/>
              <p:cNvSpPr txBox="1"/>
              <p:nvPr/>
            </p:nvSpPr>
            <p:spPr>
              <a:xfrm>
                <a:off x="540000" y="2700000"/>
                <a:ext cx="3706200" cy="1546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α</m:t>
                        </m:r>
                      </m:e>
                      <m:sub>
                        <m:r>
                          <m:t xml:space="preserve">i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t</m:t>
                        </m:r>
                      </m:e>
                    </m:d>
                    <m:r>
                      <m:t xml:space="preserve">=</m:t>
                    </m:r>
                    <m:f>
                      <m:num>
                        <m:sSub>
                          <m:e>
                            <m:r>
                              <m:t xml:space="preserve">s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t</m:t>
                            </m:r>
                          </m:e>
                        </m:d>
                      </m:num>
                      <m:den>
                        <m:sSub>
                          <m:e>
                            <m:r>
                              <m:t xml:space="preserve">deg</m:t>
                            </m:r>
                          </m:e>
                          <m:sub>
                            <m:sSub>
                              <m:e>
                                <m:r>
                                  <m:t xml:space="preserve">v</m:t>
                                </m:r>
                              </m:e>
                              <m:sub>
                                <m:r>
                                  <m:t xml:space="preserve">i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t</m:t>
                            </m:r>
                          </m:e>
                        </m:d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96" name=""/>
              <p:cNvSpPr txBox="1"/>
              <p:nvPr/>
            </p:nvSpPr>
            <p:spPr>
              <a:xfrm>
                <a:off x="5220000" y="3600000"/>
                <a:ext cx="3620160" cy="1511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β</m:t>
                        </m:r>
                      </m:e>
                      <m:sub>
                        <m:r>
                          <m:t xml:space="preserve">i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t</m:t>
                        </m:r>
                      </m:e>
                    </m:d>
                    <m:r>
                      <m:t xml:space="preserve">=</m:t>
                    </m:r>
                    <m:f>
                      <m:num>
                        <m:sSub>
                          <m:e>
                            <m:r>
                              <m:t xml:space="preserve">α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t</m:t>
                            </m:r>
                          </m:e>
                        </m:d>
                      </m:num>
                      <m:den>
                        <m:sSub>
                          <m:e>
                            <m:r>
                              <m:t xml:space="preserve">deg</m:t>
                            </m:r>
                          </m:e>
                          <m:sub>
                            <m:sSub>
                              <m:e>
                                <m:r>
                                  <m:t xml:space="preserve">v</m:t>
                                </m:r>
                              </m:e>
                              <m:sub>
                                <m:r>
                                  <m:t xml:space="preserve">i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t</m:t>
                            </m:r>
                          </m:e>
                        </m:d>
                      </m:den>
                    </m:f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761400" y="245520"/>
            <a:ext cx="769824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3000" spc="-1" strike="noStrike">
                <a:solidFill>
                  <a:srgbClr val="002060"/>
                </a:solidFill>
                <a:latin typeface="Times New Roman"/>
              </a:rPr>
              <a:t>Изменение значений индекса дружбы при изменении размера графа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rcRect l="-6" t="5668" r="47705" b="61516"/>
          <a:stretch/>
        </p:blipFill>
        <p:spPr>
          <a:xfrm>
            <a:off x="720000" y="1177920"/>
            <a:ext cx="7270200" cy="341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>
        <mc:Choice xmlns:a14="http://schemas.microsoft.com/office/drawing/2010/main" Requires="a14">
          <p:sp>
            <p:nvSpPr>
              <p:cNvPr id="199" name=""/>
              <p:cNvSpPr txBox="1"/>
              <p:nvPr/>
            </p:nvSpPr>
            <p:spPr>
              <a:xfrm>
                <a:off x="1249200" y="896040"/>
                <a:ext cx="1810440" cy="543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Ф</m:t>
                        </m:r>
                      </m:e>
                      <m:sub>
                        <m:r>
                          <m:t xml:space="preserve">n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k</m:t>
                        </m:r>
                      </m:e>
                    </m:d>
                    <m:r>
                      <m:t xml:space="preserve">=</m:t>
                    </m:r>
                    <m:sSub>
                      <m:e>
                        <m:r>
                          <m:t xml:space="preserve">1</m:t>
                        </m:r>
                      </m:e>
                      <m:sub>
                        <m:r>
                          <m:t xml:space="preserve">{</m:t>
                        </m:r>
                        <m:sSub>
                          <m:e>
                            <m:r>
                              <m:t xml:space="preserve">f</m:t>
                            </m:r>
                          </m:e>
                          <m:sub>
                            <m:r>
                              <m:t xml:space="preserve">n</m:t>
                            </m:r>
                          </m:sub>
                        </m:sSub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k</m:t>
                            </m:r>
                          </m:e>
                        </m:d>
                        <m:r>
                          <m:t xml:space="preserve">&gt;</m:t>
                        </m:r>
                        <m:r>
                          <m:t xml:space="preserve">0</m:t>
                        </m:r>
                        <m:r>
                          <m:t xml:space="preserve">}</m:t>
                        </m:r>
                      </m:sub>
                    </m:sSub>
                    <m:f>
                      <m:num>
                        <m:nary>
                          <m:naryPr>
                            <m:chr m:val="∑"/>
                            <m:supHide m:val="1"/>
                          </m:naryPr>
                          <m:sub>
                            <m:r>
                              <m:t xml:space="preserve">l</m:t>
                            </m:r>
                            <m:r>
                              <m:t xml:space="preserve">&gt;</m:t>
                            </m:r>
                            <m:r>
                              <m:t xml:space="preserve">0</m:t>
                            </m:r>
                          </m:sub>
                          <m:sup/>
                          <m:e>
                            <m:sSub>
                              <m:e>
                                <m:r>
                                  <m:t xml:space="preserve">h</m:t>
                                </m:r>
                              </m:e>
                              <m:sub>
                                <m:r>
                                  <m:t xml:space="preserve">n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k</m:t>
                                </m:r>
                                <m:r>
                                  <m:t xml:space="preserve">,</m:t>
                                </m:r>
                                <m:r>
                                  <m:t xml:space="preserve">l</m:t>
                                </m:r>
                              </m:e>
                            </m:d>
                            <m:r>
                              <m:t xml:space="preserve">l</m:t>
                            </m:r>
                          </m:e>
                        </m:nary>
                      </m:num>
                      <m:den>
                        <m:sSubSup>
                          <m:e>
                            <m:r>
                              <m:t xml:space="preserve">f</m:t>
                            </m:r>
                          </m:e>
                          <m:sub>
                            <m:r>
                              <m:t xml:space="preserve">n</m:t>
                            </m:r>
                          </m:sub>
                          <m:sup>
                            <m:r>
                              <m:rPr>
                                <m:lit/>
                                <m:nor/>
                              </m:rPr>
                              <m:t xml:space="preserve">*</m:t>
                            </m:r>
                          </m:sup>
                        </m:sSubSup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k</m:t>
                            </m:r>
                          </m:e>
                        </m:d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00" name=""/>
              <p:cNvSpPr txBox="1"/>
              <p:nvPr/>
            </p:nvSpPr>
            <p:spPr>
              <a:xfrm>
                <a:off x="5295960" y="900000"/>
                <a:ext cx="2083680" cy="5443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Θ</m:t>
                        </m:r>
                      </m:e>
                      <m:sub>
                        <m:r>
                          <m:t xml:space="preserve">n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k</m:t>
                        </m:r>
                      </m:e>
                    </m:d>
                    <m:r>
                      <m:t xml:space="preserve">=</m:t>
                    </m:r>
                    <m:sSub>
                      <m:e>
                        <m:r>
                          <m:t xml:space="preserve">1</m:t>
                        </m:r>
                      </m:e>
                      <m:sub>
                        <m:r>
                          <m:t xml:space="preserve">{</m:t>
                        </m:r>
                        <m:sSub>
                          <m:e>
                            <m:r>
                              <m:t xml:space="preserve">f</m:t>
                            </m:r>
                          </m:e>
                          <m:sub>
                            <m:r>
                              <m:t xml:space="preserve">n</m:t>
                            </m:r>
                          </m:sub>
                        </m:sSub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k</m:t>
                            </m:r>
                          </m:e>
                        </m:d>
                        <m:r>
                          <m:t xml:space="preserve">&gt;</m:t>
                        </m:r>
                        <m:r>
                          <m:t xml:space="preserve">0</m:t>
                        </m:r>
                        <m:r>
                          <m:t xml:space="preserve">}</m:t>
                        </m:r>
                      </m:sub>
                    </m:sSub>
                    <m:f>
                      <m:num>
                        <m:nary>
                          <m:naryPr>
                            <m:chr m:val="∑"/>
                            <m:supHide m:val="1"/>
                          </m:naryPr>
                          <m:sub>
                            <m:r>
                              <m:t xml:space="preserve">l</m:t>
                            </m:r>
                            <m:r>
                              <m:t xml:space="preserve">&gt;</m:t>
                            </m:r>
                            <m:r>
                              <m:t xml:space="preserve">0</m:t>
                            </m:r>
                          </m:sub>
                          <m:sup/>
                          <m:e>
                            <m:sSub>
                              <m:e>
                                <m:r>
                                  <m:t xml:space="preserve">h</m:t>
                                </m:r>
                              </m:e>
                              <m:sub>
                                <m:r>
                                  <m:t xml:space="preserve">n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k</m:t>
                                </m:r>
                                <m:r>
                                  <m:t xml:space="preserve">,</m:t>
                                </m:r>
                                <m:r>
                                  <m:t xml:space="preserve">l</m:t>
                                </m:r>
                              </m:e>
                            </m:d>
                            <m:sSubSup>
                              <m:e>
                                <m:r>
                                  <m:t xml:space="preserve">F</m:t>
                                </m:r>
                              </m:e>
                              <m:sub>
                                <m:r>
                                  <m:t xml:space="preserve">n</m:t>
                                </m:r>
                              </m:sub>
                              <m:sup>
                                <m:r>
                                  <m:rPr>
                                    <m:lit/>
                                    <m:nor/>
                                  </m:rPr>
                                  <m:t xml:space="preserve">*</m:t>
                                </m:r>
                              </m:sup>
                            </m:sSubSup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l</m:t>
                                </m:r>
                              </m:e>
                            </m:d>
                          </m:e>
                        </m:nary>
                      </m:num>
                      <m:den>
                        <m:sSubSup>
                          <m:e>
                            <m:r>
                              <m:t xml:space="preserve">f</m:t>
                            </m:r>
                          </m:e>
                          <m:sub>
                            <m:r>
                              <m:t xml:space="preserve">n</m:t>
                            </m:r>
                          </m:sub>
                          <m:sup>
                            <m:r>
                              <m:rPr>
                                <m:lit/>
                                <m:nor/>
                              </m:rPr>
                              <m:t xml:space="preserve">*</m:t>
                            </m:r>
                          </m:sup>
                        </m:sSubSup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k</m:t>
                            </m:r>
                          </m:e>
                        </m:d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01" name=""/>
              <p:cNvSpPr txBox="1"/>
              <p:nvPr/>
            </p:nvSpPr>
            <p:spPr>
              <a:xfrm>
                <a:off x="5924880" y="1745280"/>
                <a:ext cx="1454760" cy="4143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Sup>
                      <m:e>
                        <m:r>
                          <m:t xml:space="preserve">F</m:t>
                        </m:r>
                      </m:e>
                      <m:sub>
                        <m:r>
                          <m:t xml:space="preserve">n</m:t>
                        </m:r>
                      </m:sub>
                      <m:sup>
                        <m:r>
                          <m:rPr>
                            <m:lit/>
                            <m:nor/>
                          </m:rPr>
                          <m:t xml:space="preserve">*</m:t>
                        </m:r>
                      </m:sup>
                    </m:sSubSup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l</m:t>
                        </m:r>
                      </m:e>
                    </m:d>
                    <m:r>
                      <m:t xml:space="preserve">=</m:t>
                    </m:r>
                    <m:f>
                      <m:num>
                        <m:r>
                          <m:t xml:space="preserve">1</m:t>
                        </m:r>
                      </m:num>
                      <m:den>
                        <m:sSub>
                          <m:e>
                            <m:r>
                              <m:t xml:space="preserve">L</m:t>
                            </m:r>
                          </m:e>
                          <m:sub>
                            <m:r>
                              <m:t xml:space="preserve">n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</m:naryPr>
                      <m:sub>
                        <m:r>
                          <m:t xml:space="preserve">i</m:t>
                        </m:r>
                        <m:r>
                          <m:t xml:space="preserve">=</m:t>
                        </m:r>
                        <m:r>
                          <m:t xml:space="preserve">1</m:t>
                        </m:r>
                      </m:sub>
                      <m:sup>
                        <m:r>
                          <m:t xml:space="preserve">n</m:t>
                        </m:r>
                      </m:sup>
                      <m:e>
                        <m:sSub>
                          <m:e>
                            <m:r>
                              <m:t xml:space="preserve">D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</m:e>
                    </m:nary>
                    <m:sSub>
                      <m:e>
                        <m:r>
                          <m:t xml:space="preserve">1</m:t>
                        </m:r>
                      </m:e>
                      <m:sub>
                        <m:r>
                          <m:t xml:space="preserve">{</m:t>
                        </m:r>
                        <m:sSub>
                          <m:e>
                            <m:r>
                              <m:t xml:space="preserve">D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  <m:r>
                          <m:t xml:space="preserve">≤</m:t>
                        </m:r>
                        <m:r>
                          <m:t xml:space="preserve">l</m:t>
                        </m:r>
                        <m:r>
                          <m:t xml:space="preserve">}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02" name=""/>
              <p:cNvSpPr txBox="1"/>
              <p:nvPr/>
            </p:nvSpPr>
            <p:spPr>
              <a:xfrm>
                <a:off x="1260000" y="1777680"/>
                <a:ext cx="1681560" cy="3819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h</m:t>
                        </m:r>
                      </m:e>
                      <m:sub>
                        <m:r>
                          <m:t xml:space="preserve">n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k</m:t>
                        </m:r>
                        <m:r>
                          <m:t xml:space="preserve">,</m:t>
                        </m:r>
                        <m:r>
                          <m:t xml:space="preserve">l</m:t>
                        </m:r>
                      </m:e>
                    </m:d>
                    <m:r>
                      <m:t xml:space="preserve">=</m:t>
                    </m:r>
                    <m:f>
                      <m:num>
                        <m:r>
                          <m:t xml:space="preserve">1</m:t>
                        </m:r>
                      </m:num>
                      <m:den>
                        <m:sSub>
                          <m:e>
                            <m:r>
                              <m:t xml:space="preserve">L</m:t>
                            </m:r>
                          </m:e>
                          <m:sub>
                            <m:r>
                              <m:t xml:space="preserve">n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1"/>
                      </m:naryPr>
                      <m:sub>
                        <m:r>
                          <m:t xml:space="preserve">i</m:t>
                        </m:r>
                        <m:r>
                          <m:t xml:space="preserve">→</m:t>
                        </m:r>
                        <m:r>
                          <m:t xml:space="preserve">j</m:t>
                        </m:r>
                      </m:sub>
                      <m:sup/>
                      <m:e>
                        <m:sSub>
                          <m:e>
                            <m:r>
                              <m:t xml:space="preserve">1</m:t>
                            </m:r>
                          </m:e>
                          <m:sub>
                            <m:r>
                              <m:t xml:space="preserve">{</m:t>
                            </m:r>
                            <m:sSub>
                              <m:e>
                                <m:r>
                                  <m:t xml:space="preserve">D</m:t>
                                </m:r>
                              </m:e>
                              <m:sub>
                                <m:r>
                                  <m:t xml:space="preserve">i</m:t>
                                </m:r>
                              </m:sub>
                            </m:sSub>
                            <m:r>
                              <m:t xml:space="preserve">≤</m:t>
                            </m:r>
                            <m:r>
                              <m:t xml:space="preserve">k</m:t>
                            </m:r>
                            <m:r>
                              <m:t xml:space="preserve">,</m:t>
                            </m:r>
                            <m:sSub>
                              <m:e>
                                <m:r>
                                  <m:t xml:space="preserve">D</m:t>
                                </m:r>
                              </m:e>
                              <m:sub>
                                <m:r>
                                  <m:t xml:space="preserve">j</m:t>
                                </m:r>
                              </m:sub>
                            </m:sSub>
                            <m:r>
                              <m:t xml:space="preserve">=</m:t>
                            </m:r>
                            <m:r>
                              <m:t xml:space="preserve">l</m:t>
                            </m:r>
                            <m:r>
                              <m:t xml:space="preserve">}</m:t>
                            </m:r>
                          </m:sub>
                        </m:sSub>
                      </m:e>
                    </m:nary>
                  </m:oMath>
                </a14:m>
              </a:p>
            </p:txBody>
          </p:sp>
        </mc:Choice>
        <mc:Fallback/>
      </mc:AlternateContent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540000" y="2160000"/>
            <a:ext cx="2810880" cy="2841120"/>
          </a:xfrm>
          <a:prstGeom prst="rect">
            <a:avLst/>
          </a:prstGeom>
          <a:ln w="0">
            <a:noFill/>
          </a:ln>
        </p:spPr>
      </p:pic>
      <p:pic>
        <p:nvPicPr>
          <p:cNvPr id="204" name="" descr=""/>
          <p:cNvPicPr/>
          <p:nvPr/>
        </p:nvPicPr>
        <p:blipFill>
          <a:blip r:embed="rId2"/>
          <a:stretch/>
        </p:blipFill>
        <p:spPr>
          <a:xfrm>
            <a:off x="5184000" y="2169720"/>
            <a:ext cx="2818440" cy="2833560"/>
          </a:xfrm>
          <a:prstGeom prst="rect">
            <a:avLst/>
          </a:prstGeom>
          <a:ln w="0">
            <a:noFill/>
          </a:ln>
        </p:spPr>
      </p:pic>
      <p:sp>
        <p:nvSpPr>
          <p:cNvPr id="205" name=""/>
          <p:cNvSpPr/>
          <p:nvPr/>
        </p:nvSpPr>
        <p:spPr>
          <a:xfrm>
            <a:off x="1440000" y="202320"/>
            <a:ext cx="116388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algn="ctr">
              <a:lnSpc>
                <a:spcPct val="100000"/>
              </a:lnSpc>
            </a:pPr>
            <a:r>
              <a:rPr b="1" lang="ru-RU" sz="3000" spc="-1" strike="noStrike">
                <a:solidFill>
                  <a:srgbClr val="002060"/>
                </a:solidFill>
                <a:latin typeface="Noto Sans"/>
                <a:ea typeface="DejaVu Sans"/>
              </a:rPr>
              <a:t>ANND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6" name=""/>
          <p:cNvSpPr/>
          <p:nvPr/>
        </p:nvSpPr>
        <p:spPr>
          <a:xfrm>
            <a:off x="5580000" y="193680"/>
            <a:ext cx="179964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ru-RU" sz="3000" spc="-1" strike="noStrike">
                <a:solidFill>
                  <a:srgbClr val="002060"/>
                </a:solidFill>
                <a:latin typeface="Noto Sans"/>
                <a:ea typeface="DejaVu Sans"/>
              </a:rPr>
              <a:t>ANNR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080000" y="327600"/>
            <a:ext cx="7698240" cy="42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3000" spc="-1" strike="noStrike">
                <a:solidFill>
                  <a:srgbClr val="002060"/>
                </a:solidFill>
                <a:latin typeface="Times New Roman"/>
              </a:rPr>
              <a:t>Modified friendship index (mfi)</a:t>
            </a:r>
            <a:endParaRPr b="0" lang="en-US" sz="30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08" name=""/>
              <p:cNvSpPr txBox="1"/>
              <p:nvPr/>
            </p:nvSpPr>
            <p:spPr>
              <a:xfrm>
                <a:off x="6128280" y="1454040"/>
                <a:ext cx="2613600" cy="5180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mfi</m:t>
                    </m:r>
                    <m:sSub>
                      <m:e>
                        <m:r>
                          <m:t xml:space="preserve">1</m:t>
                        </m:r>
                      </m:e>
                      <m:sub>
                        <m:r>
                          <m:t xml:space="preserve">i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t</m:t>
                        </m:r>
                      </m:e>
                    </m:d>
                    <m:r>
                      <m:t xml:space="preserve">=</m:t>
                    </m:r>
                    <m:sSub>
                      <m:e>
                        <m:r>
                          <m:t xml:space="preserve">β</m:t>
                        </m:r>
                      </m:e>
                      <m:sub>
                        <m:r>
                          <m:t xml:space="preserve">i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t</m:t>
                        </m:r>
                      </m:e>
                    </m:d>
                    <m:f>
                      <m:num>
                        <m:nary>
                          <m:naryPr>
                            <m:chr m:val="∑"/>
                            <m:supHide m:val="1"/>
                          </m:naryPr>
                          <m:sub>
                            <m:r>
                              <m:t xml:space="preserve">j</m:t>
                            </m:r>
                            <m:r>
                              <m:t xml:space="preserve">: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sSub>
                                  <m:e>
                                    <m:r>
                                      <m:t xml:space="preserve">v</m:t>
                                    </m:r>
                                  </m:e>
                                  <m:sub>
                                    <m:r>
                                      <m:t xml:space="preserve">i</m:t>
                                    </m:r>
                                  </m:sub>
                                </m:sSub>
                                <m:r>
                                  <m:t xml:space="preserve">,</m:t>
                                </m:r>
                                <m:sSub>
                                  <m:e>
                                    <m:r>
                                      <m:t xml:space="preserve">v</m:t>
                                    </m:r>
                                  </m:e>
                                  <m:sub>
                                    <m:r>
                                      <m:t xml:space="preserve">j</m:t>
                                    </m:r>
                                  </m:sub>
                                </m:sSub>
                              </m:e>
                            </m:d>
                            <m:r>
                              <m:t xml:space="preserve">∈</m:t>
                            </m:r>
                            <m:r>
                              <m:t xml:space="preserve">E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t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e>
                                <m:r>
                                  <m:t xml:space="preserve">deg</m:t>
                                </m:r>
                              </m:e>
                              <m:sub>
                                <m:sSub>
                                  <m:e>
                                    <m:r>
                                      <m:t xml:space="preserve">v</m:t>
                                    </m:r>
                                  </m:e>
                                  <m:sub>
                                    <m:r>
                                      <m:t xml:space="preserve">j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  <m:sSub>
                          <m:e>
                            <m:r>
                              <m:t xml:space="preserve">1</m:t>
                            </m:r>
                          </m:e>
                          <m:sub>
                            <m:r>
                              <m:t xml:space="preserve">{</m:t>
                            </m:r>
                            <m:sSub>
                              <m:e>
                                <m:r>
                                  <m:t xml:space="preserve">deg</m:t>
                                </m:r>
                              </m:e>
                              <m:sub>
                                <m:sSub>
                                  <m:e>
                                    <m:r>
                                      <m:t xml:space="preserve">v</m:t>
                                    </m:r>
                                  </m:e>
                                  <m:sub>
                                    <m:r>
                                      <m:t xml:space="preserve">j</m:t>
                                    </m:r>
                                  </m:sub>
                                </m:sSub>
                              </m:sub>
                            </m:sSub>
                            <m:r>
                              <m:t xml:space="preserve">≤</m:t>
                            </m:r>
                            <m:sSub>
                              <m:e>
                                <m:r>
                                  <m:t xml:space="preserve">deg</m:t>
                                </m:r>
                              </m:e>
                              <m:sub>
                                <m:sSub>
                                  <m:e>
                                    <m:r>
                                      <m:t xml:space="preserve">v</m:t>
                                    </m:r>
                                  </m:e>
                                  <m:sub>
                                    <m:r>
                                      <m:t xml:space="preserve">i</m:t>
                                    </m:r>
                                  </m:sub>
                                </m:sSub>
                              </m:sub>
                            </m:sSub>
                            <m:r>
                              <m:t xml:space="preserve">}</m:t>
                            </m:r>
                          </m:sub>
                        </m:sSub>
                      </m:num>
                      <m:den>
                        <m:r>
                          <m:t xml:space="preserve">L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09" name=""/>
              <p:cNvSpPr txBox="1"/>
              <p:nvPr/>
            </p:nvSpPr>
            <p:spPr>
              <a:xfrm>
                <a:off x="6120000" y="3060000"/>
                <a:ext cx="2615400" cy="539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mfi</m:t>
                    </m:r>
                    <m:sSub>
                      <m:e>
                        <m:r>
                          <m:t xml:space="preserve">2</m:t>
                        </m:r>
                      </m:e>
                      <m:sub>
                        <m:r>
                          <m:t xml:space="preserve">i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t</m:t>
                        </m:r>
                      </m:e>
                    </m:d>
                    <m:r>
                      <m:t xml:space="preserve">=</m:t>
                    </m:r>
                    <m:sSub>
                      <m:e>
                        <m:r>
                          <m:t xml:space="preserve">β</m:t>
                        </m:r>
                      </m:e>
                      <m:sub>
                        <m:r>
                          <m:t xml:space="preserve">i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t</m:t>
                        </m:r>
                      </m:e>
                    </m:d>
                    <m:f>
                      <m:num>
                        <m:nary>
                          <m:naryPr>
                            <m:chr m:val="∑"/>
                            <m:supHide m:val="1"/>
                          </m:naryPr>
                          <m:sub>
                            <m:r>
                              <m:t xml:space="preserve">j</m:t>
                            </m:r>
                            <m:r>
                              <m:t xml:space="preserve">: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sSub>
                                  <m:e>
                                    <m:r>
                                      <m:t xml:space="preserve">v</m:t>
                                    </m:r>
                                  </m:e>
                                  <m:sub>
                                    <m:r>
                                      <m:t xml:space="preserve">i</m:t>
                                    </m:r>
                                  </m:sub>
                                </m:sSub>
                                <m:r>
                                  <m:t xml:space="preserve">,</m:t>
                                </m:r>
                                <m:sSub>
                                  <m:e>
                                    <m:r>
                                      <m:t xml:space="preserve">v</m:t>
                                    </m:r>
                                  </m:e>
                                  <m:sub>
                                    <m:r>
                                      <m:t xml:space="preserve">j</m:t>
                                    </m:r>
                                  </m:sub>
                                </m:sSub>
                              </m:e>
                            </m:d>
                            <m:r>
                              <m:t xml:space="preserve">∈</m:t>
                            </m:r>
                            <m:r>
                              <m:t xml:space="preserve">E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t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e>
                                <m:r>
                                  <m:t xml:space="preserve">deg</m:t>
                                </m:r>
                              </m:e>
                              <m:sub>
                                <m:sSub>
                                  <m:e>
                                    <m:r>
                                      <m:t xml:space="preserve">v</m:t>
                                    </m:r>
                                  </m:e>
                                  <m:sub>
                                    <m:r>
                                      <m:t xml:space="preserve">j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  <m:sSub>
                          <m:e>
                            <m:r>
                              <m:t xml:space="preserve">1</m:t>
                            </m:r>
                          </m:e>
                          <m:sub>
                            <m:r>
                              <m:t xml:space="preserve">{</m:t>
                            </m:r>
                            <m:sSub>
                              <m:e>
                                <m:r>
                                  <m:t xml:space="preserve">deg</m:t>
                                </m:r>
                              </m:e>
                              <m:sub>
                                <m:sSub>
                                  <m:e>
                                    <m:r>
                                      <m:t xml:space="preserve">v</m:t>
                                    </m:r>
                                  </m:e>
                                  <m:sub>
                                    <m:r>
                                      <m:t xml:space="preserve">j</m:t>
                                    </m:r>
                                  </m:sub>
                                </m:sSub>
                              </m:sub>
                            </m:sSub>
                            <m:r>
                              <m:t xml:space="preserve">≤</m:t>
                            </m:r>
                            <m:sSub>
                              <m:e>
                                <m:r>
                                  <m:t xml:space="preserve">deg</m:t>
                                </m:r>
                              </m:e>
                              <m:sub>
                                <m:sSub>
                                  <m:e>
                                    <m:r>
                                      <m:t xml:space="preserve">v</m:t>
                                    </m:r>
                                  </m:e>
                                  <m:sub>
                                    <m:r>
                                      <m:t xml:space="preserve">i</m:t>
                                    </m:r>
                                  </m:sub>
                                </m:sSub>
                              </m:sub>
                            </m:sSub>
                            <m:r>
                              <m:t xml:space="preserve">}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m:t xml:space="preserve">L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</m:den>
                    </m:f>
                  </m:oMath>
                </a14:m>
              </a:p>
            </p:txBody>
          </p:sp>
        </mc:Choice>
        <mc:Fallback/>
      </mc:AlternateContent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180000" y="755280"/>
            <a:ext cx="5851080" cy="438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2"/>
          <p:cNvSpPr txBox="1"/>
          <p:nvPr/>
        </p:nvSpPr>
        <p:spPr>
          <a:xfrm>
            <a:off x="1080000" y="347760"/>
            <a:ext cx="7698240" cy="42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3000" spc="-1" strike="noStrike">
                <a:solidFill>
                  <a:srgbClr val="002060"/>
                </a:solidFill>
                <a:latin typeface="Times New Roman"/>
              </a:rPr>
              <a:t>Modified friendship index (mfi)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228600" y="1355400"/>
            <a:ext cx="4114800" cy="3085920"/>
          </a:xfrm>
          <a:prstGeom prst="rect">
            <a:avLst/>
          </a:prstGeom>
          <a:ln w="0">
            <a:noFill/>
          </a:ln>
        </p:spPr>
      </p:pic>
      <p:pic>
        <p:nvPicPr>
          <p:cNvPr id="213" name="" descr=""/>
          <p:cNvPicPr/>
          <p:nvPr/>
        </p:nvPicPr>
        <p:blipFill>
          <a:blip r:embed="rId2"/>
          <a:stretch/>
        </p:blipFill>
        <p:spPr>
          <a:xfrm>
            <a:off x="4444560" y="1566000"/>
            <a:ext cx="4499640" cy="274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Прямоугольник 229"/>
          <p:cNvSpPr/>
          <p:nvPr/>
        </p:nvSpPr>
        <p:spPr>
          <a:xfrm>
            <a:off x="3728880" y="135360"/>
            <a:ext cx="2705040" cy="70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ru-RU" sz="3000" spc="-1" strike="noStrike">
                <a:solidFill>
                  <a:srgbClr val="002060"/>
                </a:solidFill>
                <a:latin typeface="Times New Roman"/>
                <a:ea typeface="DejaVu Sans"/>
              </a:rPr>
              <a:t>Заключение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15" name=""/>
          <p:cNvSpPr/>
          <p:nvPr/>
        </p:nvSpPr>
        <p:spPr>
          <a:xfrm>
            <a:off x="13320" y="1245240"/>
            <a:ext cx="9116640" cy="34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rgbClr val="000000"/>
                </a:solidFill>
                <a:latin typeface="Times New Roman"/>
                <a:ea typeface="Jost"/>
              </a:rPr>
              <a:t>В ходе выполнения курсовой работы были рассмотрены различные локальные и глобальные метрики графов. А также был предложен вариант масштабируемой локальной метрики, потенциально позволяющей сравнивать графы разного размера.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ff0f4"/>
      </a:dk2>
      <a:lt2>
        <a:srgbClr val="d3d6db"/>
      </a:lt2>
      <a:accent1>
        <a:srgbClr val="425f9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95c6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ff0f4"/>
      </a:dk2>
      <a:lt2>
        <a:srgbClr val="d3d6db"/>
      </a:lt2>
      <a:accent1>
        <a:srgbClr val="425f9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95c6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ff0f4"/>
      </a:dk2>
      <a:lt2>
        <a:srgbClr val="d3d6db"/>
      </a:lt2>
      <a:accent1>
        <a:srgbClr val="425f9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95c6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Application>LibreOffice/7.2.1.2$Windows_X86_64 LibreOffice_project/87b77fad49947c1441b67c559c339af8f3517e22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2024-12-27T11:32:38Z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