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6" r:id="rId13"/>
    <p:sldId id="268" r:id="rId14"/>
    <p:sldId id="269" r:id="rId15"/>
    <p:sldId id="275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7FC30-308A-499E-B14C-5C43A3D0FF7D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9D44B-C566-450D-8B83-49719CDC19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962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9D44B-C566-450D-8B83-49719CDC191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210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6E345-F3DE-ED55-FE39-FA991D9CC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E31230-2D49-00B8-BBFB-864233DA8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22B65B-D361-0D53-2EAE-DD68AB41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AE8BC7-0B64-459C-AA5A-2B1742AD2672}" type="datetime1">
              <a:rPr lang="ru-RU" smtClean="0"/>
              <a:t>30.03.2025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92FD7D-514B-220C-AA9E-F0B8402A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CFDD1F-4549-FDD8-FF97-72FA2BC5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840-9390-42A4-833D-26375990B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59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C336C-88FB-C22E-EBC5-8B45CE710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6EC282-3AD2-818E-4E82-B56758FB8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390F98-CF25-13AB-A9E5-A06C7D7E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EA3774-7F8B-4C9D-B8A2-DDB0B22DB563}" type="datetime1">
              <a:rPr lang="ru-RU" smtClean="0"/>
              <a:t>30.03.2025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BA559A-244E-05A4-DCAD-BF0A3E36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9DCA8C-BE48-2831-08D3-B602430DE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840-9390-42A4-833D-26375990B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44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DE6C29A-484A-D578-E0B8-7B25A8B3A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85855D-207C-E438-69DE-AAF402409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953FE6-32DE-F21D-0EB0-C47264CB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488275-3B6B-41ED-B9A4-3EA67BA4DDF8}" type="datetime1">
              <a:rPr lang="ru-RU" smtClean="0"/>
              <a:t>30.03.2025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3E8E26-3F70-CBCA-C9CC-96D0C4DE9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60E45B-A5B2-2AD6-A567-A2A6062F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840-9390-42A4-833D-26375990B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78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2DCB3-D5E8-3CE2-B7DC-BD2E7A48A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321AD-174D-DF1D-1E5D-FC6E0EED1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38C05E-2A74-7CC6-1C9C-36142939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442200-05CC-4BE4-8388-F0483DCA0835}" type="datetime1">
              <a:rPr lang="ru-RU" smtClean="0"/>
              <a:t>30.03.2025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E69827-247A-CB7B-1251-EFEDA7F20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BC2E79-81E0-03BE-2C1E-4E4FDBE1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0840" y="6356350"/>
            <a:ext cx="2743200" cy="365125"/>
          </a:xfrm>
        </p:spPr>
        <p:txBody>
          <a:bodyPr/>
          <a:lstStyle>
            <a:lvl1pPr>
              <a:defRPr sz="4000" b="0">
                <a:solidFill>
                  <a:schemeClr val="tx1"/>
                </a:solidFill>
              </a:defRPr>
            </a:lvl1pPr>
          </a:lstStyle>
          <a:p>
            <a:fld id="{34968840-9390-42A4-833D-26375990BAB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782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EB8BDF-E5AC-6771-5E45-B8955BE4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B09532-66C1-2872-2158-F6CCDE894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C84CC0-CC72-E05D-40BE-B4D715860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11BEAD-17E6-4304-84DB-95C142DABC45}" type="datetime1">
              <a:rPr lang="ru-RU" smtClean="0"/>
              <a:t>30.03.2025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8B37A7-72B2-EABB-40BA-8E5B3205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339C41-FD0C-F1C7-9E6D-3D69A6876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840-9390-42A4-833D-26375990B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69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3F6260-6938-7C2A-3BD4-1731CEE51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2F018-A336-5C07-B065-EDCA258DD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4F2AE0-6090-C0EB-0702-71F904BA1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EF5232-CEC2-0482-F31A-7E184528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66FDC1-F56F-416E-9948-048BC0EF13CB}" type="datetime1">
              <a:rPr lang="ru-RU" smtClean="0"/>
              <a:t>30.03.2025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662A45-4CD6-5B83-7542-0766D31E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C95C72-EE94-94A9-AB66-94B57C1F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840-9390-42A4-833D-26375990B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88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2F3EA5-B4F1-037D-23A3-DF3EDD3EF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B65556-F309-FE24-A983-05F2A7106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28CA0D-5B7A-0134-D627-8A1894DE0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CBD06A2-78C0-A2CD-EBFD-6CAC57F97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E593B1F-D275-87F2-5963-F86AF3D11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9E00844-61EA-E0D8-E033-BFC85604E3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CA3E2C-24BF-4566-9794-F099FD06F584}" type="datetime1">
              <a:rPr lang="ru-RU" smtClean="0"/>
              <a:t>30.03.2025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9F65063-508C-38D5-8F5E-9106A0FA7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A329D4A-86BF-5C8E-4B9E-7D5BD4A2D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840-9390-42A4-833D-26375990B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36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10F0B3-6921-6FB9-C43C-70EA8D165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748FD46-679F-5871-EC0B-1B693B7412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6228CF-CDE3-4F8E-B3D8-4631D5BDD2D4}" type="datetime1">
              <a:rPr lang="ru-RU" smtClean="0"/>
              <a:t>30.03.2025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18CD85-5FE0-82D1-54F0-E43D729C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F8A104-86BB-D9BE-C76B-73CE365A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840-9390-42A4-833D-26375990B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23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E7C96D7-DE74-36E9-F34A-420B8684DD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9A4E26-1391-4983-AF8E-01A2918BAC09}" type="datetime1">
              <a:rPr lang="ru-RU" smtClean="0"/>
              <a:t>30.03.2025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3F8B48C-EA6B-6A56-40A6-B91B039B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924E63-4E98-AE1F-66BA-4512E71E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840-9390-42A4-833D-26375990B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35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F01FC-767F-F286-9D78-124D667E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179104-C474-EA97-D47C-696725091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A5303A2-08C6-A7E1-D198-F05246F8D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D506B1-37FB-BE2F-E9C9-78553D3F10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AD6058-5D52-4770-B3CB-A0B9DCE9CB0B}" type="datetime1">
              <a:rPr lang="ru-RU" smtClean="0"/>
              <a:t>30.03.2025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0C18A6-CD59-C20A-0A28-72320070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554A39-DE17-D986-8425-7834C51F7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840-9390-42A4-833D-26375990B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52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21E2B-6A58-F8D5-1123-68D0F26F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A08BB0E-5221-F494-CF6E-5765057EB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388603-0A44-66A7-BA0F-6E9EBBA2B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66BC73-7372-A63D-F64C-1EFD1D8D17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FE874B-1BC2-411E-AEA6-D4D39A7430FD}" type="datetime1">
              <a:rPr lang="ru-RU" smtClean="0"/>
              <a:t>30.03.2025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FC25AA-B759-C037-8213-191415D6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4FD6EF-2317-39B3-48EC-FF75D9DF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840-9390-42A4-833D-26375990B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17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1">
                <a:lumMod val="10000"/>
                <a:lumOff val="90000"/>
                <a:alpha val="5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A3A8F3-5422-E5DF-6453-ECC4621B4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68840-9390-42A4-833D-26375990BAB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385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9E9562-DC2D-5C45-4BFA-DE2924C74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2211" y="406400"/>
            <a:ext cx="9459884" cy="2387600"/>
          </a:xfrm>
        </p:spPr>
        <p:txBody>
          <a:bodyPr>
            <a:normAutofit/>
          </a:bodyPr>
          <a:lstStyle/>
          <a:p>
            <a:r>
              <a:rPr lang="en-US" sz="4800" b="1" dirty="0" err="1">
                <a:solidFill>
                  <a:srgbClr val="7068F4"/>
                </a:solidFill>
                <a:latin typeface="Barlow Bold"/>
                <a:ea typeface="Barlow Bold" pitchFamily="34" charset="-122"/>
                <a:cs typeface="Barlow Bold" pitchFamily="34" charset="-120"/>
              </a:rPr>
              <a:t>MindCard</a:t>
            </a:r>
            <a:r>
              <a:rPr lang="en-US" sz="4800" b="1" dirty="0">
                <a:solidFill>
                  <a:srgbClr val="7068F4"/>
                </a:solidFill>
                <a:latin typeface="Barlow Bold"/>
                <a:ea typeface="Barlow Bold" pitchFamily="34" charset="-122"/>
                <a:cs typeface="Barlow Bold" pitchFamily="34" charset="-120"/>
              </a:rPr>
              <a:t>: </a:t>
            </a:r>
            <a:r>
              <a:rPr lang="en-US" sz="4800" b="1" dirty="0" err="1">
                <a:solidFill>
                  <a:srgbClr val="7068F4"/>
                </a:solidFill>
                <a:latin typeface="Barlow Bold"/>
                <a:ea typeface="Barlow Bold" pitchFamily="34" charset="-122"/>
                <a:cs typeface="Barlow Bold" pitchFamily="34" charset="-120"/>
              </a:rPr>
              <a:t>Изучение</a:t>
            </a:r>
            <a:r>
              <a:rPr lang="en-US" sz="4800" b="1" dirty="0">
                <a:solidFill>
                  <a:srgbClr val="7068F4"/>
                </a:solidFill>
                <a:latin typeface="Barlow Bold"/>
                <a:ea typeface="Barlow Bold" pitchFamily="34" charset="-122"/>
                <a:cs typeface="Barlow Bold" pitchFamily="34" charset="-120"/>
              </a:rPr>
              <a:t> </a:t>
            </a:r>
            <a:r>
              <a:rPr lang="en-US" sz="4800" b="1" dirty="0" err="1">
                <a:solidFill>
                  <a:srgbClr val="7068F4"/>
                </a:solidFill>
                <a:latin typeface="Barlow Bold"/>
                <a:ea typeface="Barlow Bold" pitchFamily="34" charset="-122"/>
                <a:cs typeface="Barlow Bold" pitchFamily="34" charset="-120"/>
              </a:rPr>
              <a:t>Языков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F69F27-4BD8-2FF4-AC44-29EFC639F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0604" y="3602038"/>
            <a:ext cx="6877396" cy="1655762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MindCard</a:t>
            </a:r>
            <a:r>
              <a:rPr lang="en-US" dirty="0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 – </a:t>
            </a:r>
            <a:r>
              <a:rPr lang="en-US" dirty="0" err="1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мобильное</a:t>
            </a:r>
            <a:r>
              <a:rPr lang="en-US" dirty="0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dirty="0" err="1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приложение</a:t>
            </a:r>
            <a:r>
              <a:rPr lang="en-US" dirty="0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dirty="0" err="1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для</a:t>
            </a:r>
            <a:r>
              <a:rPr lang="ru-RU" dirty="0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 удобного</a:t>
            </a:r>
            <a:r>
              <a:rPr lang="en-US" dirty="0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dirty="0" err="1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изучения</a:t>
            </a:r>
            <a:r>
              <a:rPr lang="en-US" dirty="0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dirty="0" err="1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иностранных</a:t>
            </a:r>
            <a:r>
              <a:rPr lang="en-US" dirty="0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dirty="0" err="1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языков</a:t>
            </a:r>
            <a:r>
              <a:rPr lang="ru-RU" dirty="0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, с использованием флэш-карточек и тестов</a:t>
            </a:r>
            <a:r>
              <a:rPr lang="en-US" dirty="0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.</a:t>
            </a:r>
            <a:endParaRPr lang="en-US" dirty="0">
              <a:latin typeface="Montserrat" panose="00000500000000000000" pitchFamily="2" charset="-52"/>
            </a:endParaRPr>
          </a:p>
          <a:p>
            <a:endParaRPr lang="ru-RU" dirty="0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EE127030-493A-66FA-EE4B-8D753F06A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63" y="2025274"/>
            <a:ext cx="2349848" cy="3624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4DB406-D3C3-1E52-33B9-AFF589808F32}"/>
              </a:ext>
            </a:extLst>
          </p:cNvPr>
          <p:cNvSpPr txBox="1"/>
          <p:nvPr/>
        </p:nvSpPr>
        <p:spPr>
          <a:xfrm>
            <a:off x="8354138" y="6086476"/>
            <a:ext cx="833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Montserrat" panose="00000500000000000000" pitchFamily="2" charset="-52"/>
              </a:rPr>
              <a:t>Группа 3 команда 4 </a:t>
            </a:r>
          </a:p>
        </p:txBody>
      </p:sp>
    </p:spTree>
    <p:extLst>
      <p:ext uri="{BB962C8B-B14F-4D97-AF65-F5344CB8AC3E}">
        <p14:creationId xmlns:p14="http://schemas.microsoft.com/office/powerpoint/2010/main" val="15043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7FFC84E5-85B8-8644-FB41-85979AF8349B}"/>
              </a:ext>
            </a:extLst>
          </p:cNvPr>
          <p:cNvSpPr/>
          <p:nvPr/>
        </p:nvSpPr>
        <p:spPr>
          <a:xfrm>
            <a:off x="505092" y="325755"/>
            <a:ext cx="5825370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Технологии Frontend</a:t>
            </a:r>
            <a:endParaRPr lang="en-US" sz="4450" dirty="0"/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72919EC9-4CB6-CCB8-6449-4136E3662040}"/>
              </a:ext>
            </a:extLst>
          </p:cNvPr>
          <p:cNvSpPr/>
          <p:nvPr/>
        </p:nvSpPr>
        <p:spPr>
          <a:xfrm>
            <a:off x="1299925" y="5229344"/>
            <a:ext cx="4877296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11" name="Text 4">
            <a:extLst>
              <a:ext uri="{FF2B5EF4-FFF2-40B4-BE49-F238E27FC236}">
                <a16:creationId xmlns:a16="http://schemas.microsoft.com/office/drawing/2014/main" id="{8CB8163A-13D3-D0E8-A71F-D1801897306E}"/>
              </a:ext>
            </a:extLst>
          </p:cNvPr>
          <p:cNvSpPr/>
          <p:nvPr/>
        </p:nvSpPr>
        <p:spPr>
          <a:xfrm>
            <a:off x="8019217" y="5229344"/>
            <a:ext cx="487739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12" name="Text 5">
            <a:extLst>
              <a:ext uri="{FF2B5EF4-FFF2-40B4-BE49-F238E27FC236}">
                <a16:creationId xmlns:a16="http://schemas.microsoft.com/office/drawing/2014/main" id="{BD1B1CF3-0BAC-F66F-0D3F-F29E21A113D5}"/>
              </a:ext>
            </a:extLst>
          </p:cNvPr>
          <p:cNvSpPr/>
          <p:nvPr/>
        </p:nvSpPr>
        <p:spPr>
          <a:xfrm>
            <a:off x="505092" y="1742843"/>
            <a:ext cx="7260908" cy="21993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Мы используем передовые технологии для разработки MindCard. Frontend </a:t>
            </a:r>
            <a:r>
              <a:rPr lang="en-US" sz="24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разраб</a:t>
            </a:r>
            <a:r>
              <a:rPr lang="ru-RU" sz="24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атывается</a:t>
            </a: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с использованием современных библиотек и фреймворков.</a:t>
            </a:r>
            <a:endParaRPr lang="en-US" sz="2400" dirty="0"/>
          </a:p>
        </p:txBody>
      </p:sp>
      <p:pic>
        <p:nvPicPr>
          <p:cNvPr id="14" name="Google Shape;171;p25" descr="Picture background">
            <a:extLst>
              <a:ext uri="{FF2B5EF4-FFF2-40B4-BE49-F238E27FC236}">
                <a16:creationId xmlns:a16="http://schemas.microsoft.com/office/drawing/2014/main" id="{70DC087C-F918-D954-EA4D-B708EC4BE8A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5092" y="3838119"/>
            <a:ext cx="6115617" cy="1158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90CCB00-AE0C-39F2-CD6F-868C304F5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128" y="2393792"/>
            <a:ext cx="1943100" cy="2190750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ED1E39E-2A5B-A75D-45C2-1CE09AB4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840-9390-42A4-833D-26375990BAB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379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0">
            <a:extLst>
              <a:ext uri="{FF2B5EF4-FFF2-40B4-BE49-F238E27FC236}">
                <a16:creationId xmlns:a16="http://schemas.microsoft.com/office/drawing/2014/main" id="{CDB0C013-2F6F-D05B-BF3F-E143E068EE90}"/>
              </a:ext>
            </a:extLst>
          </p:cNvPr>
          <p:cNvSpPr/>
          <p:nvPr/>
        </p:nvSpPr>
        <p:spPr>
          <a:xfrm>
            <a:off x="505092" y="325755"/>
            <a:ext cx="5825370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 err="1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Технологии</a:t>
            </a: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 Backend</a:t>
            </a:r>
            <a:endParaRPr lang="en-US" sz="44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EB928684-EDE1-5238-903E-9ABC8ED697C2}"/>
              </a:ext>
            </a:extLst>
          </p:cNvPr>
          <p:cNvSpPr/>
          <p:nvPr/>
        </p:nvSpPr>
        <p:spPr>
          <a:xfrm>
            <a:off x="505092" y="1742843"/>
            <a:ext cx="7260908" cy="21993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Мы используем передовые технологии для разработки MindCard. Backend </a:t>
            </a:r>
            <a:r>
              <a:rPr lang="en-US" sz="24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разраб</a:t>
            </a:r>
            <a:r>
              <a:rPr lang="ru-RU" sz="24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атывается</a:t>
            </a: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с использованием современных библиотек и </a:t>
            </a:r>
            <a:r>
              <a:rPr lang="en-US" sz="24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фреймворков</a:t>
            </a:r>
            <a:endParaRPr lang="en-US" sz="2400" dirty="0"/>
          </a:p>
        </p:txBody>
      </p:sp>
      <p:pic>
        <p:nvPicPr>
          <p:cNvPr id="8" name="Google Shape;179;p26" descr="Picture background">
            <a:extLst>
              <a:ext uri="{FF2B5EF4-FFF2-40B4-BE49-F238E27FC236}">
                <a16:creationId xmlns:a16="http://schemas.microsoft.com/office/drawing/2014/main" id="{B79C44D7-F6D5-171A-B39E-0DC3157BD7A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46084" y="3942210"/>
            <a:ext cx="2384378" cy="232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80;p26" descr="Picture background">
            <a:extLst>
              <a:ext uri="{FF2B5EF4-FFF2-40B4-BE49-F238E27FC236}">
                <a16:creationId xmlns:a16="http://schemas.microsoft.com/office/drawing/2014/main" id="{CAAEC392-E373-2653-343D-74D74989EB7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90026" y="3836569"/>
            <a:ext cx="2726340" cy="3064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82;p26" title="docker-logo-png-transparent.png">
            <a:extLst>
              <a:ext uri="{FF2B5EF4-FFF2-40B4-BE49-F238E27FC236}">
                <a16:creationId xmlns:a16="http://schemas.microsoft.com/office/drawing/2014/main" id="{B16B872D-4603-85E7-A129-DB7A5AED1D0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896" y="3580750"/>
            <a:ext cx="3156608" cy="265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C6EE2D8-6EFD-54EC-DD13-70868925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840-9390-42A4-833D-26375990BABC}" type="slidenum">
              <a:rPr lang="ru-RU" smtClean="0"/>
              <a:t>11</a:t>
            </a:fld>
            <a:endParaRPr lang="ru-RU"/>
          </a:p>
        </p:txBody>
      </p:sp>
      <p:pic>
        <p:nvPicPr>
          <p:cNvPr id="4" name="Picture 2" descr="Picture background">
            <a:extLst>
              <a:ext uri="{FF2B5EF4-FFF2-40B4-BE49-F238E27FC236}">
                <a16:creationId xmlns:a16="http://schemas.microsoft.com/office/drawing/2014/main" id="{F4A076D1-F7A8-D209-960A-59D7F35D6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80" y="3667061"/>
            <a:ext cx="4639974" cy="279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0F5A4179-DAA8-CFAD-60A1-0FE2BEAE9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00" y="1412370"/>
            <a:ext cx="3881337" cy="204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190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A2A2DA-C61B-3342-B2CA-946379F1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840-9390-42A4-833D-26375990BABC}" type="slidenum">
              <a:rPr lang="ru-RU" smtClean="0"/>
              <a:t>12</a:t>
            </a:fld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562851-6D1A-C515-AD2C-5450A8BCE296}"/>
              </a:ext>
            </a:extLst>
          </p:cNvPr>
          <p:cNvSpPr txBox="1"/>
          <p:nvPr/>
        </p:nvSpPr>
        <p:spPr>
          <a:xfrm>
            <a:off x="422403" y="261257"/>
            <a:ext cx="6094324" cy="772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00" b="1" dirty="0" err="1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Технологии</a:t>
            </a:r>
            <a:r>
              <a:rPr lang="en-US" sz="44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 ML</a:t>
            </a:r>
            <a:endParaRPr lang="en-US" sz="4400" dirty="0"/>
          </a:p>
        </p:txBody>
      </p:sp>
      <p:pic>
        <p:nvPicPr>
          <p:cNvPr id="2054" name="Picture 6" descr="Picture background">
            <a:extLst>
              <a:ext uri="{FF2B5EF4-FFF2-40B4-BE49-F238E27FC236}">
                <a16:creationId xmlns:a16="http://schemas.microsoft.com/office/drawing/2014/main" id="{2E661BD1-1842-F697-4DF1-AD7C51E72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87" y="4496553"/>
            <a:ext cx="7479323" cy="221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8">
            <a:extLst>
              <a:ext uri="{FF2B5EF4-FFF2-40B4-BE49-F238E27FC236}">
                <a16:creationId xmlns:a16="http://schemas.microsoft.com/office/drawing/2014/main" id="{3433C617-46AB-5BD8-CF1F-C43239C084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4657411" cy="465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60" name="Picture 12" descr="Picture background">
            <a:extLst>
              <a:ext uri="{FF2B5EF4-FFF2-40B4-BE49-F238E27FC236}">
                <a16:creationId xmlns:a16="http://schemas.microsoft.com/office/drawing/2014/main" id="{7684657A-25ED-CFE2-9A5A-7D91972B2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34662"/>
            <a:ext cx="6389419" cy="408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5">
            <a:extLst>
              <a:ext uri="{FF2B5EF4-FFF2-40B4-BE49-F238E27FC236}">
                <a16:creationId xmlns:a16="http://schemas.microsoft.com/office/drawing/2014/main" id="{6649043D-9C08-B626-FEC8-B32F2F319B6B}"/>
              </a:ext>
            </a:extLst>
          </p:cNvPr>
          <p:cNvSpPr/>
          <p:nvPr/>
        </p:nvSpPr>
        <p:spPr>
          <a:xfrm>
            <a:off x="422403" y="1426299"/>
            <a:ext cx="6581508" cy="19909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ru-RU" sz="2400" b="0" i="0" dirty="0">
                <a:effectLst/>
                <a:latin typeface="DeepSeek-CJK-patch"/>
              </a:rPr>
              <a:t>Мы применяем передовые методы машинного обучения для разработки </a:t>
            </a:r>
            <a:r>
              <a:rPr lang="ru-RU" sz="2400" b="0" i="0" dirty="0" err="1">
                <a:effectLst/>
                <a:latin typeface="DeepSeek-CJK-patch"/>
              </a:rPr>
              <a:t>MindCard</a:t>
            </a:r>
            <a:r>
              <a:rPr lang="ru-RU" sz="2400" b="0" i="0" dirty="0">
                <a:effectLst/>
                <a:latin typeface="DeepSeek-CJK-patch"/>
              </a:rPr>
              <a:t>. Модели обучаются с использованием современных ML-фреймворков и библиотек,</a:t>
            </a:r>
            <a:r>
              <a:rPr lang="en-US" sz="2400" b="0" i="0" dirty="0">
                <a:effectLst/>
                <a:latin typeface="DeepSeek-CJK-patch"/>
              </a:rPr>
              <a:t> </a:t>
            </a:r>
            <a:r>
              <a:rPr lang="ru-RU" sz="2400" b="0" i="0" dirty="0" err="1">
                <a:effectLst/>
                <a:latin typeface="DeepSeek-CJK-patch"/>
              </a:rPr>
              <a:t>TensorFlow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4373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0" descr="preencoded.png">
            <a:extLst>
              <a:ext uri="{FF2B5EF4-FFF2-40B4-BE49-F238E27FC236}">
                <a16:creationId xmlns:a16="http://schemas.microsoft.com/office/drawing/2014/main" id="{2C30FAE3-61E2-F1CB-5F92-738DAD0E8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57600" cy="6858000"/>
          </a:xfrm>
          <a:prstGeom prst="rect">
            <a:avLst/>
          </a:prstGeom>
        </p:spPr>
      </p:pic>
      <p:sp>
        <p:nvSpPr>
          <p:cNvPr id="4" name="Text 0">
            <a:extLst>
              <a:ext uri="{FF2B5EF4-FFF2-40B4-BE49-F238E27FC236}">
                <a16:creationId xmlns:a16="http://schemas.microsoft.com/office/drawing/2014/main" id="{F4FD4F82-E502-E8AD-CB48-EF71268F7A41}"/>
              </a:ext>
            </a:extLst>
          </p:cNvPr>
          <p:cNvSpPr/>
          <p:nvPr/>
        </p:nvSpPr>
        <p:spPr>
          <a:xfrm>
            <a:off x="3914418" y="211812"/>
            <a:ext cx="6877883" cy="707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Группы пользователей</a:t>
            </a:r>
            <a:endParaRPr lang="en-US" sz="4450" dirty="0"/>
          </a:p>
        </p:txBody>
      </p:sp>
      <p:sp>
        <p:nvSpPr>
          <p:cNvPr id="5" name="Shape 1">
            <a:extLst>
              <a:ext uri="{FF2B5EF4-FFF2-40B4-BE49-F238E27FC236}">
                <a16:creationId xmlns:a16="http://schemas.microsoft.com/office/drawing/2014/main" id="{76F2E6E2-5574-3018-244C-D341D7F767B4}"/>
              </a:ext>
            </a:extLst>
          </p:cNvPr>
          <p:cNvSpPr/>
          <p:nvPr/>
        </p:nvSpPr>
        <p:spPr>
          <a:xfrm>
            <a:off x="3797498" y="1144071"/>
            <a:ext cx="7638574" cy="1029415"/>
          </a:xfrm>
          <a:prstGeom prst="roundRect">
            <a:avLst>
              <a:gd name="adj" fmla="val 15402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F03583B7-EE6C-D072-9F5E-2EB5D3937FC5}"/>
              </a:ext>
            </a:extLst>
          </p:cNvPr>
          <p:cNvSpPr/>
          <p:nvPr/>
        </p:nvSpPr>
        <p:spPr>
          <a:xfrm>
            <a:off x="4012525" y="1274384"/>
            <a:ext cx="2946678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Неавторизованный</a:t>
            </a:r>
            <a:endParaRPr lang="en-US" sz="220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2C6AE51F-187D-17D2-78F9-E54A1F1034D8}"/>
              </a:ext>
            </a:extLst>
          </p:cNvPr>
          <p:cNvSpPr/>
          <p:nvPr/>
        </p:nvSpPr>
        <p:spPr>
          <a:xfrm>
            <a:off x="4012525" y="1680923"/>
            <a:ext cx="7208520" cy="343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Ограниченный</a:t>
            </a: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65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функционал</a:t>
            </a: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ru-RU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и о</a:t>
            </a:r>
            <a:r>
              <a:rPr lang="en-US" sz="165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знакомление</a:t>
            </a: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с </a:t>
            </a:r>
            <a:r>
              <a:rPr lang="en-US" sz="165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приложением</a:t>
            </a:r>
            <a:endParaRPr lang="en-US" sz="1650" dirty="0"/>
          </a:p>
        </p:txBody>
      </p:sp>
      <p:sp>
        <p:nvSpPr>
          <p:cNvPr id="8" name="Shape 4">
            <a:extLst>
              <a:ext uri="{FF2B5EF4-FFF2-40B4-BE49-F238E27FC236}">
                <a16:creationId xmlns:a16="http://schemas.microsoft.com/office/drawing/2014/main" id="{B8FB73D8-B548-635C-050A-F4B80BB7AC0E}"/>
              </a:ext>
            </a:extLst>
          </p:cNvPr>
          <p:cNvSpPr/>
          <p:nvPr/>
        </p:nvSpPr>
        <p:spPr>
          <a:xfrm>
            <a:off x="3797498" y="2406657"/>
            <a:ext cx="7638574" cy="1029416"/>
          </a:xfrm>
          <a:prstGeom prst="roundRect">
            <a:avLst>
              <a:gd name="adj" fmla="val 15402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1CA6C3D3-CEFD-7729-1CEC-692A30449B4D}"/>
              </a:ext>
            </a:extLst>
          </p:cNvPr>
          <p:cNvSpPr/>
          <p:nvPr/>
        </p:nvSpPr>
        <p:spPr>
          <a:xfrm>
            <a:off x="4012525" y="2539253"/>
            <a:ext cx="2829758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Авторизованный</a:t>
            </a:r>
            <a:endParaRPr lang="en-US" sz="2200" dirty="0"/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33049746-94BE-8B16-724B-56AA97A71F36}"/>
              </a:ext>
            </a:extLst>
          </p:cNvPr>
          <p:cNvSpPr/>
          <p:nvPr/>
        </p:nvSpPr>
        <p:spPr>
          <a:xfrm>
            <a:off x="4012525" y="2949223"/>
            <a:ext cx="7208520" cy="343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Доступ к </a:t>
            </a:r>
            <a:r>
              <a:rPr lang="en-US" sz="165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базовым</a:t>
            </a: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65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функциям</a:t>
            </a:r>
            <a:r>
              <a:rPr lang="ru-RU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и с</a:t>
            </a:r>
            <a:r>
              <a:rPr lang="en-US" sz="165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охранение</a:t>
            </a: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65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прогресса</a:t>
            </a:r>
            <a:endParaRPr lang="en-US" sz="1650" dirty="0"/>
          </a:p>
        </p:txBody>
      </p:sp>
      <p:sp>
        <p:nvSpPr>
          <p:cNvPr id="11" name="Shape 7">
            <a:extLst>
              <a:ext uri="{FF2B5EF4-FFF2-40B4-BE49-F238E27FC236}">
                <a16:creationId xmlns:a16="http://schemas.microsoft.com/office/drawing/2014/main" id="{A083384A-BD9C-D14D-3656-779C7116BB89}"/>
              </a:ext>
            </a:extLst>
          </p:cNvPr>
          <p:cNvSpPr/>
          <p:nvPr/>
        </p:nvSpPr>
        <p:spPr>
          <a:xfrm>
            <a:off x="3797498" y="3757613"/>
            <a:ext cx="7638574" cy="1134341"/>
          </a:xfrm>
          <a:prstGeom prst="roundRect">
            <a:avLst>
              <a:gd name="adj" fmla="val 12093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AF2F42B6-6A90-99D7-F759-1F2BDEA578B6}"/>
              </a:ext>
            </a:extLst>
          </p:cNvPr>
          <p:cNvSpPr/>
          <p:nvPr/>
        </p:nvSpPr>
        <p:spPr>
          <a:xfrm>
            <a:off x="4012525" y="3809155"/>
            <a:ext cx="2829758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Подписчик</a:t>
            </a:r>
            <a:endParaRPr lang="en-US" sz="2200" dirty="0"/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8965E943-6670-61C3-0C25-65922C2F06D7}"/>
              </a:ext>
            </a:extLst>
          </p:cNvPr>
          <p:cNvSpPr/>
          <p:nvPr/>
        </p:nvSpPr>
        <p:spPr>
          <a:xfrm>
            <a:off x="4012524" y="4204011"/>
            <a:ext cx="7423547" cy="6879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Полный доступ ко </a:t>
            </a:r>
            <a:r>
              <a:rPr lang="en-US" sz="165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всем</a:t>
            </a: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65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материалам</a:t>
            </a:r>
            <a:r>
              <a:rPr lang="ru-RU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и р</a:t>
            </a:r>
            <a:r>
              <a:rPr lang="en-US" sz="165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асширенные</a:t>
            </a: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65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возможности</a:t>
            </a:r>
            <a:endParaRPr lang="en-US" sz="1650" dirty="0"/>
          </a:p>
        </p:txBody>
      </p:sp>
      <p:sp>
        <p:nvSpPr>
          <p:cNvPr id="14" name="Shape 10">
            <a:extLst>
              <a:ext uri="{FF2B5EF4-FFF2-40B4-BE49-F238E27FC236}">
                <a16:creationId xmlns:a16="http://schemas.microsoft.com/office/drawing/2014/main" id="{6CD93CF2-6E66-ACFC-93B1-3F06CE7B4441}"/>
              </a:ext>
            </a:extLst>
          </p:cNvPr>
          <p:cNvSpPr/>
          <p:nvPr/>
        </p:nvSpPr>
        <p:spPr>
          <a:xfrm>
            <a:off x="3797498" y="5216824"/>
            <a:ext cx="7638574" cy="994209"/>
          </a:xfrm>
          <a:prstGeom prst="roundRect">
            <a:avLst>
              <a:gd name="adj" fmla="val 15402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15" name="Text 11">
            <a:extLst>
              <a:ext uri="{FF2B5EF4-FFF2-40B4-BE49-F238E27FC236}">
                <a16:creationId xmlns:a16="http://schemas.microsoft.com/office/drawing/2014/main" id="{8427A7A0-B232-29B8-B4BA-4D836CA68A2C}"/>
              </a:ext>
            </a:extLst>
          </p:cNvPr>
          <p:cNvSpPr/>
          <p:nvPr/>
        </p:nvSpPr>
        <p:spPr>
          <a:xfrm>
            <a:off x="4012525" y="5310193"/>
            <a:ext cx="2829758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Администратор</a:t>
            </a:r>
            <a:endParaRPr lang="en-US" sz="2200" dirty="0"/>
          </a:p>
        </p:txBody>
      </p:sp>
      <p:sp>
        <p:nvSpPr>
          <p:cNvPr id="16" name="Text 12">
            <a:extLst>
              <a:ext uri="{FF2B5EF4-FFF2-40B4-BE49-F238E27FC236}">
                <a16:creationId xmlns:a16="http://schemas.microsoft.com/office/drawing/2014/main" id="{21C8F7C4-5E70-4299-B198-2C169D334C04}"/>
              </a:ext>
            </a:extLst>
          </p:cNvPr>
          <p:cNvSpPr/>
          <p:nvPr/>
        </p:nvSpPr>
        <p:spPr>
          <a:xfrm>
            <a:off x="4012525" y="5701511"/>
            <a:ext cx="7208520" cy="343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Управление контентом и </a:t>
            </a:r>
            <a:r>
              <a:rPr lang="en-US" sz="165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пользователями</a:t>
            </a:r>
            <a:r>
              <a:rPr lang="ru-RU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к</a:t>
            </a:r>
            <a:r>
              <a:rPr lang="en-US" sz="165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онтроль</a:t>
            </a: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65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системы</a:t>
            </a:r>
            <a:endParaRPr lang="en-US" sz="165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82B9B84-042D-0C52-C23D-8A1526ED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840-9390-42A4-833D-26375990BAB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151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D25337FB-1DE1-BA0D-CDDE-FD738B4EBD10}"/>
              </a:ext>
            </a:extLst>
          </p:cNvPr>
          <p:cNvSpPr/>
          <p:nvPr/>
        </p:nvSpPr>
        <p:spPr>
          <a:xfrm>
            <a:off x="1697055" y="388442"/>
            <a:ext cx="5308402" cy="663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Интерфейс</a:t>
            </a:r>
            <a:endParaRPr lang="en-US" sz="415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736225-647A-A400-1C69-B46ECD934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055" y="1051977"/>
            <a:ext cx="8797890" cy="5661251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6C326E-B055-92C2-BBE3-5456C212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840-9390-42A4-833D-26375990BAB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762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EB9CD8BF-9E83-27D1-6C6B-1DB36E535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2" y="1549959"/>
            <a:ext cx="3579390" cy="357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99C858B3-E587-1A09-7DBC-67445A3C9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821" y="1280735"/>
            <a:ext cx="3740097" cy="357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DDFFFE-A07D-8E2D-ECA3-847A8A2BE713}"/>
              </a:ext>
            </a:extLst>
          </p:cNvPr>
          <p:cNvSpPr txBox="1"/>
          <p:nvPr/>
        </p:nvSpPr>
        <p:spPr>
          <a:xfrm>
            <a:off x="1021082" y="389374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Бизнес модель</a:t>
            </a:r>
            <a:endParaRPr lang="ru-R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B377E6-5A2E-C721-FCEA-17722E390E13}"/>
              </a:ext>
            </a:extLst>
          </p:cNvPr>
          <p:cNvSpPr txBox="1"/>
          <p:nvPr/>
        </p:nvSpPr>
        <p:spPr>
          <a:xfrm>
            <a:off x="1735686" y="5369187"/>
            <a:ext cx="6096000" cy="446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36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-52"/>
                <a:ea typeface="Fira Mono Medium" pitchFamily="34" charset="-122"/>
                <a:cs typeface="Fira Mono Medium" pitchFamily="34" charset="-120"/>
              </a:rPr>
              <a:t>Реклама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BAEE45-246F-1C5B-C9EA-E1D9AC2B60BB}"/>
              </a:ext>
            </a:extLst>
          </p:cNvPr>
          <p:cNvSpPr txBox="1"/>
          <p:nvPr/>
        </p:nvSpPr>
        <p:spPr>
          <a:xfrm>
            <a:off x="8122918" y="5369187"/>
            <a:ext cx="6096000" cy="446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36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-52"/>
                <a:ea typeface="Fira Mono Medium" pitchFamily="34" charset="-122"/>
                <a:cs typeface="Fira Mono Medium" pitchFamily="34" charset="-120"/>
              </a:rPr>
              <a:t>Подписка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C2525105-E8A3-B3F2-772E-A8F27AB2E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9904" y="6262895"/>
            <a:ext cx="2743200" cy="365125"/>
          </a:xfrm>
        </p:spPr>
        <p:txBody>
          <a:bodyPr/>
          <a:lstStyle/>
          <a:p>
            <a:fld id="{34968840-9390-42A4-833D-26375990BABC}" type="slidenum">
              <a:rPr lang="ru-RU" sz="4000" smtClean="0">
                <a:solidFill>
                  <a:schemeClr val="tx1"/>
                </a:solidFill>
              </a:rPr>
              <a:t>15</a:t>
            </a:fld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562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0">
            <a:extLst>
              <a:ext uri="{FF2B5EF4-FFF2-40B4-BE49-F238E27FC236}">
                <a16:creationId xmlns:a16="http://schemas.microsoft.com/office/drawing/2014/main" id="{BF4C36E8-9201-AD7F-88E6-4208A284B97B}"/>
              </a:ext>
            </a:extLst>
          </p:cNvPr>
          <p:cNvSpPr/>
          <p:nvPr/>
        </p:nvSpPr>
        <p:spPr>
          <a:xfrm>
            <a:off x="417115" y="100927"/>
            <a:ext cx="6310312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Краткосрочные цели</a:t>
            </a:r>
            <a:endParaRPr lang="en-US" sz="4450" dirty="0"/>
          </a:p>
        </p:txBody>
      </p:sp>
      <p:sp>
        <p:nvSpPr>
          <p:cNvPr id="30" name="Shape 6">
            <a:extLst>
              <a:ext uri="{FF2B5EF4-FFF2-40B4-BE49-F238E27FC236}">
                <a16:creationId xmlns:a16="http://schemas.microsoft.com/office/drawing/2014/main" id="{76CE0600-E79E-B7A9-5328-80311B19FAEC}"/>
              </a:ext>
            </a:extLst>
          </p:cNvPr>
          <p:cNvSpPr/>
          <p:nvPr/>
        </p:nvSpPr>
        <p:spPr>
          <a:xfrm>
            <a:off x="417115" y="1731692"/>
            <a:ext cx="2224927" cy="1265992"/>
          </a:xfrm>
          <a:prstGeom prst="roundRect">
            <a:avLst>
              <a:gd name="adj" fmla="val 15403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ru-RU" dirty="0"/>
          </a:p>
        </p:txBody>
      </p:sp>
      <p:sp>
        <p:nvSpPr>
          <p:cNvPr id="31" name="Text 7">
            <a:extLst>
              <a:ext uri="{FF2B5EF4-FFF2-40B4-BE49-F238E27FC236}">
                <a16:creationId xmlns:a16="http://schemas.microsoft.com/office/drawing/2014/main" id="{E3AF0080-D0C7-255B-0D3A-F6BBD3893D51}"/>
              </a:ext>
            </a:extLst>
          </p:cNvPr>
          <p:cNvSpPr/>
          <p:nvPr/>
        </p:nvSpPr>
        <p:spPr>
          <a:xfrm>
            <a:off x="1364217" y="2060817"/>
            <a:ext cx="304681" cy="3807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00"/>
              </a:lnSpc>
              <a:buNone/>
            </a:pPr>
            <a:r>
              <a:rPr lang="en-US" sz="2350" b="1" dirty="0">
                <a:solidFill>
                  <a:srgbClr val="272525"/>
                </a:solidFill>
                <a:latin typeface="Barlow Bold" pitchFamily="34" charset="0"/>
              </a:rPr>
              <a:t>1</a:t>
            </a:r>
            <a:endParaRPr lang="en-US" sz="2350" dirty="0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E9CE58D8-47E1-DD0A-1069-AD70CF90563C}"/>
              </a:ext>
            </a:extLst>
          </p:cNvPr>
          <p:cNvSpPr/>
          <p:nvPr/>
        </p:nvSpPr>
        <p:spPr>
          <a:xfrm>
            <a:off x="3093211" y="187076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MVP</a:t>
            </a:r>
            <a:endParaRPr lang="en-US" sz="2200" dirty="0"/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2AA0AA-3E59-D02F-C40C-D1D713DB1682}"/>
              </a:ext>
            </a:extLst>
          </p:cNvPr>
          <p:cNvSpPr/>
          <p:nvPr/>
        </p:nvSpPr>
        <p:spPr>
          <a:xfrm>
            <a:off x="3093211" y="2356898"/>
            <a:ext cx="619756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Разработка</a:t>
            </a: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7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минимальной</a:t>
            </a: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7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версии</a:t>
            </a: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7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приложения</a:t>
            </a:r>
            <a:endParaRPr lang="en-US" sz="1700" dirty="0"/>
          </a:p>
        </p:txBody>
      </p:sp>
      <p:sp>
        <p:nvSpPr>
          <p:cNvPr id="34" name="Shape 10">
            <a:extLst>
              <a:ext uri="{FF2B5EF4-FFF2-40B4-BE49-F238E27FC236}">
                <a16:creationId xmlns:a16="http://schemas.microsoft.com/office/drawing/2014/main" id="{E5C30569-20F1-538F-5AE4-987F761744D3}"/>
              </a:ext>
            </a:extLst>
          </p:cNvPr>
          <p:cNvSpPr/>
          <p:nvPr/>
        </p:nvSpPr>
        <p:spPr>
          <a:xfrm>
            <a:off x="3012160" y="2904941"/>
            <a:ext cx="6445800" cy="45719"/>
          </a:xfrm>
          <a:prstGeom prst="roundRect">
            <a:avLst>
              <a:gd name="adj" fmla="val 1279500"/>
            </a:avLst>
          </a:prstGeom>
          <a:solidFill>
            <a:srgbClr val="C1C3D0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5" name="Shape 11">
            <a:extLst>
              <a:ext uri="{FF2B5EF4-FFF2-40B4-BE49-F238E27FC236}">
                <a16:creationId xmlns:a16="http://schemas.microsoft.com/office/drawing/2014/main" id="{ED667F16-1AF6-DC87-6F41-17B32C5537C7}"/>
              </a:ext>
            </a:extLst>
          </p:cNvPr>
          <p:cNvSpPr/>
          <p:nvPr/>
        </p:nvSpPr>
        <p:spPr>
          <a:xfrm>
            <a:off x="417116" y="3151844"/>
            <a:ext cx="3199601" cy="1265992"/>
          </a:xfrm>
          <a:prstGeom prst="roundRect">
            <a:avLst>
              <a:gd name="adj" fmla="val 15403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36" name="Text 12">
            <a:extLst>
              <a:ext uri="{FF2B5EF4-FFF2-40B4-BE49-F238E27FC236}">
                <a16:creationId xmlns:a16="http://schemas.microsoft.com/office/drawing/2014/main" id="{0FC13FB3-EC42-09CC-77D0-3453C5268B68}"/>
              </a:ext>
            </a:extLst>
          </p:cNvPr>
          <p:cNvSpPr/>
          <p:nvPr/>
        </p:nvSpPr>
        <p:spPr>
          <a:xfrm>
            <a:off x="1819390" y="3514540"/>
            <a:ext cx="304681" cy="3807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00"/>
              </a:lnSpc>
              <a:buNone/>
            </a:pPr>
            <a:r>
              <a:rPr lang="en-US" sz="2350" b="1" dirty="0">
                <a:solidFill>
                  <a:srgbClr val="272525"/>
                </a:solidFill>
                <a:latin typeface="Barlow Bold" pitchFamily="34" charset="0"/>
              </a:rPr>
              <a:t>2</a:t>
            </a:r>
            <a:endParaRPr lang="en-US" sz="2350" dirty="0"/>
          </a:p>
        </p:txBody>
      </p:sp>
      <p:sp>
        <p:nvSpPr>
          <p:cNvPr id="37" name="Text 13">
            <a:extLst>
              <a:ext uri="{FF2B5EF4-FFF2-40B4-BE49-F238E27FC236}">
                <a16:creationId xmlns:a16="http://schemas.microsoft.com/office/drawing/2014/main" id="{7A7F7B21-F9FA-7DAD-51BB-B7466F151D32}"/>
              </a:ext>
            </a:extLst>
          </p:cNvPr>
          <p:cNvSpPr/>
          <p:nvPr/>
        </p:nvSpPr>
        <p:spPr>
          <a:xfrm>
            <a:off x="4038351" y="323581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Пользователи</a:t>
            </a:r>
            <a:endParaRPr lang="en-US" sz="2200" dirty="0"/>
          </a:p>
        </p:txBody>
      </p:sp>
      <p:sp>
        <p:nvSpPr>
          <p:cNvPr id="38" name="Text 14">
            <a:extLst>
              <a:ext uri="{FF2B5EF4-FFF2-40B4-BE49-F238E27FC236}">
                <a16:creationId xmlns:a16="http://schemas.microsoft.com/office/drawing/2014/main" id="{C17B41FA-4462-0E8F-6DF9-3CEAE2FDD72F}"/>
              </a:ext>
            </a:extLst>
          </p:cNvPr>
          <p:cNvSpPr/>
          <p:nvPr/>
        </p:nvSpPr>
        <p:spPr>
          <a:xfrm>
            <a:off x="4038351" y="3721947"/>
            <a:ext cx="674941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Привлечение </a:t>
            </a:r>
            <a:r>
              <a:rPr lang="en-US" sz="17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первых</a:t>
            </a: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7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пользователей</a:t>
            </a:r>
            <a:endParaRPr lang="en-US" sz="1700" dirty="0"/>
          </a:p>
        </p:txBody>
      </p:sp>
      <p:sp>
        <p:nvSpPr>
          <p:cNvPr id="39" name="Shape 15">
            <a:extLst>
              <a:ext uri="{FF2B5EF4-FFF2-40B4-BE49-F238E27FC236}">
                <a16:creationId xmlns:a16="http://schemas.microsoft.com/office/drawing/2014/main" id="{B8D2ACE2-06F4-5910-3F73-B120C1047C66}"/>
              </a:ext>
            </a:extLst>
          </p:cNvPr>
          <p:cNvSpPr/>
          <p:nvPr/>
        </p:nvSpPr>
        <p:spPr>
          <a:xfrm>
            <a:off x="3930004" y="4269991"/>
            <a:ext cx="6857762" cy="45719"/>
          </a:xfrm>
          <a:prstGeom prst="roundRect">
            <a:avLst>
              <a:gd name="adj" fmla="val 1279500"/>
            </a:avLst>
          </a:prstGeom>
          <a:solidFill>
            <a:srgbClr val="C1C3D0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40" name="Shape 16">
            <a:extLst>
              <a:ext uri="{FF2B5EF4-FFF2-40B4-BE49-F238E27FC236}">
                <a16:creationId xmlns:a16="http://schemas.microsoft.com/office/drawing/2014/main" id="{C13FEC44-4EE7-881F-5E0C-0C27A5254668}"/>
              </a:ext>
            </a:extLst>
          </p:cNvPr>
          <p:cNvSpPr/>
          <p:nvPr/>
        </p:nvSpPr>
        <p:spPr>
          <a:xfrm>
            <a:off x="425873" y="4674024"/>
            <a:ext cx="4091596" cy="1486514"/>
          </a:xfrm>
          <a:prstGeom prst="roundRect">
            <a:avLst>
              <a:gd name="adj" fmla="val 12091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41" name="Text 17">
            <a:extLst>
              <a:ext uri="{FF2B5EF4-FFF2-40B4-BE49-F238E27FC236}">
                <a16:creationId xmlns:a16="http://schemas.microsoft.com/office/drawing/2014/main" id="{CDBBAA2A-539E-FF5A-F5CC-03730009DC2C}"/>
              </a:ext>
            </a:extLst>
          </p:cNvPr>
          <p:cNvSpPr/>
          <p:nvPr/>
        </p:nvSpPr>
        <p:spPr>
          <a:xfrm>
            <a:off x="2337361" y="5186409"/>
            <a:ext cx="304681" cy="3807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00"/>
              </a:lnSpc>
              <a:buNone/>
            </a:pPr>
            <a:r>
              <a:rPr lang="en-US" sz="2350" b="1" dirty="0">
                <a:solidFill>
                  <a:srgbClr val="272525"/>
                </a:solidFill>
                <a:latin typeface="Barlow Bold" pitchFamily="34" charset="0"/>
              </a:rPr>
              <a:t>3</a:t>
            </a:r>
            <a:endParaRPr lang="en-US" sz="2350" dirty="0"/>
          </a:p>
        </p:txBody>
      </p:sp>
      <p:sp>
        <p:nvSpPr>
          <p:cNvPr id="42" name="Text 18">
            <a:extLst>
              <a:ext uri="{FF2B5EF4-FFF2-40B4-BE49-F238E27FC236}">
                <a16:creationId xmlns:a16="http://schemas.microsoft.com/office/drawing/2014/main" id="{80B21FB0-5EA1-16F3-1728-3A4FD7637197}"/>
              </a:ext>
            </a:extLst>
          </p:cNvPr>
          <p:cNvSpPr/>
          <p:nvPr/>
        </p:nvSpPr>
        <p:spPr>
          <a:xfrm>
            <a:off x="4942220" y="481553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Анализ</a:t>
            </a:r>
            <a:endParaRPr lang="en-US" sz="2200" dirty="0"/>
          </a:p>
        </p:txBody>
      </p:sp>
      <p:sp>
        <p:nvSpPr>
          <p:cNvPr id="43" name="Text 19">
            <a:extLst>
              <a:ext uri="{FF2B5EF4-FFF2-40B4-BE49-F238E27FC236}">
                <a16:creationId xmlns:a16="http://schemas.microsoft.com/office/drawing/2014/main" id="{E71558B7-E21C-66B0-32D2-E50EEBD527A5}"/>
              </a:ext>
            </a:extLst>
          </p:cNvPr>
          <p:cNvSpPr/>
          <p:nvPr/>
        </p:nvSpPr>
        <p:spPr>
          <a:xfrm>
            <a:off x="4942220" y="5301665"/>
            <a:ext cx="612374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Анализ клиентского опыта для </a:t>
            </a:r>
            <a:r>
              <a:rPr lang="en-US" sz="17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дальнейшего</a:t>
            </a: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7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улучшения</a:t>
            </a:r>
            <a:endParaRPr lang="en-US" sz="17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51B79A5-5B77-DF26-3BFE-C8BE6ECD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840-9390-42A4-833D-26375990BABC}" type="slidenum">
              <a:rPr lang="ru-RU" b="0" smtClean="0"/>
              <a:t>16</a:t>
            </a:fld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2031544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39E33800-7262-94F4-FC00-57C54CD20551}"/>
              </a:ext>
            </a:extLst>
          </p:cNvPr>
          <p:cNvSpPr/>
          <p:nvPr/>
        </p:nvSpPr>
        <p:spPr>
          <a:xfrm>
            <a:off x="3078043" y="387336"/>
            <a:ext cx="5334119" cy="6353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Долгосрочные цели</a:t>
            </a:r>
            <a:endParaRPr lang="en-US" sz="4000" dirty="0"/>
          </a:p>
        </p:txBody>
      </p:sp>
      <p:sp>
        <p:nvSpPr>
          <p:cNvPr id="5" name="Shape 1">
            <a:extLst>
              <a:ext uri="{FF2B5EF4-FFF2-40B4-BE49-F238E27FC236}">
                <a16:creationId xmlns:a16="http://schemas.microsoft.com/office/drawing/2014/main" id="{7F463CE7-DEB6-E8CE-83C6-4055FA32CB85}"/>
              </a:ext>
            </a:extLst>
          </p:cNvPr>
          <p:cNvSpPr/>
          <p:nvPr/>
        </p:nvSpPr>
        <p:spPr>
          <a:xfrm>
            <a:off x="3295332" y="1312333"/>
            <a:ext cx="22860" cy="5094208"/>
          </a:xfrm>
          <a:prstGeom prst="roundRect">
            <a:avLst>
              <a:gd name="adj" fmla="val 760500"/>
            </a:avLst>
          </a:prstGeom>
          <a:solidFill>
            <a:srgbClr val="C1C3D0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6" name="Shape 2">
            <a:extLst>
              <a:ext uri="{FF2B5EF4-FFF2-40B4-BE49-F238E27FC236}">
                <a16:creationId xmlns:a16="http://schemas.microsoft.com/office/drawing/2014/main" id="{C2626225-751D-64DE-E37B-E2845E65C75B}"/>
              </a:ext>
            </a:extLst>
          </p:cNvPr>
          <p:cNvSpPr/>
          <p:nvPr/>
        </p:nvSpPr>
        <p:spPr>
          <a:xfrm>
            <a:off x="3489761" y="1735481"/>
            <a:ext cx="579477" cy="22860"/>
          </a:xfrm>
          <a:prstGeom prst="roundRect">
            <a:avLst>
              <a:gd name="adj" fmla="val 760500"/>
            </a:avLst>
          </a:prstGeom>
          <a:solidFill>
            <a:srgbClr val="C1C3D0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7" name="Shape 3">
            <a:extLst>
              <a:ext uri="{FF2B5EF4-FFF2-40B4-BE49-F238E27FC236}">
                <a16:creationId xmlns:a16="http://schemas.microsoft.com/office/drawing/2014/main" id="{DFFD7163-5F82-63DD-3782-C87B3B346265}"/>
              </a:ext>
            </a:extLst>
          </p:cNvPr>
          <p:cNvSpPr/>
          <p:nvPr/>
        </p:nvSpPr>
        <p:spPr>
          <a:xfrm>
            <a:off x="3078043" y="1529622"/>
            <a:ext cx="434578" cy="434578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48260" dist="2413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56EDA638-A09F-3AAC-B842-347C742B1223}"/>
              </a:ext>
            </a:extLst>
          </p:cNvPr>
          <p:cNvSpPr/>
          <p:nvPr/>
        </p:nvSpPr>
        <p:spPr>
          <a:xfrm>
            <a:off x="3142872" y="1556292"/>
            <a:ext cx="304919" cy="3812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400" dirty="0"/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87CF6156-E039-0A18-A6F9-BE3F8CBE11B8}"/>
              </a:ext>
            </a:extLst>
          </p:cNvPr>
          <p:cNvSpPr/>
          <p:nvPr/>
        </p:nvSpPr>
        <p:spPr>
          <a:xfrm>
            <a:off x="4261167" y="1505452"/>
            <a:ext cx="2541627" cy="317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Языки</a:t>
            </a:r>
            <a:endParaRPr lang="en-US" sz="2000" dirty="0"/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566E40D3-C883-F83F-4015-54B2575514A8}"/>
              </a:ext>
            </a:extLst>
          </p:cNvPr>
          <p:cNvSpPr/>
          <p:nvPr/>
        </p:nvSpPr>
        <p:spPr>
          <a:xfrm>
            <a:off x="4261167" y="1938958"/>
            <a:ext cx="6608802" cy="308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Расширение списка </a:t>
            </a:r>
            <a:r>
              <a:rPr lang="en-US" sz="15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поддерживаемых</a:t>
            </a:r>
            <a:r>
              <a:rPr lang="en-US" sz="15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5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языков</a:t>
            </a:r>
            <a:endParaRPr lang="en-US" sz="1500" dirty="0"/>
          </a:p>
        </p:txBody>
      </p:sp>
      <p:sp>
        <p:nvSpPr>
          <p:cNvPr id="11" name="Shape 7">
            <a:extLst>
              <a:ext uri="{FF2B5EF4-FFF2-40B4-BE49-F238E27FC236}">
                <a16:creationId xmlns:a16="http://schemas.microsoft.com/office/drawing/2014/main" id="{3FA56468-B20E-C5BB-F8D4-A99EF0D71F94}"/>
              </a:ext>
            </a:extLst>
          </p:cNvPr>
          <p:cNvSpPr/>
          <p:nvPr/>
        </p:nvSpPr>
        <p:spPr>
          <a:xfrm>
            <a:off x="3489761" y="3057313"/>
            <a:ext cx="579477" cy="22860"/>
          </a:xfrm>
          <a:prstGeom prst="roundRect">
            <a:avLst>
              <a:gd name="adj" fmla="val 760500"/>
            </a:avLst>
          </a:prstGeom>
          <a:solidFill>
            <a:srgbClr val="C1C3D0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2" name="Shape 8">
            <a:extLst>
              <a:ext uri="{FF2B5EF4-FFF2-40B4-BE49-F238E27FC236}">
                <a16:creationId xmlns:a16="http://schemas.microsoft.com/office/drawing/2014/main" id="{3320AF73-694A-FB47-5503-8E5B3BCC9941}"/>
              </a:ext>
            </a:extLst>
          </p:cNvPr>
          <p:cNvSpPr/>
          <p:nvPr/>
        </p:nvSpPr>
        <p:spPr>
          <a:xfrm>
            <a:off x="3078043" y="2851453"/>
            <a:ext cx="434578" cy="434578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48260" dist="2413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596DD9CF-189C-CEF5-C1CB-D3BD1D0B1BE4}"/>
              </a:ext>
            </a:extLst>
          </p:cNvPr>
          <p:cNvSpPr/>
          <p:nvPr/>
        </p:nvSpPr>
        <p:spPr>
          <a:xfrm>
            <a:off x="3142872" y="2878123"/>
            <a:ext cx="304919" cy="3812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400" dirty="0"/>
          </a:p>
        </p:txBody>
      </p:sp>
      <p:sp>
        <p:nvSpPr>
          <p:cNvPr id="14" name="Text 10">
            <a:extLst>
              <a:ext uri="{FF2B5EF4-FFF2-40B4-BE49-F238E27FC236}">
                <a16:creationId xmlns:a16="http://schemas.microsoft.com/office/drawing/2014/main" id="{9B6C8BD7-7A95-98CD-40A6-5D08A3DA9931}"/>
              </a:ext>
            </a:extLst>
          </p:cNvPr>
          <p:cNvSpPr/>
          <p:nvPr/>
        </p:nvSpPr>
        <p:spPr>
          <a:xfrm>
            <a:off x="4261167" y="2827284"/>
            <a:ext cx="2541627" cy="317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ИИ</a:t>
            </a:r>
            <a:endParaRPr lang="en-US" sz="2000" dirty="0"/>
          </a:p>
        </p:txBody>
      </p:sp>
      <p:sp>
        <p:nvSpPr>
          <p:cNvPr id="15" name="Text 11">
            <a:extLst>
              <a:ext uri="{FF2B5EF4-FFF2-40B4-BE49-F238E27FC236}">
                <a16:creationId xmlns:a16="http://schemas.microsoft.com/office/drawing/2014/main" id="{9384C7F0-CF5D-1223-AFAC-4D46099C025B}"/>
              </a:ext>
            </a:extLst>
          </p:cNvPr>
          <p:cNvSpPr/>
          <p:nvPr/>
        </p:nvSpPr>
        <p:spPr>
          <a:xfrm>
            <a:off x="4261167" y="3260790"/>
            <a:ext cx="6608802" cy="308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Улучшение модели </a:t>
            </a:r>
            <a:r>
              <a:rPr lang="en-US" sz="15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искусственного</a:t>
            </a:r>
            <a:r>
              <a:rPr lang="en-US" sz="15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5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интеллекта</a:t>
            </a:r>
            <a:endParaRPr lang="en-US" sz="1500" dirty="0"/>
          </a:p>
        </p:txBody>
      </p:sp>
      <p:sp>
        <p:nvSpPr>
          <p:cNvPr id="16" name="Shape 12">
            <a:extLst>
              <a:ext uri="{FF2B5EF4-FFF2-40B4-BE49-F238E27FC236}">
                <a16:creationId xmlns:a16="http://schemas.microsoft.com/office/drawing/2014/main" id="{99B05D2C-8A2B-7859-8146-585A689FD61C}"/>
              </a:ext>
            </a:extLst>
          </p:cNvPr>
          <p:cNvSpPr/>
          <p:nvPr/>
        </p:nvSpPr>
        <p:spPr>
          <a:xfrm>
            <a:off x="3489761" y="4379144"/>
            <a:ext cx="579477" cy="22860"/>
          </a:xfrm>
          <a:prstGeom prst="roundRect">
            <a:avLst>
              <a:gd name="adj" fmla="val 760500"/>
            </a:avLst>
          </a:prstGeom>
          <a:solidFill>
            <a:srgbClr val="C1C3D0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7" name="Shape 13">
            <a:extLst>
              <a:ext uri="{FF2B5EF4-FFF2-40B4-BE49-F238E27FC236}">
                <a16:creationId xmlns:a16="http://schemas.microsoft.com/office/drawing/2014/main" id="{7D744377-1D06-0C4A-6708-7E6CB0EED0A2}"/>
              </a:ext>
            </a:extLst>
          </p:cNvPr>
          <p:cNvSpPr/>
          <p:nvPr/>
        </p:nvSpPr>
        <p:spPr>
          <a:xfrm>
            <a:off x="3078043" y="4173285"/>
            <a:ext cx="434578" cy="434578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48260" dist="2413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18" name="Text 14">
            <a:extLst>
              <a:ext uri="{FF2B5EF4-FFF2-40B4-BE49-F238E27FC236}">
                <a16:creationId xmlns:a16="http://schemas.microsoft.com/office/drawing/2014/main" id="{7B6D0E5B-96BE-0E35-44B0-1B1203E41F2D}"/>
              </a:ext>
            </a:extLst>
          </p:cNvPr>
          <p:cNvSpPr/>
          <p:nvPr/>
        </p:nvSpPr>
        <p:spPr>
          <a:xfrm>
            <a:off x="3142872" y="4199955"/>
            <a:ext cx="304919" cy="3812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2400" dirty="0"/>
          </a:p>
        </p:txBody>
      </p:sp>
      <p:sp>
        <p:nvSpPr>
          <p:cNvPr id="19" name="Text 15">
            <a:extLst>
              <a:ext uri="{FF2B5EF4-FFF2-40B4-BE49-F238E27FC236}">
                <a16:creationId xmlns:a16="http://schemas.microsoft.com/office/drawing/2014/main" id="{89AF9E3F-B22F-2AEA-EDB5-FE303504696D}"/>
              </a:ext>
            </a:extLst>
          </p:cNvPr>
          <p:cNvSpPr/>
          <p:nvPr/>
        </p:nvSpPr>
        <p:spPr>
          <a:xfrm>
            <a:off x="4261167" y="4149116"/>
            <a:ext cx="2541627" cy="317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ru-RU" sz="2000" b="1" dirty="0">
                <a:solidFill>
                  <a:srgbClr val="272525"/>
                </a:solidFill>
              </a:rPr>
              <a:t>ИИ собеседник</a:t>
            </a:r>
            <a:endParaRPr lang="en-US" sz="2000" dirty="0"/>
          </a:p>
        </p:txBody>
      </p:sp>
      <p:sp>
        <p:nvSpPr>
          <p:cNvPr id="20" name="Text 16">
            <a:extLst>
              <a:ext uri="{FF2B5EF4-FFF2-40B4-BE49-F238E27FC236}">
                <a16:creationId xmlns:a16="http://schemas.microsoft.com/office/drawing/2014/main" id="{15FB5AF3-19CA-E6F3-9A0A-E114D7FFB25C}"/>
              </a:ext>
            </a:extLst>
          </p:cNvPr>
          <p:cNvSpPr/>
          <p:nvPr/>
        </p:nvSpPr>
        <p:spPr>
          <a:xfrm>
            <a:off x="4261167" y="4582622"/>
            <a:ext cx="6608802" cy="308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ru-RU" sz="15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Добавление </a:t>
            </a:r>
            <a:r>
              <a:rPr lang="ru-RU" sz="15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ии</a:t>
            </a:r>
            <a:r>
              <a:rPr lang="ru-RU" sz="15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собеседника</a:t>
            </a:r>
            <a:endParaRPr lang="en-US" sz="1500" dirty="0"/>
          </a:p>
        </p:txBody>
      </p:sp>
      <p:sp>
        <p:nvSpPr>
          <p:cNvPr id="21" name="Shape 17">
            <a:extLst>
              <a:ext uri="{FF2B5EF4-FFF2-40B4-BE49-F238E27FC236}">
                <a16:creationId xmlns:a16="http://schemas.microsoft.com/office/drawing/2014/main" id="{2E9E64B3-F12F-2E84-34E4-296631DE5CFD}"/>
              </a:ext>
            </a:extLst>
          </p:cNvPr>
          <p:cNvSpPr/>
          <p:nvPr/>
        </p:nvSpPr>
        <p:spPr>
          <a:xfrm>
            <a:off x="3489761" y="5700976"/>
            <a:ext cx="579477" cy="22860"/>
          </a:xfrm>
          <a:prstGeom prst="roundRect">
            <a:avLst>
              <a:gd name="adj" fmla="val 760500"/>
            </a:avLst>
          </a:prstGeom>
          <a:solidFill>
            <a:srgbClr val="C1C3D0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437E91E9-4913-05DF-3D53-3A36E27EE7F4}"/>
              </a:ext>
            </a:extLst>
          </p:cNvPr>
          <p:cNvSpPr/>
          <p:nvPr/>
        </p:nvSpPr>
        <p:spPr>
          <a:xfrm>
            <a:off x="3078043" y="5495117"/>
            <a:ext cx="434578" cy="434578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48260" dist="2413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0F188511-AD0D-1593-ACA5-FF5D70998E12}"/>
              </a:ext>
            </a:extLst>
          </p:cNvPr>
          <p:cNvSpPr/>
          <p:nvPr/>
        </p:nvSpPr>
        <p:spPr>
          <a:xfrm>
            <a:off x="3142872" y="5521787"/>
            <a:ext cx="304919" cy="3812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4</a:t>
            </a:r>
            <a:endParaRPr lang="en-US" sz="2400" dirty="0"/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44DE2FAD-42F8-F3B9-8558-30ADCF49DFD6}"/>
              </a:ext>
            </a:extLst>
          </p:cNvPr>
          <p:cNvSpPr/>
          <p:nvPr/>
        </p:nvSpPr>
        <p:spPr>
          <a:xfrm>
            <a:off x="4261167" y="5542146"/>
            <a:ext cx="2541627" cy="317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ru-RU" sz="20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Интеграция с образовательными платформами</a:t>
            </a:r>
            <a:endParaRPr lang="en-US" sz="2000" dirty="0"/>
          </a:p>
        </p:txBody>
      </p:sp>
      <p:sp>
        <p:nvSpPr>
          <p:cNvPr id="25" name="Text 21">
            <a:extLst>
              <a:ext uri="{FF2B5EF4-FFF2-40B4-BE49-F238E27FC236}">
                <a16:creationId xmlns:a16="http://schemas.microsoft.com/office/drawing/2014/main" id="{0AA6F1EF-52A0-A527-9602-6AAC9C451EE4}"/>
              </a:ext>
            </a:extLst>
          </p:cNvPr>
          <p:cNvSpPr/>
          <p:nvPr/>
        </p:nvSpPr>
        <p:spPr>
          <a:xfrm>
            <a:off x="4261166" y="5775211"/>
            <a:ext cx="6608802" cy="308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endParaRPr lang="en-US" sz="2000" dirty="0"/>
          </a:p>
        </p:txBody>
      </p:sp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04372A3B-7106-A592-4340-F27C90BFF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60754" cy="685800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DB55185-5007-FDAE-7997-E87EE5A8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9560" y="6353464"/>
            <a:ext cx="2743200" cy="365125"/>
          </a:xfrm>
        </p:spPr>
        <p:txBody>
          <a:bodyPr/>
          <a:lstStyle/>
          <a:p>
            <a:fld id="{34968840-9390-42A4-833D-26375990BABC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7132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24;p32" descr="Изображение выглядит как Графика, черно-белый, графический дизайн, искусств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0DF380E-7FE5-402F-19D8-51E6480E2FE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76674" y="1649572"/>
            <a:ext cx="4438651" cy="44386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0">
            <a:extLst>
              <a:ext uri="{FF2B5EF4-FFF2-40B4-BE49-F238E27FC236}">
                <a16:creationId xmlns:a16="http://schemas.microsoft.com/office/drawing/2014/main" id="{B2F3A7FE-2ADD-ECB9-CD22-BC9ED43A8322}"/>
              </a:ext>
            </a:extLst>
          </p:cNvPr>
          <p:cNvSpPr/>
          <p:nvPr/>
        </p:nvSpPr>
        <p:spPr>
          <a:xfrm>
            <a:off x="3651249" y="452118"/>
            <a:ext cx="5334119" cy="6353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ru-RU" sz="40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Ждем Вас на </a:t>
            </a:r>
            <a:r>
              <a:rPr lang="en-US" sz="40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GitHub!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3654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A89094-19AA-A428-EA03-18A0ED51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Наша</a:t>
            </a:r>
            <a:r>
              <a:rPr lang="en-US" sz="44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 </a:t>
            </a:r>
            <a:r>
              <a:rPr lang="en-US" sz="4400" b="1" dirty="0" err="1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команда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23AE44-50DA-E97E-34EA-92EF87922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600" dirty="0" err="1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Степаненко</a:t>
            </a:r>
            <a:r>
              <a:rPr lang="en-US" sz="2600" dirty="0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600" dirty="0" err="1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Артур</a:t>
            </a:r>
            <a:r>
              <a:rPr lang="en-US" sz="2600" dirty="0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: Team lead, Analytic</a:t>
            </a:r>
            <a:endParaRPr lang="en-US" sz="2600" dirty="0">
              <a:latin typeface="Montserrat" panose="00000500000000000000" pitchFamily="2" charset="-52"/>
            </a:endParaRPr>
          </a:p>
          <a:p>
            <a:pPr>
              <a:lnSpc>
                <a:spcPct val="200000"/>
              </a:lnSpc>
            </a:pPr>
            <a:r>
              <a:rPr lang="en-US" sz="2600" dirty="0" err="1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Гамидов</a:t>
            </a:r>
            <a:r>
              <a:rPr lang="en-US" sz="2600" dirty="0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600" dirty="0" err="1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Антон</a:t>
            </a:r>
            <a:r>
              <a:rPr lang="en-US" sz="2600" dirty="0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: Frontend developer</a:t>
            </a:r>
            <a:endParaRPr lang="en-US" sz="2600" dirty="0">
              <a:latin typeface="Montserrat" panose="00000500000000000000" pitchFamily="2" charset="-52"/>
            </a:endParaRPr>
          </a:p>
          <a:p>
            <a:pPr>
              <a:lnSpc>
                <a:spcPct val="200000"/>
              </a:lnSpc>
            </a:pPr>
            <a:r>
              <a:rPr lang="en-US" sz="2600" dirty="0" err="1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Добросо</a:t>
            </a:r>
            <a:r>
              <a:rPr lang="ru-RU" sz="2600" dirty="0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ц</a:t>
            </a:r>
            <a:r>
              <a:rPr lang="en-US" sz="2600" dirty="0" err="1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кий</a:t>
            </a:r>
            <a:r>
              <a:rPr lang="en-US" sz="2600" dirty="0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600" dirty="0" err="1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Михаил</a:t>
            </a:r>
            <a:r>
              <a:rPr lang="en-US" sz="2600" dirty="0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: Backend developer</a:t>
            </a:r>
            <a:endParaRPr lang="en-US" sz="2600" dirty="0">
              <a:latin typeface="Montserrat" panose="00000500000000000000" pitchFamily="2" charset="-52"/>
            </a:endParaRPr>
          </a:p>
          <a:p>
            <a:pPr>
              <a:lnSpc>
                <a:spcPct val="200000"/>
              </a:lnSpc>
            </a:pPr>
            <a:r>
              <a:rPr lang="en-US" sz="2600" dirty="0" err="1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Чурсина</a:t>
            </a:r>
            <a:r>
              <a:rPr lang="en-US" sz="2600" dirty="0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600" dirty="0" err="1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Анна</a:t>
            </a:r>
            <a:r>
              <a:rPr lang="en-US" sz="2600" dirty="0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: Designer</a:t>
            </a:r>
            <a:endParaRPr lang="en-US" sz="2600" dirty="0">
              <a:latin typeface="Montserrat" panose="00000500000000000000" pitchFamily="2" charset="-52"/>
            </a:endParaRPr>
          </a:p>
          <a:p>
            <a:pPr>
              <a:lnSpc>
                <a:spcPct val="200000"/>
              </a:lnSpc>
            </a:pPr>
            <a:r>
              <a:rPr lang="en-US" sz="2600" dirty="0" err="1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Растрепин</a:t>
            </a:r>
            <a:r>
              <a:rPr lang="en-US" sz="2600" dirty="0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600" dirty="0" err="1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Вадим</a:t>
            </a:r>
            <a:r>
              <a:rPr lang="en-US" sz="2600" dirty="0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: QA</a:t>
            </a:r>
            <a:endParaRPr lang="ru-RU" sz="2600" dirty="0">
              <a:latin typeface="Montserrat" panose="00000500000000000000" pitchFamily="2" charset="-52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C6A402-6A0E-6A90-E53D-5956693E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840-9390-42A4-833D-26375990BAB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0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C2EE9-CFF4-0143-0820-74B79800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Основные</a:t>
            </a:r>
            <a:r>
              <a:rPr lang="en-US" sz="44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 </a:t>
            </a:r>
            <a:r>
              <a:rPr lang="ru-RU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п</a:t>
            </a:r>
            <a:r>
              <a:rPr lang="en-US" sz="4400" b="1" dirty="0" err="1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роблемы</a:t>
            </a:r>
            <a:r>
              <a:rPr lang="en-US" sz="44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 в </a:t>
            </a:r>
            <a:r>
              <a:rPr lang="ru-RU" sz="44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и</a:t>
            </a:r>
            <a:r>
              <a:rPr lang="en-US" sz="4400" b="1" dirty="0" err="1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зучении</a:t>
            </a:r>
            <a:r>
              <a:rPr lang="en-US" sz="44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 </a:t>
            </a:r>
            <a:r>
              <a:rPr lang="ru-RU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я</a:t>
            </a:r>
            <a:r>
              <a:rPr lang="en-US" sz="4400" b="1" dirty="0" err="1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зыков</a:t>
            </a:r>
            <a:endParaRPr lang="ru-RU" dirty="0"/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061332A4-9601-2A53-12E2-7AD340CE9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122604"/>
            <a:ext cx="342067" cy="4275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18DCC7-D3E0-100E-7684-EF545BC81D09}"/>
              </a:ext>
            </a:extLst>
          </p:cNvPr>
          <p:cNvSpPr txBox="1"/>
          <p:nvPr/>
        </p:nvSpPr>
        <p:spPr>
          <a:xfrm>
            <a:off x="1395482" y="2106065"/>
            <a:ext cx="3845257" cy="45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b="1" dirty="0" err="1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Недостаток</a:t>
            </a:r>
            <a:r>
              <a:rPr lang="en-US" sz="24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 </a:t>
            </a:r>
            <a:r>
              <a:rPr lang="en-US" sz="2400" b="1" dirty="0" err="1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времени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D80D7-6A1A-BE11-6B86-51507A3E1750}"/>
              </a:ext>
            </a:extLst>
          </p:cNvPr>
          <p:cNvSpPr txBox="1"/>
          <p:nvPr/>
        </p:nvSpPr>
        <p:spPr>
          <a:xfrm>
            <a:off x="1395482" y="2614958"/>
            <a:ext cx="3845257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Сложно</a:t>
            </a: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выделить</a:t>
            </a: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достаточно</a:t>
            </a: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времени</a:t>
            </a: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на</a:t>
            </a: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занятия</a:t>
            </a:r>
            <a:endParaRPr lang="en-US" sz="2400" dirty="0"/>
          </a:p>
        </p:txBody>
      </p:sp>
      <p:pic>
        <p:nvPicPr>
          <p:cNvPr id="14" name="Image 2" descr="preencoded.png">
            <a:extLst>
              <a:ext uri="{FF2B5EF4-FFF2-40B4-BE49-F238E27FC236}">
                <a16:creationId xmlns:a16="http://schemas.microsoft.com/office/drawing/2014/main" id="{85615BC3-9ED8-47F1-8068-A97DD4C1C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667" y="4646454"/>
            <a:ext cx="342067" cy="4275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6B8BFF8-4FA2-4221-E5DC-5C3302E1B872}"/>
              </a:ext>
            </a:extLst>
          </p:cNvPr>
          <p:cNvSpPr txBox="1"/>
          <p:nvPr/>
        </p:nvSpPr>
        <p:spPr>
          <a:xfrm>
            <a:off x="4197950" y="4622601"/>
            <a:ext cx="3845257" cy="45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b="1" dirty="0" err="1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Отсутствие</a:t>
            </a:r>
            <a:r>
              <a:rPr lang="en-US" sz="24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 </a:t>
            </a:r>
            <a:r>
              <a:rPr lang="en-US" sz="2400" b="1" dirty="0" err="1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мотивации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D594F7-82CF-3BBB-8957-5817F8F902A1}"/>
              </a:ext>
            </a:extLst>
          </p:cNvPr>
          <p:cNvSpPr txBox="1"/>
          <p:nvPr/>
        </p:nvSpPr>
        <p:spPr>
          <a:xfrm>
            <a:off x="4197950" y="5131494"/>
            <a:ext cx="408245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Трудно</a:t>
            </a: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поддерживать</a:t>
            </a: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интерес</a:t>
            </a: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к </a:t>
            </a:r>
            <a:r>
              <a:rPr lang="en-US" sz="24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учёбе</a:t>
            </a:r>
            <a:endParaRPr lang="en-US" sz="2400" dirty="0"/>
          </a:p>
        </p:txBody>
      </p:sp>
      <p:pic>
        <p:nvPicPr>
          <p:cNvPr id="19" name="Image 3" descr="preencoded.png">
            <a:extLst>
              <a:ext uri="{FF2B5EF4-FFF2-40B4-BE49-F238E27FC236}">
                <a16:creationId xmlns:a16="http://schemas.microsoft.com/office/drawing/2014/main" id="{0DA27C72-2A1E-772B-AA22-CA99F5164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1262" y="2106065"/>
            <a:ext cx="342067" cy="4275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4B1353-C6CA-38E6-0C5E-76D7D992FBE4}"/>
              </a:ext>
            </a:extLst>
          </p:cNvPr>
          <p:cNvSpPr txBox="1"/>
          <p:nvPr/>
        </p:nvSpPr>
        <p:spPr>
          <a:xfrm>
            <a:off x="7509681" y="2139699"/>
            <a:ext cx="3844119" cy="45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b="1" dirty="0" err="1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Высокая</a:t>
            </a:r>
            <a:r>
              <a:rPr lang="en-US" sz="24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 </a:t>
            </a:r>
            <a:r>
              <a:rPr lang="en-US" sz="2400" b="1" dirty="0" err="1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стоимость</a:t>
            </a:r>
            <a:endParaRPr 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DAB52C-382E-0FC7-7202-75B49D84A332}"/>
              </a:ext>
            </a:extLst>
          </p:cNvPr>
          <p:cNvSpPr txBox="1"/>
          <p:nvPr/>
        </p:nvSpPr>
        <p:spPr>
          <a:xfrm>
            <a:off x="7509680" y="2591105"/>
            <a:ext cx="3590119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Обучение</a:t>
            </a: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часто</a:t>
            </a: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требует</a:t>
            </a: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значительных</a:t>
            </a: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затрат</a:t>
            </a:r>
            <a:endParaRPr lang="en-US" sz="24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5DE5EB5-D4C9-E278-A481-82D27665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840-9390-42A4-833D-26375990BAB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43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6B736EAC-533A-2C71-926E-A0D49423E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57600" cy="6858000"/>
          </a:xfrm>
          <a:prstGeom prst="rect">
            <a:avLst/>
          </a:prstGeom>
        </p:spPr>
      </p:pic>
      <p:sp>
        <p:nvSpPr>
          <p:cNvPr id="6" name="Text 0">
            <a:extLst>
              <a:ext uri="{FF2B5EF4-FFF2-40B4-BE49-F238E27FC236}">
                <a16:creationId xmlns:a16="http://schemas.microsoft.com/office/drawing/2014/main" id="{A825ED34-7C66-F5A1-81F7-2A8C46CCC811}"/>
              </a:ext>
            </a:extLst>
          </p:cNvPr>
          <p:cNvSpPr/>
          <p:nvPr/>
        </p:nvSpPr>
        <p:spPr>
          <a:xfrm>
            <a:off x="4142954" y="257294"/>
            <a:ext cx="5971699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Решения от MindCard</a:t>
            </a:r>
            <a:endParaRPr lang="en-US" sz="4450" dirty="0"/>
          </a:p>
        </p:txBody>
      </p:sp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FC7C2B50-E16E-F4A0-51D1-B8589B237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227" y="1548244"/>
            <a:ext cx="541615" cy="541615"/>
          </a:xfrm>
          <a:prstGeom prst="rect">
            <a:avLst/>
          </a:prstGeom>
        </p:spPr>
      </p:pic>
      <p:sp>
        <p:nvSpPr>
          <p:cNvPr id="8" name="Text 1">
            <a:extLst>
              <a:ext uri="{FF2B5EF4-FFF2-40B4-BE49-F238E27FC236}">
                <a16:creationId xmlns:a16="http://schemas.microsoft.com/office/drawing/2014/main" id="{325005D1-BCB7-9D25-A1A9-C27561232643}"/>
              </a:ext>
            </a:extLst>
          </p:cNvPr>
          <p:cNvSpPr/>
          <p:nvPr/>
        </p:nvSpPr>
        <p:spPr>
          <a:xfrm>
            <a:off x="5000758" y="164014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Автоматизация</a:t>
            </a:r>
            <a:endParaRPr lang="en-US" sz="2400" dirty="0"/>
          </a:p>
        </p:txBody>
      </p:sp>
      <p:sp>
        <p:nvSpPr>
          <p:cNvPr id="9" name="Text 2">
            <a:extLst>
              <a:ext uri="{FF2B5EF4-FFF2-40B4-BE49-F238E27FC236}">
                <a16:creationId xmlns:a16="http://schemas.microsoft.com/office/drawing/2014/main" id="{2F09C470-2D0B-A7BC-9D60-0DB0C3A47922}"/>
              </a:ext>
            </a:extLst>
          </p:cNvPr>
          <p:cNvSpPr/>
          <p:nvPr/>
        </p:nvSpPr>
        <p:spPr>
          <a:xfrm>
            <a:off x="5000758" y="2059548"/>
            <a:ext cx="2935367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Автоматическое создание карточек и </a:t>
            </a:r>
            <a:r>
              <a:rPr lang="en-US" sz="20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тестов</a:t>
            </a:r>
            <a:endParaRPr lang="en-US" sz="2000" dirty="0"/>
          </a:p>
        </p:txBody>
      </p:sp>
      <p:pic>
        <p:nvPicPr>
          <p:cNvPr id="10" name="Image 2" descr="preencoded.png">
            <a:extLst>
              <a:ext uri="{FF2B5EF4-FFF2-40B4-BE49-F238E27FC236}">
                <a16:creationId xmlns:a16="http://schemas.microsoft.com/office/drawing/2014/main" id="{FEA206C0-1AB9-5A38-3059-820A0E903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280" y="4529536"/>
            <a:ext cx="541615" cy="541615"/>
          </a:xfrm>
          <a:prstGeom prst="rect">
            <a:avLst/>
          </a:prstGeom>
        </p:spPr>
      </p:pic>
      <p:sp>
        <p:nvSpPr>
          <p:cNvPr id="11" name="Text 3">
            <a:extLst>
              <a:ext uri="{FF2B5EF4-FFF2-40B4-BE49-F238E27FC236}">
                <a16:creationId xmlns:a16="http://schemas.microsoft.com/office/drawing/2014/main" id="{8EB29973-2CDE-4CE6-3D9F-3600C2DA8D5F}"/>
              </a:ext>
            </a:extLst>
          </p:cNvPr>
          <p:cNvSpPr/>
          <p:nvPr/>
        </p:nvSpPr>
        <p:spPr>
          <a:xfrm>
            <a:off x="4980811" y="462222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Сообщество</a:t>
            </a:r>
            <a:endParaRPr lang="en-US" sz="2400" dirty="0"/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F432AF09-D5A5-866C-7A22-9488A9F00C4E}"/>
              </a:ext>
            </a:extLst>
          </p:cNvPr>
          <p:cNvSpPr/>
          <p:nvPr/>
        </p:nvSpPr>
        <p:spPr>
          <a:xfrm>
            <a:off x="4980810" y="5152767"/>
            <a:ext cx="332197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Общение с людьми со </a:t>
            </a:r>
            <a:r>
              <a:rPr lang="en-US" sz="20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схожими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0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интересами</a:t>
            </a:r>
            <a:endParaRPr lang="en-US" sz="2000" dirty="0"/>
          </a:p>
        </p:txBody>
      </p:sp>
      <p:pic>
        <p:nvPicPr>
          <p:cNvPr id="13" name="Image 3" descr="preencoded.png">
            <a:extLst>
              <a:ext uri="{FF2B5EF4-FFF2-40B4-BE49-F238E27FC236}">
                <a16:creationId xmlns:a16="http://schemas.microsoft.com/office/drawing/2014/main" id="{B3A9D5EA-AA42-6C57-7329-E94940E70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4402" y="2893465"/>
            <a:ext cx="541615" cy="541615"/>
          </a:xfrm>
          <a:prstGeom prst="rect">
            <a:avLst/>
          </a:prstGeom>
        </p:spPr>
      </p:pic>
      <p:sp>
        <p:nvSpPr>
          <p:cNvPr id="14" name="Text 5">
            <a:extLst>
              <a:ext uri="{FF2B5EF4-FFF2-40B4-BE49-F238E27FC236}">
                <a16:creationId xmlns:a16="http://schemas.microsoft.com/office/drawing/2014/main" id="{37779629-D1B7-1C5E-5F2E-EB1A09507579}"/>
              </a:ext>
            </a:extLst>
          </p:cNvPr>
          <p:cNvSpPr/>
          <p:nvPr/>
        </p:nvSpPr>
        <p:spPr>
          <a:xfrm>
            <a:off x="9140749" y="2985365"/>
            <a:ext cx="2850714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Персонализация</a:t>
            </a:r>
            <a:endParaRPr lang="en-US" sz="2400" dirty="0"/>
          </a:p>
        </p:txBody>
      </p:sp>
      <p:sp>
        <p:nvSpPr>
          <p:cNvPr id="15" name="Text 6">
            <a:extLst>
              <a:ext uri="{FF2B5EF4-FFF2-40B4-BE49-F238E27FC236}">
                <a16:creationId xmlns:a16="http://schemas.microsoft.com/office/drawing/2014/main" id="{C2FB0E1B-40A8-ADE2-1192-DA50D6BA4749}"/>
              </a:ext>
            </a:extLst>
          </p:cNvPr>
          <p:cNvSpPr/>
          <p:nvPr/>
        </p:nvSpPr>
        <p:spPr>
          <a:xfrm>
            <a:off x="9160670" y="3429000"/>
            <a:ext cx="312426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Индивидуальный подход к </a:t>
            </a:r>
            <a:r>
              <a:rPr lang="en-US" sz="20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каждому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0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пользователю</a:t>
            </a:r>
            <a:endParaRPr lang="en-US" sz="20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44BC995-C67B-A78A-38FC-4E6C3B47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840-9390-42A4-833D-26375990BAB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40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99D442F3-1A7C-4A4B-91BD-F6FC95068359}"/>
              </a:ext>
            </a:extLst>
          </p:cNvPr>
          <p:cNvSpPr/>
          <p:nvPr/>
        </p:nvSpPr>
        <p:spPr>
          <a:xfrm>
            <a:off x="690070" y="328888"/>
            <a:ext cx="5925622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Целевая Аудитория</a:t>
            </a:r>
            <a:endParaRPr lang="en-US" sz="4450" dirty="0"/>
          </a:p>
        </p:txBody>
      </p:sp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5B2A9C9A-F54D-08F5-E0E2-BB077E7D9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186" y="1842767"/>
            <a:ext cx="2163723" cy="1265992"/>
          </a:xfrm>
          <a:prstGeom prst="rect">
            <a:avLst/>
          </a:prstGeom>
        </p:spPr>
      </p:pic>
      <p:sp>
        <p:nvSpPr>
          <p:cNvPr id="6" name="Text 1">
            <a:extLst>
              <a:ext uri="{FF2B5EF4-FFF2-40B4-BE49-F238E27FC236}">
                <a16:creationId xmlns:a16="http://schemas.microsoft.com/office/drawing/2014/main" id="{62AF1703-F3CC-FB9E-2C58-9D5B9E634DC6}"/>
              </a:ext>
            </a:extLst>
          </p:cNvPr>
          <p:cNvSpPr/>
          <p:nvPr/>
        </p:nvSpPr>
        <p:spPr>
          <a:xfrm>
            <a:off x="3217706" y="2373428"/>
            <a:ext cx="304681" cy="3807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00"/>
              </a:lnSpc>
              <a:buNone/>
            </a:pPr>
            <a:r>
              <a:rPr lang="en-US" sz="2350" b="1" dirty="0">
                <a:solidFill>
                  <a:srgbClr val="272525"/>
                </a:solidFill>
                <a:latin typeface="Barlow Bold" pitchFamily="34" charset="0"/>
              </a:rPr>
              <a:t>3</a:t>
            </a:r>
            <a:endParaRPr lang="en-US" sz="2350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2AD477BC-C678-DAD8-8B23-9E83F0C557F4}"/>
              </a:ext>
            </a:extLst>
          </p:cNvPr>
          <p:cNvSpPr/>
          <p:nvPr/>
        </p:nvSpPr>
        <p:spPr>
          <a:xfrm>
            <a:off x="7191187" y="221106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Продвинутые</a:t>
            </a:r>
            <a:endParaRPr lang="en-US" sz="2200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56F65520-131C-8E15-082C-D076C4B4B58F}"/>
              </a:ext>
            </a:extLst>
          </p:cNvPr>
          <p:cNvSpPr/>
          <p:nvPr/>
        </p:nvSpPr>
        <p:spPr>
          <a:xfrm>
            <a:off x="6037814" y="2611539"/>
            <a:ext cx="452473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Совершенствование знаний и </a:t>
            </a:r>
            <a:r>
              <a:rPr lang="en-US" sz="17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навыков</a:t>
            </a:r>
            <a:endParaRPr lang="en-US" sz="1700" dirty="0"/>
          </a:p>
        </p:txBody>
      </p:sp>
      <p:sp>
        <p:nvSpPr>
          <p:cNvPr id="9" name="Shape 4">
            <a:extLst>
              <a:ext uri="{FF2B5EF4-FFF2-40B4-BE49-F238E27FC236}">
                <a16:creationId xmlns:a16="http://schemas.microsoft.com/office/drawing/2014/main" id="{B41C2C48-79B6-427F-CBA8-193F06BA0468}"/>
              </a:ext>
            </a:extLst>
          </p:cNvPr>
          <p:cNvSpPr/>
          <p:nvPr/>
        </p:nvSpPr>
        <p:spPr>
          <a:xfrm flipV="1">
            <a:off x="5868591" y="3076373"/>
            <a:ext cx="4799502" cy="47626"/>
          </a:xfrm>
          <a:prstGeom prst="roundRect">
            <a:avLst>
              <a:gd name="adj" fmla="val 1279500"/>
            </a:avLst>
          </a:prstGeom>
          <a:solidFill>
            <a:srgbClr val="C1C3D0"/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10" name="Image 1" descr="preencoded.png">
            <a:extLst>
              <a:ext uri="{FF2B5EF4-FFF2-40B4-BE49-F238E27FC236}">
                <a16:creationId xmlns:a16="http://schemas.microsoft.com/office/drawing/2014/main" id="{6D9E2651-18FA-017D-A1C9-6EC2431DC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325" y="3135785"/>
            <a:ext cx="4327446" cy="1265992"/>
          </a:xfrm>
          <a:prstGeom prst="rect">
            <a:avLst/>
          </a:prstGeom>
        </p:spPr>
      </p:pic>
      <p:sp>
        <p:nvSpPr>
          <p:cNvPr id="11" name="Text 5">
            <a:extLst>
              <a:ext uri="{FF2B5EF4-FFF2-40B4-BE49-F238E27FC236}">
                <a16:creationId xmlns:a16="http://schemas.microsoft.com/office/drawing/2014/main" id="{3E61E1FF-B3D0-669A-1247-6E48755B68FC}"/>
              </a:ext>
            </a:extLst>
          </p:cNvPr>
          <p:cNvSpPr/>
          <p:nvPr/>
        </p:nvSpPr>
        <p:spPr>
          <a:xfrm>
            <a:off x="3217706" y="3416237"/>
            <a:ext cx="304681" cy="3807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00"/>
              </a:lnSpc>
              <a:buNone/>
            </a:pPr>
            <a:r>
              <a:rPr lang="en-US" sz="23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35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4EF59C4F-2FAD-CA15-2A7F-3753BD1E7150}"/>
              </a:ext>
            </a:extLst>
          </p:cNvPr>
          <p:cNvSpPr/>
          <p:nvPr/>
        </p:nvSpPr>
        <p:spPr>
          <a:xfrm>
            <a:off x="7191187" y="353117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Продолжающие</a:t>
            </a:r>
            <a:endParaRPr lang="en-US" sz="2200" dirty="0"/>
          </a:p>
        </p:txBody>
      </p:sp>
      <p:sp>
        <p:nvSpPr>
          <p:cNvPr id="13" name="Text 7">
            <a:extLst>
              <a:ext uri="{FF2B5EF4-FFF2-40B4-BE49-F238E27FC236}">
                <a16:creationId xmlns:a16="http://schemas.microsoft.com/office/drawing/2014/main" id="{2B2F69BF-E273-4BF4-DB55-AE6B5E200865}"/>
              </a:ext>
            </a:extLst>
          </p:cNvPr>
          <p:cNvSpPr/>
          <p:nvPr/>
        </p:nvSpPr>
        <p:spPr>
          <a:xfrm>
            <a:off x="6482619" y="3932552"/>
            <a:ext cx="370022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Расширение </a:t>
            </a:r>
            <a:r>
              <a:rPr lang="en-US" sz="17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словарного</a:t>
            </a: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7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запаса</a:t>
            </a:r>
            <a:endParaRPr lang="en-US" sz="1700" dirty="0"/>
          </a:p>
        </p:txBody>
      </p:sp>
      <p:pic>
        <p:nvPicPr>
          <p:cNvPr id="15" name="Image 2" descr="preencoded.png">
            <a:extLst>
              <a:ext uri="{FF2B5EF4-FFF2-40B4-BE49-F238E27FC236}">
                <a16:creationId xmlns:a16="http://schemas.microsoft.com/office/drawing/2014/main" id="{28DC07E1-E5DC-57BB-BEFF-95E67216D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04" y="4455831"/>
            <a:ext cx="6491288" cy="1265992"/>
          </a:xfrm>
          <a:prstGeom prst="rect">
            <a:avLst/>
          </a:prstGeom>
        </p:spPr>
      </p:pic>
      <p:sp>
        <p:nvSpPr>
          <p:cNvPr id="16" name="Text 9">
            <a:extLst>
              <a:ext uri="{FF2B5EF4-FFF2-40B4-BE49-F238E27FC236}">
                <a16:creationId xmlns:a16="http://schemas.microsoft.com/office/drawing/2014/main" id="{F9310113-6A6E-67AA-CE82-A1A08880BD70}"/>
              </a:ext>
            </a:extLst>
          </p:cNvPr>
          <p:cNvSpPr/>
          <p:nvPr/>
        </p:nvSpPr>
        <p:spPr>
          <a:xfrm>
            <a:off x="3217705" y="4797764"/>
            <a:ext cx="304681" cy="3807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00"/>
              </a:lnSpc>
              <a:buNone/>
            </a:pPr>
            <a:r>
              <a:rPr lang="en-US" sz="2350" b="1" dirty="0">
                <a:solidFill>
                  <a:srgbClr val="272525"/>
                </a:solidFill>
                <a:latin typeface="Barlow Bold" pitchFamily="34" charset="0"/>
              </a:rPr>
              <a:t>1</a:t>
            </a:r>
            <a:endParaRPr lang="en-US" sz="2350" dirty="0"/>
          </a:p>
        </p:txBody>
      </p:sp>
      <p:sp>
        <p:nvSpPr>
          <p:cNvPr id="17" name="Text 10">
            <a:extLst>
              <a:ext uri="{FF2B5EF4-FFF2-40B4-BE49-F238E27FC236}">
                <a16:creationId xmlns:a16="http://schemas.microsoft.com/office/drawing/2014/main" id="{21993A38-06D1-C5D3-0F3F-5F64317FB2A3}"/>
              </a:ext>
            </a:extLst>
          </p:cNvPr>
          <p:cNvSpPr/>
          <p:nvPr/>
        </p:nvSpPr>
        <p:spPr>
          <a:xfrm>
            <a:off x="7191187" y="4671616"/>
            <a:ext cx="2047756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Начинающие</a:t>
            </a:r>
            <a:endParaRPr lang="en-US" sz="2200" dirty="0"/>
          </a:p>
        </p:txBody>
      </p:sp>
      <p:sp>
        <p:nvSpPr>
          <p:cNvPr id="18" name="Text 11">
            <a:extLst>
              <a:ext uri="{FF2B5EF4-FFF2-40B4-BE49-F238E27FC236}">
                <a16:creationId xmlns:a16="http://schemas.microsoft.com/office/drawing/2014/main" id="{5539EC3D-83B1-CB73-8F85-D877E2976C09}"/>
              </a:ext>
            </a:extLst>
          </p:cNvPr>
          <p:cNvSpPr/>
          <p:nvPr/>
        </p:nvSpPr>
        <p:spPr>
          <a:xfrm>
            <a:off x="7191187" y="5075076"/>
            <a:ext cx="2047756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Основы</a:t>
            </a: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7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языка</a:t>
            </a:r>
            <a:endParaRPr lang="en-US" sz="1700" dirty="0"/>
          </a:p>
        </p:txBody>
      </p:sp>
      <p:sp>
        <p:nvSpPr>
          <p:cNvPr id="19" name="Text 12">
            <a:extLst>
              <a:ext uri="{FF2B5EF4-FFF2-40B4-BE49-F238E27FC236}">
                <a16:creationId xmlns:a16="http://schemas.microsoft.com/office/drawing/2014/main" id="{35F1244B-4A86-72D9-D25B-B6BEF3AB6A32}"/>
              </a:ext>
            </a:extLst>
          </p:cNvPr>
          <p:cNvSpPr/>
          <p:nvPr/>
        </p:nvSpPr>
        <p:spPr>
          <a:xfrm>
            <a:off x="690070" y="5829574"/>
            <a:ext cx="7916644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Наше приложение идеально подходит для всех, кто ценит удобство, вовлечённость и автоматизацию в процессе </a:t>
            </a:r>
            <a:r>
              <a:rPr lang="en-US" sz="17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изучения</a:t>
            </a: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7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языков</a:t>
            </a:r>
            <a:endParaRPr lang="en-US" sz="1700" dirty="0"/>
          </a:p>
        </p:txBody>
      </p:sp>
      <p:sp>
        <p:nvSpPr>
          <p:cNvPr id="20" name="Shape 4">
            <a:extLst>
              <a:ext uri="{FF2B5EF4-FFF2-40B4-BE49-F238E27FC236}">
                <a16:creationId xmlns:a16="http://schemas.microsoft.com/office/drawing/2014/main" id="{41234F1C-A006-B9A7-272A-640AA06027FF}"/>
              </a:ext>
            </a:extLst>
          </p:cNvPr>
          <p:cNvSpPr/>
          <p:nvPr/>
        </p:nvSpPr>
        <p:spPr>
          <a:xfrm flipV="1">
            <a:off x="5935595" y="4380943"/>
            <a:ext cx="4799502" cy="68460"/>
          </a:xfrm>
          <a:prstGeom prst="roundRect">
            <a:avLst>
              <a:gd name="adj" fmla="val 1279500"/>
            </a:avLst>
          </a:prstGeom>
          <a:solidFill>
            <a:srgbClr val="C1C3D0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0D7D6D5-9040-ADFE-EBDD-9F9573EB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840-9390-42A4-833D-26375990BAB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15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4B7F5781-EFCE-0B3D-AA40-0276BABA5413}"/>
              </a:ext>
            </a:extLst>
          </p:cNvPr>
          <p:cNvSpPr/>
          <p:nvPr/>
        </p:nvSpPr>
        <p:spPr>
          <a:xfrm>
            <a:off x="758309" y="453571"/>
            <a:ext cx="10025301" cy="6769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Визуализация Целевой Аудитории</a:t>
            </a:r>
            <a:endParaRPr lang="en-US" sz="4250" dirty="0"/>
          </a:p>
        </p:txBody>
      </p:sp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71D5EFA9-D977-A3C1-5ADD-3AD86C2B6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08" y="1411439"/>
            <a:ext cx="10587317" cy="4457098"/>
          </a:xfrm>
          <a:prstGeom prst="rect">
            <a:avLst/>
          </a:prstGeom>
        </p:spPr>
      </p:pic>
      <p:sp>
        <p:nvSpPr>
          <p:cNvPr id="10" name="Google Shape;136;p21">
            <a:extLst>
              <a:ext uri="{FF2B5EF4-FFF2-40B4-BE49-F238E27FC236}">
                <a16:creationId xmlns:a16="http://schemas.microsoft.com/office/drawing/2014/main" id="{7616E950-0813-9A27-5671-F43FD10B8DD7}"/>
              </a:ext>
            </a:extLst>
          </p:cNvPr>
          <p:cNvSpPr/>
          <p:nvPr/>
        </p:nvSpPr>
        <p:spPr>
          <a:xfrm>
            <a:off x="902086" y="2074596"/>
            <a:ext cx="1314994" cy="2438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C25ECBE-8681-885E-E5DC-DD8CAEACC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840-9390-42A4-833D-26375990BAB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08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3E042AC4-4DE1-07BD-BA1E-4B4736B85A1A}"/>
              </a:ext>
            </a:extLst>
          </p:cNvPr>
          <p:cNvSpPr/>
          <p:nvPr/>
        </p:nvSpPr>
        <p:spPr>
          <a:xfrm>
            <a:off x="3068560" y="221903"/>
            <a:ext cx="9715489" cy="10160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 err="1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Потребности</a:t>
            </a: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 </a:t>
            </a:r>
            <a:r>
              <a:rPr lang="ru-RU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ц</a:t>
            </a:r>
            <a:r>
              <a:rPr lang="en-US" sz="4450" b="1" dirty="0" err="1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елевой</a:t>
            </a:r>
            <a:r>
              <a:rPr lang="ru-RU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 а</a:t>
            </a:r>
            <a:r>
              <a:rPr lang="en-US" sz="4450" b="1" dirty="0" err="1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удитории</a:t>
            </a:r>
            <a:endParaRPr lang="en-US" sz="4450" dirty="0"/>
          </a:p>
        </p:txBody>
      </p:sp>
      <p:sp>
        <p:nvSpPr>
          <p:cNvPr id="5" name="Shape 1">
            <a:extLst>
              <a:ext uri="{FF2B5EF4-FFF2-40B4-BE49-F238E27FC236}">
                <a16:creationId xmlns:a16="http://schemas.microsoft.com/office/drawing/2014/main" id="{50ED4E4C-F445-98EA-75B1-DB6E75C48883}"/>
              </a:ext>
            </a:extLst>
          </p:cNvPr>
          <p:cNvSpPr/>
          <p:nvPr/>
        </p:nvSpPr>
        <p:spPr>
          <a:xfrm>
            <a:off x="3036874" y="1661389"/>
            <a:ext cx="3990460" cy="2233281"/>
          </a:xfrm>
          <a:prstGeom prst="roundRect">
            <a:avLst>
              <a:gd name="adj" fmla="val 12091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60643275-0F5A-71BE-E9A7-A011C93795AB}"/>
              </a:ext>
            </a:extLst>
          </p:cNvPr>
          <p:cNvSpPr/>
          <p:nvPr/>
        </p:nvSpPr>
        <p:spPr>
          <a:xfrm>
            <a:off x="3253449" y="182528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Интерактивность</a:t>
            </a:r>
            <a:endParaRPr lang="en-US" sz="240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DB6CFFB9-F4B6-96BD-A77E-B3DE72B076A5}"/>
              </a:ext>
            </a:extLst>
          </p:cNvPr>
          <p:cNvSpPr/>
          <p:nvPr/>
        </p:nvSpPr>
        <p:spPr>
          <a:xfrm>
            <a:off x="3242528" y="2441894"/>
            <a:ext cx="3579151" cy="14489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Montserrat" panose="00000500000000000000" pitchFamily="2" charset="-52"/>
              </a:rPr>
              <a:t>Увлекательные задания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Montserrat" panose="00000500000000000000" pitchFamily="2" charset="-52"/>
              </a:rPr>
              <a:t>Соревнование с друзьями </a:t>
            </a:r>
          </a:p>
        </p:txBody>
      </p:sp>
      <p:sp>
        <p:nvSpPr>
          <p:cNvPr id="8" name="Shape 4">
            <a:extLst>
              <a:ext uri="{FF2B5EF4-FFF2-40B4-BE49-F238E27FC236}">
                <a16:creationId xmlns:a16="http://schemas.microsoft.com/office/drawing/2014/main" id="{253FF722-6643-8EA7-5432-86621DEB5276}"/>
              </a:ext>
            </a:extLst>
          </p:cNvPr>
          <p:cNvSpPr/>
          <p:nvPr/>
        </p:nvSpPr>
        <p:spPr>
          <a:xfrm>
            <a:off x="7926304" y="1661389"/>
            <a:ext cx="4086646" cy="2233280"/>
          </a:xfrm>
          <a:prstGeom prst="roundRect">
            <a:avLst>
              <a:gd name="adj" fmla="val 12091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AD1B07AA-A3CE-6304-3CEF-B8A435B93FBD}"/>
              </a:ext>
            </a:extLst>
          </p:cNvPr>
          <p:cNvSpPr/>
          <p:nvPr/>
        </p:nvSpPr>
        <p:spPr>
          <a:xfrm>
            <a:off x="8142879" y="182528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Гибкость</a:t>
            </a:r>
            <a:endParaRPr lang="en-US" sz="2200" dirty="0"/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C9267F4A-7E8E-119C-CBAD-50F52DF764EF}"/>
              </a:ext>
            </a:extLst>
          </p:cNvPr>
          <p:cNvSpPr/>
          <p:nvPr/>
        </p:nvSpPr>
        <p:spPr>
          <a:xfrm>
            <a:off x="8142880" y="2610617"/>
            <a:ext cx="3870070" cy="11938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ru-RU" sz="2000" dirty="0">
                <a:latin typeface="Montserrat" panose="00000500000000000000" pitchFamily="2" charset="-52"/>
              </a:rPr>
              <a:t>Удобный график занятий</a:t>
            </a:r>
          </a:p>
        </p:txBody>
      </p:sp>
      <p:sp>
        <p:nvSpPr>
          <p:cNvPr id="11" name="Shape 7">
            <a:extLst>
              <a:ext uri="{FF2B5EF4-FFF2-40B4-BE49-F238E27FC236}">
                <a16:creationId xmlns:a16="http://schemas.microsoft.com/office/drawing/2014/main" id="{2574FD10-53D4-AC58-734E-BED74D557BEB}"/>
              </a:ext>
            </a:extLst>
          </p:cNvPr>
          <p:cNvSpPr/>
          <p:nvPr/>
        </p:nvSpPr>
        <p:spPr>
          <a:xfrm>
            <a:off x="3068560" y="4526886"/>
            <a:ext cx="8249215" cy="1673233"/>
          </a:xfrm>
          <a:prstGeom prst="roundRect">
            <a:avLst>
              <a:gd name="adj" fmla="val 15403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C7174EA3-4D39-1E0F-475B-0A4EBEF5C074}"/>
              </a:ext>
            </a:extLst>
          </p:cNvPr>
          <p:cNvSpPr/>
          <p:nvPr/>
        </p:nvSpPr>
        <p:spPr>
          <a:xfrm>
            <a:off x="3285136" y="470012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Эффективность</a:t>
            </a:r>
            <a:endParaRPr lang="en-US" sz="2200" dirty="0"/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5FDD06DD-CB88-FF56-F52E-F16979D985BD}"/>
              </a:ext>
            </a:extLst>
          </p:cNvPr>
          <p:cNvSpPr/>
          <p:nvPr/>
        </p:nvSpPr>
        <p:spPr>
          <a:xfrm>
            <a:off x="3285136" y="5186255"/>
            <a:ext cx="7827922" cy="9351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ru-RU" sz="2000" dirty="0">
                <a:latin typeface="Montserrat" panose="00000500000000000000" pitchFamily="2" charset="-52"/>
              </a:rPr>
              <a:t>Быстрый прогресс в обучении благодаря </a:t>
            </a:r>
          </a:p>
          <a:p>
            <a:r>
              <a:rPr lang="ru-RU" sz="2000" dirty="0">
                <a:latin typeface="Montserrat" panose="00000500000000000000" pitchFamily="2" charset="-52"/>
              </a:rPr>
              <a:t>персонализированному подходу и автоматизированным </a:t>
            </a:r>
          </a:p>
          <a:p>
            <a:r>
              <a:rPr lang="ru-RU" sz="2000" dirty="0">
                <a:latin typeface="Montserrat" panose="00000500000000000000" pitchFamily="2" charset="-52"/>
              </a:rPr>
              <a:t>инструментам</a:t>
            </a:r>
          </a:p>
        </p:txBody>
      </p:sp>
      <p:pic>
        <p:nvPicPr>
          <p:cNvPr id="14" name="Image 0" descr="preencoded.png">
            <a:extLst>
              <a:ext uri="{FF2B5EF4-FFF2-40B4-BE49-F238E27FC236}">
                <a16:creationId xmlns:a16="http://schemas.microsoft.com/office/drawing/2014/main" id="{2FA8748F-C639-F7F4-85F0-CF73BBCE3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-2074902" y="2074902"/>
            <a:ext cx="6858000" cy="270819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D568FCE-2BFB-489C-E6BA-64234B7C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840-9390-42A4-833D-26375990BAB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33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3CC0DFAC-3E39-8FCA-37CD-B0F08C79CF4A}"/>
              </a:ext>
            </a:extLst>
          </p:cNvPr>
          <p:cNvSpPr/>
          <p:nvPr/>
        </p:nvSpPr>
        <p:spPr>
          <a:xfrm>
            <a:off x="758309" y="539353"/>
            <a:ext cx="6216491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Анализ Конкурентов</a:t>
            </a:r>
            <a:endParaRPr lang="en-US" sz="4450" dirty="0"/>
          </a:p>
        </p:txBody>
      </p:sp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86F0F569-0CBB-59F1-3332-FFD8C32D6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38" y="2142699"/>
            <a:ext cx="3073438" cy="2896384"/>
          </a:xfrm>
          <a:prstGeom prst="rect">
            <a:avLst/>
          </a:prstGeom>
        </p:spPr>
      </p:pic>
      <p:pic>
        <p:nvPicPr>
          <p:cNvPr id="7" name="Image 2" descr="preencoded.png">
            <a:extLst>
              <a:ext uri="{FF2B5EF4-FFF2-40B4-BE49-F238E27FC236}">
                <a16:creationId xmlns:a16="http://schemas.microsoft.com/office/drawing/2014/main" id="{97F5B1D5-B325-D74B-4211-7BE7303AA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402" y="2279419"/>
            <a:ext cx="3707098" cy="37070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DD910C-ACEB-0EC2-F089-0D83E34908F9}"/>
              </a:ext>
            </a:extLst>
          </p:cNvPr>
          <p:cNvSpPr txBox="1"/>
          <p:nvPr/>
        </p:nvSpPr>
        <p:spPr>
          <a:xfrm>
            <a:off x="884041" y="4982396"/>
            <a:ext cx="237471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cap="none" dirty="0">
                <a:solidFill>
                  <a:schemeClr val="dk1"/>
                </a:solidFill>
                <a:latin typeface="Barlow Bold" panose="00000800000000000000" pitchFamily="2" charset="0"/>
                <a:ea typeface="Arial"/>
                <a:cs typeface="Arial"/>
                <a:sym typeface="Arial"/>
              </a:rPr>
              <a:t>Anki</a:t>
            </a:r>
          </a:p>
        </p:txBody>
      </p:sp>
      <p:grpSp>
        <p:nvGrpSpPr>
          <p:cNvPr id="12" name="Google Shape;152;p23">
            <a:extLst>
              <a:ext uri="{FF2B5EF4-FFF2-40B4-BE49-F238E27FC236}">
                <a16:creationId xmlns:a16="http://schemas.microsoft.com/office/drawing/2014/main" id="{BF4590D4-CA03-7316-1BD0-A69FCE8344AB}"/>
              </a:ext>
            </a:extLst>
          </p:cNvPr>
          <p:cNvGrpSpPr/>
          <p:nvPr/>
        </p:nvGrpSpPr>
        <p:grpSpPr>
          <a:xfrm>
            <a:off x="4283854" y="1223801"/>
            <a:ext cx="4649396" cy="5581668"/>
            <a:chOff x="7927926" y="335226"/>
            <a:chExt cx="5120879" cy="6223780"/>
          </a:xfrm>
        </p:grpSpPr>
        <p:pic>
          <p:nvPicPr>
            <p:cNvPr id="13" name="Google Shape;153;p23" descr="Picture background">
              <a:extLst>
                <a:ext uri="{FF2B5EF4-FFF2-40B4-BE49-F238E27FC236}">
                  <a16:creationId xmlns:a16="http://schemas.microsoft.com/office/drawing/2014/main" id="{86B71FF9-8AC1-0F49-CF13-E29031A570E8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69295" t="6060" r="-17767" b="-6059"/>
            <a:stretch/>
          </p:blipFill>
          <p:spPr>
            <a:xfrm>
              <a:off x="7927926" y="335226"/>
              <a:ext cx="5120879" cy="5942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54;p23" descr="Picture background">
              <a:extLst>
                <a:ext uri="{FF2B5EF4-FFF2-40B4-BE49-F238E27FC236}">
                  <a16:creationId xmlns:a16="http://schemas.microsoft.com/office/drawing/2014/main" id="{017EB730-78EB-AF16-CB70-EAEEC8F2B02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r="31028"/>
            <a:stretch/>
          </p:blipFill>
          <p:spPr>
            <a:xfrm>
              <a:off x="7975998" y="3579062"/>
              <a:ext cx="3653885" cy="2979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687B1E5-F015-C778-1744-527A6F0B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840-9390-42A4-833D-26375990BAB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605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CFBFAECC-AFC9-85D5-3539-1AE10A409E69}"/>
              </a:ext>
            </a:extLst>
          </p:cNvPr>
          <p:cNvSpPr/>
          <p:nvPr/>
        </p:nvSpPr>
        <p:spPr>
          <a:xfrm>
            <a:off x="730091" y="273350"/>
            <a:ext cx="6324362" cy="641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Преимущества MindCard</a:t>
            </a:r>
            <a:endParaRPr lang="en-US" sz="4000" dirty="0"/>
          </a:p>
        </p:txBody>
      </p:sp>
      <p:sp>
        <p:nvSpPr>
          <p:cNvPr id="6" name="Shape 1">
            <a:extLst>
              <a:ext uri="{FF2B5EF4-FFF2-40B4-BE49-F238E27FC236}">
                <a16:creationId xmlns:a16="http://schemas.microsoft.com/office/drawing/2014/main" id="{FDAB4450-AD74-3956-0C98-A48A50EED1D8}"/>
              </a:ext>
            </a:extLst>
          </p:cNvPr>
          <p:cNvSpPr/>
          <p:nvPr/>
        </p:nvSpPr>
        <p:spPr>
          <a:xfrm>
            <a:off x="758308" y="1151448"/>
            <a:ext cx="8953856" cy="4743876"/>
          </a:xfrm>
          <a:prstGeom prst="roundRect">
            <a:avLst>
              <a:gd name="adj" fmla="val 374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7" name="Shape 2">
            <a:extLst>
              <a:ext uri="{FF2B5EF4-FFF2-40B4-BE49-F238E27FC236}">
                <a16:creationId xmlns:a16="http://schemas.microsoft.com/office/drawing/2014/main" id="{67DF5EE2-4FCC-68A4-CE5D-0F29355BEF96}"/>
              </a:ext>
            </a:extLst>
          </p:cNvPr>
          <p:cNvSpPr/>
          <p:nvPr/>
        </p:nvSpPr>
        <p:spPr>
          <a:xfrm>
            <a:off x="758308" y="1201152"/>
            <a:ext cx="8953857" cy="56102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15C3C0EB-A8F7-8B6E-F825-AC7473CF2C18}"/>
              </a:ext>
            </a:extLst>
          </p:cNvPr>
          <p:cNvSpPr/>
          <p:nvPr/>
        </p:nvSpPr>
        <p:spPr>
          <a:xfrm>
            <a:off x="863085" y="1307055"/>
            <a:ext cx="1128713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Функция</a:t>
            </a:r>
            <a:endParaRPr lang="en-US" b="1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5267141D-7DD1-256A-4F33-0B48F1DEE012}"/>
              </a:ext>
            </a:extLst>
          </p:cNvPr>
          <p:cNvSpPr/>
          <p:nvPr/>
        </p:nvSpPr>
        <p:spPr>
          <a:xfrm>
            <a:off x="3036569" y="1275743"/>
            <a:ext cx="1124903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u="sng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Anki</a:t>
            </a:r>
            <a:endParaRPr lang="en-US" u="sng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44AB6818-193C-BCDE-3ABD-D7FB57B95DDF}"/>
              </a:ext>
            </a:extLst>
          </p:cNvPr>
          <p:cNvSpPr/>
          <p:nvPr/>
        </p:nvSpPr>
        <p:spPr>
          <a:xfrm>
            <a:off x="4247911" y="1275743"/>
            <a:ext cx="1124903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u="sng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Duolingo</a:t>
            </a:r>
            <a:endParaRPr lang="en-US" u="sng" dirty="0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735260E0-3A1B-7995-CD98-626598F8B2DF}"/>
              </a:ext>
            </a:extLst>
          </p:cNvPr>
          <p:cNvSpPr/>
          <p:nvPr/>
        </p:nvSpPr>
        <p:spPr>
          <a:xfrm>
            <a:off x="5877281" y="1275743"/>
            <a:ext cx="1124903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u="sng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Quizlet</a:t>
            </a:r>
            <a:endParaRPr lang="en-US" u="sng" dirty="0"/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52E478A8-B3AF-BFAC-7849-F0AB7B7CE390}"/>
              </a:ext>
            </a:extLst>
          </p:cNvPr>
          <p:cNvSpPr/>
          <p:nvPr/>
        </p:nvSpPr>
        <p:spPr>
          <a:xfrm>
            <a:off x="7579148" y="1292987"/>
            <a:ext cx="1128713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u="sng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MindCard</a:t>
            </a:r>
            <a:endParaRPr lang="en-US" u="sng" dirty="0"/>
          </a:p>
        </p:txBody>
      </p:sp>
      <p:sp>
        <p:nvSpPr>
          <p:cNvPr id="13" name="Shape 8">
            <a:extLst>
              <a:ext uri="{FF2B5EF4-FFF2-40B4-BE49-F238E27FC236}">
                <a16:creationId xmlns:a16="http://schemas.microsoft.com/office/drawing/2014/main" id="{4EE65D60-D23B-05A3-E70D-18FA79ECBE79}"/>
              </a:ext>
            </a:extLst>
          </p:cNvPr>
          <p:cNvSpPr/>
          <p:nvPr/>
        </p:nvSpPr>
        <p:spPr>
          <a:xfrm>
            <a:off x="758308" y="1762175"/>
            <a:ext cx="8953857" cy="87296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4" name="Text 9">
            <a:extLst>
              <a:ext uri="{FF2B5EF4-FFF2-40B4-BE49-F238E27FC236}">
                <a16:creationId xmlns:a16="http://schemas.microsoft.com/office/drawing/2014/main" id="{60D6A10F-7DA6-CED6-396F-A59CE10D7543}"/>
              </a:ext>
            </a:extLst>
          </p:cNvPr>
          <p:cNvSpPr/>
          <p:nvPr/>
        </p:nvSpPr>
        <p:spPr>
          <a:xfrm>
            <a:off x="863085" y="1886714"/>
            <a:ext cx="1824512" cy="623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Геймификация</a:t>
            </a:r>
            <a:endParaRPr lang="en-US" b="1" dirty="0"/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50C65915-EA0D-FA80-0BF7-DACDB7DBE4A5}"/>
              </a:ext>
            </a:extLst>
          </p:cNvPr>
          <p:cNvSpPr/>
          <p:nvPr/>
        </p:nvSpPr>
        <p:spPr>
          <a:xfrm>
            <a:off x="3175633" y="1905382"/>
            <a:ext cx="1124903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</a:t>
            </a:r>
            <a:endParaRPr lang="en-US" sz="2000" b="1" dirty="0"/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61C0EB49-CAE4-986F-FC2A-8BAF1417EF48}"/>
              </a:ext>
            </a:extLst>
          </p:cNvPr>
          <p:cNvSpPr/>
          <p:nvPr/>
        </p:nvSpPr>
        <p:spPr>
          <a:xfrm>
            <a:off x="4697966" y="1905382"/>
            <a:ext cx="1124903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+</a:t>
            </a:r>
            <a:endParaRPr lang="en-US" sz="2000" b="1" dirty="0"/>
          </a:p>
        </p:txBody>
      </p:sp>
      <p:sp>
        <p:nvSpPr>
          <p:cNvPr id="17" name="Text 12">
            <a:extLst>
              <a:ext uri="{FF2B5EF4-FFF2-40B4-BE49-F238E27FC236}">
                <a16:creationId xmlns:a16="http://schemas.microsoft.com/office/drawing/2014/main" id="{5B1B53DA-7814-D9C1-1198-233395761FDA}"/>
              </a:ext>
            </a:extLst>
          </p:cNvPr>
          <p:cNvSpPr/>
          <p:nvPr/>
        </p:nvSpPr>
        <p:spPr>
          <a:xfrm>
            <a:off x="6220299" y="1905382"/>
            <a:ext cx="1124903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ru-RU" sz="2000" b="1" dirty="0">
                <a:solidFill>
                  <a:srgbClr val="272525"/>
                </a:solidFill>
                <a:latin typeface="Montserrat" pitchFamily="34" charset="0"/>
              </a:rPr>
              <a:t>+</a:t>
            </a:r>
            <a:endParaRPr lang="en-US" sz="2000" b="1" dirty="0"/>
          </a:p>
        </p:txBody>
      </p:sp>
      <p:sp>
        <p:nvSpPr>
          <p:cNvPr id="18" name="Text 13">
            <a:extLst>
              <a:ext uri="{FF2B5EF4-FFF2-40B4-BE49-F238E27FC236}">
                <a16:creationId xmlns:a16="http://schemas.microsoft.com/office/drawing/2014/main" id="{0513F707-D5DF-BD9B-5793-6EEB2A8D0590}"/>
              </a:ext>
            </a:extLst>
          </p:cNvPr>
          <p:cNvSpPr/>
          <p:nvPr/>
        </p:nvSpPr>
        <p:spPr>
          <a:xfrm>
            <a:off x="8019095" y="1886714"/>
            <a:ext cx="1128713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+</a:t>
            </a:r>
            <a:endParaRPr lang="en-US" sz="2000" b="1" dirty="0"/>
          </a:p>
        </p:txBody>
      </p:sp>
      <p:sp>
        <p:nvSpPr>
          <p:cNvPr id="19" name="Shape 14">
            <a:extLst>
              <a:ext uri="{FF2B5EF4-FFF2-40B4-BE49-F238E27FC236}">
                <a16:creationId xmlns:a16="http://schemas.microsoft.com/office/drawing/2014/main" id="{5C6F8D8B-FD22-C14F-E63D-4E12982D5934}"/>
              </a:ext>
            </a:extLst>
          </p:cNvPr>
          <p:cNvSpPr/>
          <p:nvPr/>
        </p:nvSpPr>
        <p:spPr>
          <a:xfrm>
            <a:off x="758308" y="2635141"/>
            <a:ext cx="8953857" cy="87296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20" name="Text 15">
            <a:extLst>
              <a:ext uri="{FF2B5EF4-FFF2-40B4-BE49-F238E27FC236}">
                <a16:creationId xmlns:a16="http://schemas.microsoft.com/office/drawing/2014/main" id="{9D5C87C7-ACE9-B0CB-42B8-18643608FE7E}"/>
              </a:ext>
            </a:extLst>
          </p:cNvPr>
          <p:cNvSpPr/>
          <p:nvPr/>
        </p:nvSpPr>
        <p:spPr>
          <a:xfrm>
            <a:off x="863085" y="2759680"/>
            <a:ext cx="1526144" cy="623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Создание контента</a:t>
            </a:r>
            <a:endParaRPr lang="en-US" b="1" dirty="0"/>
          </a:p>
        </p:txBody>
      </p:sp>
      <p:sp>
        <p:nvSpPr>
          <p:cNvPr id="21" name="Text 16">
            <a:extLst>
              <a:ext uri="{FF2B5EF4-FFF2-40B4-BE49-F238E27FC236}">
                <a16:creationId xmlns:a16="http://schemas.microsoft.com/office/drawing/2014/main" id="{C477B804-1C7F-24CA-FB04-20BF8364D265}"/>
              </a:ext>
            </a:extLst>
          </p:cNvPr>
          <p:cNvSpPr/>
          <p:nvPr/>
        </p:nvSpPr>
        <p:spPr>
          <a:xfrm>
            <a:off x="3175633" y="2778348"/>
            <a:ext cx="1124903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+</a:t>
            </a:r>
            <a:endParaRPr lang="en-US" sz="2000" b="1" dirty="0"/>
          </a:p>
        </p:txBody>
      </p:sp>
      <p:sp>
        <p:nvSpPr>
          <p:cNvPr id="22" name="Text 17">
            <a:extLst>
              <a:ext uri="{FF2B5EF4-FFF2-40B4-BE49-F238E27FC236}">
                <a16:creationId xmlns:a16="http://schemas.microsoft.com/office/drawing/2014/main" id="{96139105-FE38-7832-A905-C1DB9FBF1A73}"/>
              </a:ext>
            </a:extLst>
          </p:cNvPr>
          <p:cNvSpPr/>
          <p:nvPr/>
        </p:nvSpPr>
        <p:spPr>
          <a:xfrm>
            <a:off x="4697966" y="2778348"/>
            <a:ext cx="1124903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</a:t>
            </a:r>
            <a:endParaRPr lang="en-US" sz="2000" b="1" dirty="0"/>
          </a:p>
        </p:txBody>
      </p:sp>
      <p:sp>
        <p:nvSpPr>
          <p:cNvPr id="23" name="Text 18">
            <a:extLst>
              <a:ext uri="{FF2B5EF4-FFF2-40B4-BE49-F238E27FC236}">
                <a16:creationId xmlns:a16="http://schemas.microsoft.com/office/drawing/2014/main" id="{D3DCCED5-3A3D-957A-543E-4D2F67B4FCE4}"/>
              </a:ext>
            </a:extLst>
          </p:cNvPr>
          <p:cNvSpPr/>
          <p:nvPr/>
        </p:nvSpPr>
        <p:spPr>
          <a:xfrm>
            <a:off x="6220299" y="2778348"/>
            <a:ext cx="1124903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+</a:t>
            </a:r>
            <a:endParaRPr lang="en-US" sz="2000" b="1" dirty="0"/>
          </a:p>
        </p:txBody>
      </p:sp>
      <p:sp>
        <p:nvSpPr>
          <p:cNvPr id="24" name="Text 19">
            <a:extLst>
              <a:ext uri="{FF2B5EF4-FFF2-40B4-BE49-F238E27FC236}">
                <a16:creationId xmlns:a16="http://schemas.microsoft.com/office/drawing/2014/main" id="{2E0EAE3E-0FFD-97ED-9EAF-FC1DB704B2D7}"/>
              </a:ext>
            </a:extLst>
          </p:cNvPr>
          <p:cNvSpPr/>
          <p:nvPr/>
        </p:nvSpPr>
        <p:spPr>
          <a:xfrm>
            <a:off x="8019095" y="2759680"/>
            <a:ext cx="1128713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+</a:t>
            </a:r>
            <a:endParaRPr lang="en-US" sz="2000" b="1" dirty="0"/>
          </a:p>
        </p:txBody>
      </p:sp>
      <p:sp>
        <p:nvSpPr>
          <p:cNvPr id="25" name="Shape 20">
            <a:extLst>
              <a:ext uri="{FF2B5EF4-FFF2-40B4-BE49-F238E27FC236}">
                <a16:creationId xmlns:a16="http://schemas.microsoft.com/office/drawing/2014/main" id="{8DADDCC0-A2FC-9D1F-DA01-5BBE6864066D}"/>
              </a:ext>
            </a:extLst>
          </p:cNvPr>
          <p:cNvSpPr/>
          <p:nvPr/>
        </p:nvSpPr>
        <p:spPr>
          <a:xfrm>
            <a:off x="758308" y="3508107"/>
            <a:ext cx="8953857" cy="149685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7431C9D1-9509-6E7D-DF86-495C67003F6A}"/>
              </a:ext>
            </a:extLst>
          </p:cNvPr>
          <p:cNvSpPr/>
          <p:nvPr/>
        </p:nvSpPr>
        <p:spPr>
          <a:xfrm>
            <a:off x="863085" y="3597688"/>
            <a:ext cx="1972389" cy="9707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Автоматическая генерация карточек</a:t>
            </a:r>
            <a:endParaRPr lang="en-US" b="1" dirty="0"/>
          </a:p>
        </p:txBody>
      </p:sp>
      <p:sp>
        <p:nvSpPr>
          <p:cNvPr id="27" name="Text 22">
            <a:extLst>
              <a:ext uri="{FF2B5EF4-FFF2-40B4-BE49-F238E27FC236}">
                <a16:creationId xmlns:a16="http://schemas.microsoft.com/office/drawing/2014/main" id="{623C2225-9C2A-670F-CFF2-39FE0DF5D45E}"/>
              </a:ext>
            </a:extLst>
          </p:cNvPr>
          <p:cNvSpPr/>
          <p:nvPr/>
        </p:nvSpPr>
        <p:spPr>
          <a:xfrm>
            <a:off x="3175633" y="3651315"/>
            <a:ext cx="1124903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</a:t>
            </a:r>
            <a:endParaRPr lang="en-US" sz="2000" b="1" dirty="0"/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802D0D19-37D5-8A60-CB39-311A6807A06F}"/>
              </a:ext>
            </a:extLst>
          </p:cNvPr>
          <p:cNvSpPr/>
          <p:nvPr/>
        </p:nvSpPr>
        <p:spPr>
          <a:xfrm>
            <a:off x="4697966" y="3651315"/>
            <a:ext cx="1124903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</a:t>
            </a:r>
            <a:endParaRPr lang="en-US" sz="2000" b="1" dirty="0"/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57241589-9BA6-588E-1A76-448606E57EFA}"/>
              </a:ext>
            </a:extLst>
          </p:cNvPr>
          <p:cNvSpPr/>
          <p:nvPr/>
        </p:nvSpPr>
        <p:spPr>
          <a:xfrm>
            <a:off x="6220299" y="3651315"/>
            <a:ext cx="1124903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</a:t>
            </a:r>
            <a:endParaRPr lang="en-US" sz="2000" b="1" dirty="0"/>
          </a:p>
        </p:txBody>
      </p:sp>
      <p:sp>
        <p:nvSpPr>
          <p:cNvPr id="30" name="Text 25">
            <a:extLst>
              <a:ext uri="{FF2B5EF4-FFF2-40B4-BE49-F238E27FC236}">
                <a16:creationId xmlns:a16="http://schemas.microsoft.com/office/drawing/2014/main" id="{21670A47-CA6A-2AE3-367D-C28F7E2BEFBE}"/>
              </a:ext>
            </a:extLst>
          </p:cNvPr>
          <p:cNvSpPr/>
          <p:nvPr/>
        </p:nvSpPr>
        <p:spPr>
          <a:xfrm>
            <a:off x="8019095" y="3632647"/>
            <a:ext cx="1128713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+</a:t>
            </a:r>
            <a:endParaRPr lang="en-US" sz="2000" b="1" dirty="0"/>
          </a:p>
        </p:txBody>
      </p:sp>
      <p:sp>
        <p:nvSpPr>
          <p:cNvPr id="31" name="Shape 26">
            <a:extLst>
              <a:ext uri="{FF2B5EF4-FFF2-40B4-BE49-F238E27FC236}">
                <a16:creationId xmlns:a16="http://schemas.microsoft.com/office/drawing/2014/main" id="{CD38206B-286A-1F61-5393-1F88823581D0}"/>
              </a:ext>
            </a:extLst>
          </p:cNvPr>
          <p:cNvSpPr/>
          <p:nvPr/>
        </p:nvSpPr>
        <p:spPr>
          <a:xfrm>
            <a:off x="758307" y="4768341"/>
            <a:ext cx="8953857" cy="87296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2" name="Text 27">
            <a:extLst>
              <a:ext uri="{FF2B5EF4-FFF2-40B4-BE49-F238E27FC236}">
                <a16:creationId xmlns:a16="http://schemas.microsoft.com/office/drawing/2014/main" id="{AD69589F-D511-3EEB-9692-4F8E6C96BFAB}"/>
              </a:ext>
            </a:extLst>
          </p:cNvPr>
          <p:cNvSpPr/>
          <p:nvPr/>
        </p:nvSpPr>
        <p:spPr>
          <a:xfrm>
            <a:off x="863085" y="5148168"/>
            <a:ext cx="1824512" cy="623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ru-RU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Соревнование с друзьями</a:t>
            </a:r>
            <a:endParaRPr lang="en-US" b="1" dirty="0"/>
          </a:p>
        </p:txBody>
      </p:sp>
      <p:sp>
        <p:nvSpPr>
          <p:cNvPr id="33" name="Text 28">
            <a:extLst>
              <a:ext uri="{FF2B5EF4-FFF2-40B4-BE49-F238E27FC236}">
                <a16:creationId xmlns:a16="http://schemas.microsoft.com/office/drawing/2014/main" id="{714F7224-8E88-28D7-DEAA-1CCBA745BCC3}"/>
              </a:ext>
            </a:extLst>
          </p:cNvPr>
          <p:cNvSpPr/>
          <p:nvPr/>
        </p:nvSpPr>
        <p:spPr>
          <a:xfrm>
            <a:off x="3175633" y="5148168"/>
            <a:ext cx="1124903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</a:t>
            </a:r>
            <a:endParaRPr lang="en-US" sz="2000" b="1" dirty="0"/>
          </a:p>
        </p:txBody>
      </p:sp>
      <p:sp>
        <p:nvSpPr>
          <p:cNvPr id="34" name="Text 29">
            <a:extLst>
              <a:ext uri="{FF2B5EF4-FFF2-40B4-BE49-F238E27FC236}">
                <a16:creationId xmlns:a16="http://schemas.microsoft.com/office/drawing/2014/main" id="{FC989EAF-56BB-925E-C5BF-1C7F49215174}"/>
              </a:ext>
            </a:extLst>
          </p:cNvPr>
          <p:cNvSpPr/>
          <p:nvPr/>
        </p:nvSpPr>
        <p:spPr>
          <a:xfrm>
            <a:off x="4697966" y="5148168"/>
            <a:ext cx="1124903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ru-RU" sz="2000" b="1" dirty="0">
                <a:solidFill>
                  <a:srgbClr val="272525"/>
                </a:solidFill>
                <a:latin typeface="Montserrat" pitchFamily="34" charset="0"/>
              </a:rPr>
              <a:t>-</a:t>
            </a:r>
            <a:endParaRPr lang="en-US" sz="2000" b="1" dirty="0"/>
          </a:p>
        </p:txBody>
      </p:sp>
      <p:sp>
        <p:nvSpPr>
          <p:cNvPr id="35" name="Text 30">
            <a:extLst>
              <a:ext uri="{FF2B5EF4-FFF2-40B4-BE49-F238E27FC236}">
                <a16:creationId xmlns:a16="http://schemas.microsoft.com/office/drawing/2014/main" id="{747890BD-DCF9-F4DC-C3D8-73698F2EE453}"/>
              </a:ext>
            </a:extLst>
          </p:cNvPr>
          <p:cNvSpPr/>
          <p:nvPr/>
        </p:nvSpPr>
        <p:spPr>
          <a:xfrm>
            <a:off x="6220299" y="5148168"/>
            <a:ext cx="1124903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ru-RU" sz="2000" b="1" dirty="0">
                <a:solidFill>
                  <a:srgbClr val="272525"/>
                </a:solidFill>
                <a:latin typeface="Montserrat" pitchFamily="34" charset="0"/>
              </a:rPr>
              <a:t>-</a:t>
            </a:r>
            <a:endParaRPr lang="en-US" sz="2000" b="1" dirty="0"/>
          </a:p>
        </p:txBody>
      </p:sp>
      <p:sp>
        <p:nvSpPr>
          <p:cNvPr id="36" name="Text 31">
            <a:extLst>
              <a:ext uri="{FF2B5EF4-FFF2-40B4-BE49-F238E27FC236}">
                <a16:creationId xmlns:a16="http://schemas.microsoft.com/office/drawing/2014/main" id="{B920A91D-450B-6AE8-D717-5E90E1ED04BC}"/>
              </a:ext>
            </a:extLst>
          </p:cNvPr>
          <p:cNvSpPr/>
          <p:nvPr/>
        </p:nvSpPr>
        <p:spPr>
          <a:xfrm>
            <a:off x="8019095" y="5129500"/>
            <a:ext cx="1128713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+</a:t>
            </a:r>
            <a:endParaRPr lang="en-US" sz="2000" b="1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66810DA-0658-99A4-3774-EC2A5028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840-9390-42A4-833D-26375990BAB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0110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376</Words>
  <Application>Microsoft Office PowerPoint</Application>
  <PresentationFormat>Широкоэкранный</PresentationFormat>
  <Paragraphs>132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Aptos</vt:lpstr>
      <vt:lpstr>Arial</vt:lpstr>
      <vt:lpstr>Barlow Bold</vt:lpstr>
      <vt:lpstr>Calibri</vt:lpstr>
      <vt:lpstr>DeepSeek-CJK-patch</vt:lpstr>
      <vt:lpstr>Montserrat</vt:lpstr>
      <vt:lpstr>Тема Office</vt:lpstr>
      <vt:lpstr>MindCard: Изучение Языков</vt:lpstr>
      <vt:lpstr>Наша команда</vt:lpstr>
      <vt:lpstr>Основные проблемы в изучении языков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Пользователь</dc:creator>
  <cp:lastModifiedBy>Кирил Кирилов</cp:lastModifiedBy>
  <cp:revision>11</cp:revision>
  <dcterms:created xsi:type="dcterms:W3CDTF">2025-03-27T18:45:34Z</dcterms:created>
  <dcterms:modified xsi:type="dcterms:W3CDTF">2025-03-30T05:25:46Z</dcterms:modified>
</cp:coreProperties>
</file>