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7" r:id="rId6"/>
    <p:sldId id="304" r:id="rId7"/>
    <p:sldId id="305" r:id="rId8"/>
    <p:sldId id="306" r:id="rId9"/>
    <p:sldId id="307" r:id="rId10"/>
    <p:sldId id="308" r:id="rId11"/>
    <p:sldId id="309" r:id="rId12"/>
    <p:sldId id="275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5203E-7FE0-F3F1-3E69-6BCDDAA3FAF6}" v="288" dt="2024-12-04T04:18:03.568"/>
    <p1510:client id="{7EE1F50C-6C48-62B8-4FBB-4DD68ED551BB}" v="648" dt="2024-12-03T20:19:5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152" y="36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44A1FD-A0F1-401C-BB06-4ACCF6AA058F}"/>
              </a:ext>
            </a:extLst>
          </p:cNvPr>
          <p:cNvSpPr/>
          <p:nvPr userDrawn="1"/>
        </p:nvSpPr>
        <p:spPr>
          <a:xfrm>
            <a:off x="0" y="2"/>
            <a:ext cx="5288281" cy="6858001"/>
          </a:xfrm>
          <a:custGeom>
            <a:avLst/>
            <a:gdLst>
              <a:gd name="connsiteX0" fmla="*/ 0 w 5288281"/>
              <a:gd name="connsiteY0" fmla="*/ 0 h 6858001"/>
              <a:gd name="connsiteX1" fmla="*/ 1707378 w 5288281"/>
              <a:gd name="connsiteY1" fmla="*/ 0 h 6858001"/>
              <a:gd name="connsiteX2" fmla="*/ 1707378 w 5288281"/>
              <a:gd name="connsiteY2" fmla="*/ 1511096 h 6858001"/>
              <a:gd name="connsiteX3" fmla="*/ 5288281 w 5288281"/>
              <a:gd name="connsiteY3" fmla="*/ 1511096 h 6858001"/>
              <a:gd name="connsiteX4" fmla="*/ 5288281 w 5288281"/>
              <a:gd name="connsiteY4" fmla="*/ 3253159 h 6858001"/>
              <a:gd name="connsiteX5" fmla="*/ 1707378 w 5288281"/>
              <a:gd name="connsiteY5" fmla="*/ 3253159 h 6858001"/>
              <a:gd name="connsiteX6" fmla="*/ 1707378 w 5288281"/>
              <a:gd name="connsiteY6" fmla="*/ 5115860 h 6858001"/>
              <a:gd name="connsiteX7" fmla="*/ 5272034 w 5288281"/>
              <a:gd name="connsiteY7" fmla="*/ 5115860 h 6858001"/>
              <a:gd name="connsiteX8" fmla="*/ 5272034 w 5288281"/>
              <a:gd name="connsiteY8" fmla="*/ 6858001 h 6858001"/>
              <a:gd name="connsiteX9" fmla="*/ 0 w 5288281"/>
              <a:gd name="connsiteY9" fmla="*/ 6858001 h 6858001"/>
              <a:gd name="connsiteX10" fmla="*/ 0 w 5288281"/>
              <a:gd name="connsiteY10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281" h="6858001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5899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69174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1206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10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etitio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76CB6B-E48D-49FA-A36C-98878AB0E7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2223604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F1CA126-9F84-4C4B-B151-A3A077A69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34191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650AAA1-F5D4-4E6B-91D8-AE61EC80CC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73118" y="3783794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2136F4F-C083-4F81-9423-DA5AB6FF83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3012526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616F84A-5C41-4B51-8AB4-871B4F6269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33298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DF3243C3-2087-4511-8AEF-F2AD3AAAD2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50745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454239F-0277-4DD7-9B14-100256CC01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19490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35EA0A99-2430-4C80-9F45-30EBA0FDC6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06879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5D92E8AA-5FA6-4CCB-8151-93DE898BCE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34142" y="3783794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4DB595-CEA6-4C9E-BADE-5D339856E598}"/>
              </a:ext>
            </a:extLst>
          </p:cNvPr>
          <p:cNvCxnSpPr>
            <a:cxnSpLocks/>
            <a:stCxn id="23" idx="3"/>
            <a:endCxn id="17" idx="1"/>
          </p:cNvCxnSpPr>
          <p:nvPr userDrawn="1"/>
        </p:nvCxnSpPr>
        <p:spPr>
          <a:xfrm>
            <a:off x="2428005" y="4029807"/>
            <a:ext cx="754511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E3BBCF-EA1D-43EC-A7F5-C802C56CDC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743597"/>
            <a:ext cx="0" cy="259831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E596B24-11E1-4D75-BA3E-221B141724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39963" y="2611626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cap="all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236B864-3B68-4612-A886-3D11ABB9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1BDD34-B66B-4A20-A67F-9B416A8EC4E1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1DE18163-6376-4B1D-A89C-8F9BCDCF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D5ECCB96-A4EB-4B3D-BAC9-C900548A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03F1B24E-7E6A-46B2-9584-F1EB85FA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4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0725E520-0935-477C-B878-46FB86CBC8F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BAB839B-C0B3-49D9-93B1-5D31919273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F2891C81-643F-4485-8878-D983E698517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E53DAE78-3159-4EB0-A438-9144A5933A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BA1CD986-472B-4D31-8623-F00075A77C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82A9BEA6-0392-4EE3-96F2-A3F13734A9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9619E248-6E4E-465E-81BF-9E47CC80A9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2" name="Text Placeholder 10">
            <a:extLst>
              <a:ext uri="{FF2B5EF4-FFF2-40B4-BE49-F238E27FC236}">
                <a16:creationId xmlns:a16="http://schemas.microsoft.com/office/drawing/2014/main" id="{13DAD327-1BD3-4303-8DAD-ECA2C35425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3" name="Text Placeholder 10">
            <a:extLst>
              <a:ext uri="{FF2B5EF4-FFF2-40B4-BE49-F238E27FC236}">
                <a16:creationId xmlns:a16="http://schemas.microsoft.com/office/drawing/2014/main" id="{275CD065-10DF-4ACE-837B-F9FB8B6AD9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E3C25243-C679-4438-8E70-46CE24EA38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0D77C9D6-55CB-4EED-B1C7-E4E4E8A297B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6" name="Text Placeholder 10">
            <a:extLst>
              <a:ext uri="{FF2B5EF4-FFF2-40B4-BE49-F238E27FC236}">
                <a16:creationId xmlns:a16="http://schemas.microsoft.com/office/drawing/2014/main" id="{23C3DEA6-1FC3-4355-B3E0-2D3F7A759D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DC97B6D5-E938-4B4E-A34E-CF67AAEA3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3D360651-EA9D-47C5-BAFD-1333E46070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38AC118-56E0-4709-A8EA-479D52BC90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16E09ED2-C095-4765-A070-30FA731D598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E68C63A9-460B-4702-8C01-F7D115E374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DE41A2AF-2485-44D6-BC1A-EF0FE08B41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3" name="Text Placeholder 10">
            <a:extLst>
              <a:ext uri="{FF2B5EF4-FFF2-40B4-BE49-F238E27FC236}">
                <a16:creationId xmlns:a16="http://schemas.microsoft.com/office/drawing/2014/main" id="{F2B4E330-5CCA-403E-ABED-C16AE1E54CE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4" name="Text Placeholder 10">
            <a:extLst>
              <a:ext uri="{FF2B5EF4-FFF2-40B4-BE49-F238E27FC236}">
                <a16:creationId xmlns:a16="http://schemas.microsoft.com/office/drawing/2014/main" id="{14F318D0-C189-42DB-9344-F972B6C318C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5" name="Text Placeholder 10">
            <a:extLst>
              <a:ext uri="{FF2B5EF4-FFF2-40B4-BE49-F238E27FC236}">
                <a16:creationId xmlns:a16="http://schemas.microsoft.com/office/drawing/2014/main" id="{2F91040A-FCDF-472E-BD0E-7406A11EADE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6" name="Text Placeholder 10">
            <a:extLst>
              <a:ext uri="{FF2B5EF4-FFF2-40B4-BE49-F238E27FC236}">
                <a16:creationId xmlns:a16="http://schemas.microsoft.com/office/drawing/2014/main" id="{822D0DA0-B558-4EDE-A9B5-3251081B124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7" name="Text Placeholder 10">
            <a:extLst>
              <a:ext uri="{FF2B5EF4-FFF2-40B4-BE49-F238E27FC236}">
                <a16:creationId xmlns:a16="http://schemas.microsoft.com/office/drawing/2014/main" id="{8E65624D-C451-48FA-8C52-CDDEBFDD4B2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8" name="Text Placeholder 10">
            <a:extLst>
              <a:ext uri="{FF2B5EF4-FFF2-40B4-BE49-F238E27FC236}">
                <a16:creationId xmlns:a16="http://schemas.microsoft.com/office/drawing/2014/main" id="{9068217F-B61B-4029-8D4E-C8B9B0D3B2B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9" name="Text Placeholder 10">
            <a:extLst>
              <a:ext uri="{FF2B5EF4-FFF2-40B4-BE49-F238E27FC236}">
                <a16:creationId xmlns:a16="http://schemas.microsoft.com/office/drawing/2014/main" id="{3D7BE839-15B9-43C2-89DD-6E7228B9C44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0" name="Text Placeholder 10">
            <a:extLst>
              <a:ext uri="{FF2B5EF4-FFF2-40B4-BE49-F238E27FC236}">
                <a16:creationId xmlns:a16="http://schemas.microsoft.com/office/drawing/2014/main" id="{0D6AB60F-6B1F-4691-B503-1F8A0E0FC94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14DEA4-9491-4860-B873-DEB133044C2E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cap="all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6B0A9777-9F2B-4D49-82F8-F78F1057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9D17B4D8-1988-4798-ADA9-09A36970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33" name="Footer Placeholder 16">
            <a:extLst>
              <a:ext uri="{FF2B5EF4-FFF2-40B4-BE49-F238E27FC236}">
                <a16:creationId xmlns:a16="http://schemas.microsoft.com/office/drawing/2014/main" id="{94BE7131-2BFE-4B6C-9526-604DC5F9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4" name="Slide Number Placeholder 17">
            <a:extLst>
              <a:ext uri="{FF2B5EF4-FFF2-40B4-BE49-F238E27FC236}">
                <a16:creationId xmlns:a16="http://schemas.microsoft.com/office/drawing/2014/main" id="{BCA841AE-6983-4830-ADB8-C8A6CE7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89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cons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63" r:id="rId11"/>
    <p:sldLayoutId id="2147483679" r:id="rId12"/>
    <p:sldLayoutId id="2147483677" r:id="rId13"/>
    <p:sldLayoutId id="2147483664" r:id="rId14"/>
    <p:sldLayoutId id="2147483672" r:id="rId15"/>
    <p:sldLayoutId id="2147483652" r:id="rId16"/>
    <p:sldLayoutId id="2147483653" r:id="rId17"/>
    <p:sldLayoutId id="2147483665" r:id="rId18"/>
    <p:sldLayoutId id="2147483650" r:id="rId19"/>
    <p:sldLayoutId id="2147483654" r:id="rId20"/>
    <p:sldLayoutId id="2147483674" r:id="rId21"/>
    <p:sldLayoutId id="2147483676" r:id="rId22"/>
    <p:sldLayoutId id="2147483673" r:id="rId23"/>
    <p:sldLayoutId id="2147483675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6000" b="-10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376" y="2997386"/>
            <a:ext cx="9285382" cy="1277857"/>
          </a:xfrm>
        </p:spPr>
        <p:txBody>
          <a:bodyPr/>
          <a:lstStyle/>
          <a:p>
            <a:r>
              <a:rPr lang="en-US" b="1" dirty="0">
                <a:ea typeface="Source Sans Pro"/>
              </a:rPr>
              <a:t>ELECTORS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4515" y="4595738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2092" y="2397232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2898" y="3908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5458" y="5945036"/>
            <a:ext cx="3677297" cy="682094"/>
          </a:xfrm>
        </p:spPr>
        <p:txBody>
          <a:bodyPr/>
          <a:lstStyle/>
          <a:p>
            <a:r>
              <a:rPr lang="en-US" dirty="0">
                <a:ea typeface="Source Sans Pro"/>
              </a:rPr>
              <a:t>DISHA NAIKWADI</a:t>
            </a:r>
          </a:p>
        </p:txBody>
      </p: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C4A8-F198-4008-B069-610BBFEC409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1F829E85-97DA-F88B-6F07-D5146F23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1" y="1719942"/>
            <a:ext cx="3907972" cy="55517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GB" sz="9600" b="1" i="1">
                <a:solidFill>
                  <a:schemeClr val="tx1"/>
                </a:solidFill>
                <a:ea typeface="Source Sans Pro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16" y="798830"/>
            <a:ext cx="4203247" cy="743744"/>
          </a:xfrm>
        </p:spPr>
        <p:txBody>
          <a:bodyPr/>
          <a:lstStyle/>
          <a:p>
            <a:r>
              <a:rPr lang="en-ZA" dirty="0">
                <a:ea typeface="Source Sans Pro"/>
              </a:rPr>
              <a:t>INTRODUCTION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16" y="1536065"/>
            <a:ext cx="4203247" cy="1800225"/>
          </a:xfrm>
        </p:spPr>
        <p:txBody>
          <a:bodyPr vert="horz" lIns="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dirty="0">
                <a:ea typeface="+mn-lt"/>
                <a:cs typeface="+mn-lt"/>
              </a:rPr>
              <a:t>What are CSS Selectors?</a:t>
            </a:r>
            <a:endParaRPr lang="en-US" sz="2400" b="1" dirty="0">
              <a:ea typeface="Source Sans Pro"/>
            </a:endParaRPr>
          </a:p>
          <a:p>
            <a:pPr algn="r"/>
            <a:r>
              <a:rPr lang="en-US" sz="2000" dirty="0">
                <a:ea typeface="+mn-lt"/>
                <a:cs typeface="+mn-lt"/>
              </a:rPr>
              <a:t> CSS Selectors are patterns used to  select and style HTML elements                     based on their type, class, ID,                attributes, relationships, and more.</a:t>
            </a:r>
            <a:endParaRPr lang="en-US" sz="2000" b="1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2.   Why are they important?</a:t>
            </a:r>
            <a:endParaRPr lang="en-US" sz="2400" dirty="0">
              <a:ea typeface="Source Sans Pro"/>
            </a:endParaRPr>
          </a:p>
          <a:p>
            <a:r>
              <a:rPr lang="en-US" sz="2000" dirty="0">
                <a:ea typeface="+mn-lt"/>
                <a:cs typeface="+mn-lt"/>
              </a:rPr>
              <a:t>  They allow precise control over   the styling of a webpage.</a:t>
            </a:r>
            <a:endParaRPr lang="en-US" sz="2000" dirty="0">
              <a:ea typeface="Source Sans Pro"/>
            </a:endParaRPr>
          </a:p>
          <a:p>
            <a:pPr algn="r"/>
            <a:endParaRPr lang="en-US" dirty="0">
              <a:ea typeface="Source Sans Pro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A6E0-C3C0-945C-5BFC-4A5FEAB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96" y="636270"/>
            <a:ext cx="4203247" cy="743744"/>
          </a:xfrm>
        </p:spPr>
        <p:txBody>
          <a:bodyPr/>
          <a:lstStyle/>
          <a:p>
            <a:r>
              <a:rPr lang="en-GB" dirty="0">
                <a:ea typeface="Source Sans Pro"/>
              </a:rPr>
              <a:t>TYPES OF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2D55-AF70-CB49-0DF0-6A21D6B9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67" y="1192076"/>
            <a:ext cx="5239567" cy="2247265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GB" sz="2400" b="1" dirty="0"/>
              <a:t>Simple Selectors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GB" sz="1800" b="1" dirty="0">
                <a:ea typeface="+mn-lt"/>
                <a:cs typeface="+mn-lt"/>
              </a:rPr>
              <a:t>Universal Selector (</a:t>
            </a:r>
            <a:r>
              <a:rPr lang="en-GB" sz="1800" b="1" dirty="0">
                <a:latin typeface="Consolas"/>
                <a:ea typeface="Source Sans Pro"/>
              </a:rPr>
              <a:t>*</a:t>
            </a:r>
            <a:r>
              <a:rPr lang="en-GB" sz="1800" b="1" dirty="0">
                <a:ea typeface="+mn-lt"/>
                <a:cs typeface="+mn-lt"/>
              </a:rPr>
              <a:t>)</a:t>
            </a:r>
            <a:r>
              <a:rPr lang="en-GB" sz="1800" dirty="0">
                <a:ea typeface="+mn-lt"/>
                <a:cs typeface="+mn-lt"/>
              </a:rPr>
              <a:t>: Selects all elements.</a:t>
            </a:r>
            <a:endParaRPr lang="en-GB" dirty="0"/>
          </a:p>
          <a:p>
            <a:pPr marL="971550" lvl="1" indent="-285750">
              <a:buFont typeface="Arial"/>
              <a:buChar char="•"/>
            </a:pPr>
            <a:r>
              <a:rPr lang="en-GB" sz="1800" dirty="0">
                <a:ea typeface="+mn-lt"/>
                <a:cs typeface="+mn-lt"/>
              </a:rPr>
              <a:t>Example: </a:t>
            </a:r>
            <a:r>
              <a:rPr lang="en-GB" sz="1800" dirty="0">
                <a:latin typeface="Consolas"/>
                <a:ea typeface="Source Sans Pro"/>
              </a:rPr>
              <a:t>* { margin: 0; }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sz="1800" b="1" dirty="0">
                <a:ea typeface="+mn-lt"/>
                <a:cs typeface="+mn-lt"/>
              </a:rPr>
              <a:t>Type Selector</a:t>
            </a:r>
            <a:r>
              <a:rPr lang="en-GB" sz="1800" dirty="0">
                <a:ea typeface="+mn-lt"/>
                <a:cs typeface="+mn-lt"/>
              </a:rPr>
              <a:t>: Targets elements by their tag name.</a:t>
            </a:r>
            <a:endParaRPr lang="en-GB" dirty="0"/>
          </a:p>
          <a:p>
            <a:pPr marL="971550" lvl="1" indent="-285750">
              <a:buFont typeface="Arial"/>
              <a:buChar char="•"/>
            </a:pPr>
            <a:r>
              <a:rPr lang="en-GB" sz="1800" dirty="0">
                <a:ea typeface="+mn-lt"/>
                <a:cs typeface="+mn-lt"/>
              </a:rPr>
              <a:t>Example: </a:t>
            </a:r>
            <a:r>
              <a:rPr lang="en-GB" sz="1800" dirty="0">
                <a:latin typeface="Consolas"/>
                <a:ea typeface="Source Sans Pro"/>
              </a:rPr>
              <a:t>p { font-size: 16px; }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sz="1800" b="1" dirty="0">
                <a:ea typeface="+mn-lt"/>
                <a:cs typeface="+mn-lt"/>
              </a:rPr>
              <a:t>Class Selector (</a:t>
            </a:r>
            <a:r>
              <a:rPr lang="en-GB" sz="1800" b="1" dirty="0">
                <a:latin typeface="Consolas"/>
                <a:ea typeface="Source Sans Pro"/>
              </a:rPr>
              <a:t>.</a:t>
            </a:r>
            <a:r>
              <a:rPr lang="en-GB" sz="1800" b="1" dirty="0" err="1">
                <a:latin typeface="Consolas"/>
                <a:ea typeface="Source Sans Pro"/>
              </a:rPr>
              <a:t>classname</a:t>
            </a:r>
            <a:r>
              <a:rPr lang="en-GB" sz="1800" b="1" dirty="0">
                <a:ea typeface="+mn-lt"/>
                <a:cs typeface="+mn-lt"/>
              </a:rPr>
              <a:t>)</a:t>
            </a:r>
            <a:r>
              <a:rPr lang="en-GB" sz="1800" dirty="0">
                <a:ea typeface="+mn-lt"/>
                <a:cs typeface="+mn-lt"/>
              </a:rPr>
              <a:t>: Selects elements with a specific class.</a:t>
            </a:r>
            <a:endParaRPr lang="en-GB" dirty="0"/>
          </a:p>
          <a:p>
            <a:pPr marL="971550" lvl="1" indent="-285750">
              <a:buFont typeface="Arial"/>
              <a:buChar char="•"/>
            </a:pPr>
            <a:r>
              <a:rPr lang="en-GB" sz="1800" dirty="0">
                <a:ea typeface="+mn-lt"/>
                <a:cs typeface="+mn-lt"/>
              </a:rPr>
              <a:t>Example: </a:t>
            </a:r>
            <a:r>
              <a:rPr lang="en-GB" sz="1800" dirty="0">
                <a:latin typeface="Consolas"/>
                <a:ea typeface="Source Sans Pro"/>
              </a:rPr>
              <a:t>.card { padding: 10px; }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sz="1800" b="1" dirty="0">
                <a:ea typeface="+mn-lt"/>
                <a:cs typeface="+mn-lt"/>
              </a:rPr>
              <a:t>ID Selector (</a:t>
            </a:r>
            <a:r>
              <a:rPr lang="en-GB" sz="1800" b="1" dirty="0">
                <a:latin typeface="Consolas"/>
                <a:ea typeface="Source Sans Pro"/>
              </a:rPr>
              <a:t>#id</a:t>
            </a:r>
            <a:r>
              <a:rPr lang="en-GB" sz="1800" b="1" dirty="0">
                <a:ea typeface="+mn-lt"/>
                <a:cs typeface="+mn-lt"/>
              </a:rPr>
              <a:t>)</a:t>
            </a:r>
            <a:r>
              <a:rPr lang="en-GB" sz="1800" dirty="0">
                <a:ea typeface="+mn-lt"/>
                <a:cs typeface="+mn-lt"/>
              </a:rPr>
              <a:t>: Targets an element with a specific ID.</a:t>
            </a:r>
            <a:endParaRPr lang="en-GB" dirty="0"/>
          </a:p>
          <a:p>
            <a:pPr marL="971550" lvl="1" indent="-285750">
              <a:buFont typeface="Arial"/>
              <a:buChar char="•"/>
            </a:pPr>
            <a:r>
              <a:rPr lang="en-GB" sz="1800" dirty="0">
                <a:ea typeface="+mn-lt"/>
                <a:cs typeface="+mn-lt"/>
              </a:rPr>
              <a:t>Example: </a:t>
            </a:r>
            <a:r>
              <a:rPr lang="en-GB" sz="1800" dirty="0">
                <a:latin typeface="Consolas"/>
                <a:ea typeface="Source Sans Pro"/>
              </a:rPr>
              <a:t>#header { background: blue; }</a:t>
            </a:r>
            <a:endParaRPr lang="en-GB" dirty="0"/>
          </a:p>
          <a:p>
            <a:endParaRPr lang="en-GB" sz="1800" dirty="0">
              <a:ea typeface="Source Sans 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1C3E8-62BF-5805-DD49-16D379A5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028FF-0F0A-0C2C-A34C-3819BBA5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C4BEFF-D4D4-C909-406E-C44192AC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Attribute Selectors</a:t>
            </a:r>
            <a:endParaRPr lang="en-GB" dirty="0">
              <a:ea typeface="Source Sans Pro"/>
            </a:endParaRPr>
          </a:p>
          <a:p>
            <a:r>
              <a:rPr lang="en-GB" b="1">
                <a:ea typeface="+mn-lt"/>
                <a:cs typeface="+mn-lt"/>
              </a:rPr>
              <a:t>Basic Attribute Selector</a:t>
            </a:r>
            <a:r>
              <a:rPr lang="en-GB">
                <a:ea typeface="+mn-lt"/>
                <a:cs typeface="+mn-lt"/>
              </a:rPr>
              <a:t>: Selects elements with a specific attribute.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Example: </a:t>
            </a:r>
            <a:r>
              <a:rPr lang="en-GB" dirty="0">
                <a:latin typeface="Consolas"/>
              </a:rPr>
              <a:t>[type="text"] { border: 1px solid; }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Partial Match Selectors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lvl="1"/>
            <a:r>
              <a:rPr lang="en-GB" dirty="0">
                <a:latin typeface="Consolas"/>
              </a:rPr>
              <a:t>[</a:t>
            </a:r>
            <a:r>
              <a:rPr lang="en-GB" dirty="0" err="1">
                <a:latin typeface="Consolas"/>
              </a:rPr>
              <a:t>attr</a:t>
            </a:r>
            <a:r>
              <a:rPr lang="en-GB" dirty="0">
                <a:latin typeface="Consolas"/>
              </a:rPr>
              <a:t>^="value"]</a:t>
            </a:r>
            <a:r>
              <a:rPr lang="en-GB" dirty="0">
                <a:ea typeface="+mn-lt"/>
                <a:cs typeface="+mn-lt"/>
              </a:rPr>
              <a:t>: Starts with.</a:t>
            </a:r>
            <a:endParaRPr lang="en-GB" dirty="0"/>
          </a:p>
          <a:p>
            <a:pPr lvl="1"/>
            <a:r>
              <a:rPr lang="en-GB" dirty="0">
                <a:latin typeface="Consolas"/>
              </a:rPr>
              <a:t>[</a:t>
            </a:r>
            <a:r>
              <a:rPr lang="en-GB" dirty="0" err="1">
                <a:latin typeface="Consolas"/>
              </a:rPr>
              <a:t>attr</a:t>
            </a:r>
            <a:r>
              <a:rPr lang="en-GB" dirty="0">
                <a:latin typeface="Consolas"/>
              </a:rPr>
              <a:t>$="value"]</a:t>
            </a:r>
            <a:r>
              <a:rPr lang="en-GB" dirty="0">
                <a:ea typeface="+mn-lt"/>
                <a:cs typeface="+mn-lt"/>
              </a:rPr>
              <a:t>: Ends with.</a:t>
            </a:r>
            <a:endParaRPr lang="en-GB" dirty="0"/>
          </a:p>
          <a:p>
            <a:pPr lvl="1"/>
            <a:r>
              <a:rPr lang="en-GB" dirty="0">
                <a:latin typeface="Consolas"/>
              </a:rPr>
              <a:t>[</a:t>
            </a:r>
            <a:r>
              <a:rPr lang="en-GB" dirty="0" err="1">
                <a:latin typeface="Consolas"/>
              </a:rPr>
              <a:t>attr</a:t>
            </a:r>
            <a:r>
              <a:rPr lang="en-GB" dirty="0">
                <a:latin typeface="Consolas"/>
              </a:rPr>
              <a:t>*="value"]</a:t>
            </a:r>
            <a:r>
              <a:rPr lang="en-GB" dirty="0">
                <a:ea typeface="+mn-lt"/>
                <a:cs typeface="+mn-lt"/>
              </a:rPr>
              <a:t>: Contains.</a:t>
            </a:r>
            <a:endParaRPr lang="en-GB" dirty="0"/>
          </a:p>
          <a:p>
            <a:endParaRPr lang="en-GB" dirty="0">
              <a:ea typeface="Source Sans Pro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2221C-1470-2D9D-4BD1-076D594F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72ECA-78AC-1977-7983-DD352A32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76FC4D-6DC6-5DDF-41FF-AF4CA630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Types of selectors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3255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398E99-0760-8F2B-32A1-3219DC0B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b="1" dirty="0"/>
              <a:t>Combinators</a:t>
            </a:r>
            <a:endParaRPr lang="en-GB" dirty="0">
              <a:ea typeface="Source Sans Pro"/>
            </a:endParaRPr>
          </a:p>
          <a:p>
            <a:r>
              <a:rPr lang="en-GB" b="1" dirty="0">
                <a:ea typeface="+mn-lt"/>
                <a:cs typeface="+mn-lt"/>
              </a:rPr>
              <a:t>Descendant Selector (</a:t>
            </a:r>
            <a:r>
              <a:rPr lang="en-GB" b="1" dirty="0">
                <a:latin typeface="Consolas"/>
              </a:rPr>
              <a:t>A B</a:t>
            </a:r>
            <a:r>
              <a:rPr lang="en-GB" b="1" dirty="0">
                <a:ea typeface="+mn-lt"/>
                <a:cs typeface="+mn-lt"/>
              </a:rPr>
              <a:t>)</a:t>
            </a:r>
            <a:r>
              <a:rPr lang="en-GB" dirty="0">
                <a:ea typeface="+mn-lt"/>
                <a:cs typeface="+mn-lt"/>
              </a:rPr>
              <a:t>: Selects elements inside another element.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Example: </a:t>
            </a:r>
            <a:r>
              <a:rPr lang="en-GB" dirty="0">
                <a:latin typeface="Consolas"/>
              </a:rPr>
              <a:t>div p { </a:t>
            </a:r>
            <a:r>
              <a:rPr lang="en-GB" dirty="0" err="1">
                <a:latin typeface="Consolas"/>
              </a:rPr>
              <a:t>color</a:t>
            </a:r>
            <a:r>
              <a:rPr lang="en-GB" dirty="0">
                <a:latin typeface="Consolas"/>
              </a:rPr>
              <a:t>: red; }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Child Selector (</a:t>
            </a:r>
            <a:r>
              <a:rPr lang="en-GB" b="1" dirty="0">
                <a:latin typeface="Consolas"/>
              </a:rPr>
              <a:t>A &gt; B</a:t>
            </a:r>
            <a:r>
              <a:rPr lang="en-GB" b="1" dirty="0">
                <a:ea typeface="+mn-lt"/>
                <a:cs typeface="+mn-lt"/>
              </a:rPr>
              <a:t>)</a:t>
            </a:r>
            <a:r>
              <a:rPr lang="en-GB" dirty="0">
                <a:ea typeface="+mn-lt"/>
                <a:cs typeface="+mn-lt"/>
              </a:rPr>
              <a:t>: Targets direct children only.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Example: </a:t>
            </a:r>
            <a:r>
              <a:rPr lang="en-GB" dirty="0" err="1">
                <a:latin typeface="Consolas"/>
              </a:rPr>
              <a:t>ul</a:t>
            </a:r>
            <a:r>
              <a:rPr lang="en-GB" dirty="0">
                <a:latin typeface="Consolas"/>
              </a:rPr>
              <a:t> &gt; li { list-style: none; }</a:t>
            </a:r>
            <a:endParaRPr lang="en-GB"/>
          </a:p>
          <a:p>
            <a:r>
              <a:rPr lang="en-GB" b="1" dirty="0">
                <a:ea typeface="+mn-lt"/>
                <a:cs typeface="+mn-lt"/>
              </a:rPr>
              <a:t>Adjacent Sibling (</a:t>
            </a:r>
            <a:r>
              <a:rPr lang="en-GB" b="1" dirty="0">
                <a:latin typeface="Consolas"/>
              </a:rPr>
              <a:t>A + B</a:t>
            </a:r>
            <a:r>
              <a:rPr lang="en-GB" b="1" dirty="0">
                <a:ea typeface="+mn-lt"/>
                <a:cs typeface="+mn-lt"/>
              </a:rPr>
              <a:t>)</a:t>
            </a:r>
            <a:r>
              <a:rPr lang="en-GB" dirty="0">
                <a:ea typeface="+mn-lt"/>
                <a:cs typeface="+mn-lt"/>
              </a:rPr>
              <a:t>: Targets the next sibling.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Example: </a:t>
            </a:r>
            <a:r>
              <a:rPr lang="en-GB" dirty="0">
                <a:latin typeface="Consolas"/>
              </a:rPr>
              <a:t>h1 + p { margin-top: 10px; }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General Sibling (</a:t>
            </a:r>
            <a:r>
              <a:rPr lang="en-GB" b="1" dirty="0">
                <a:latin typeface="Consolas"/>
              </a:rPr>
              <a:t>A ~ B</a:t>
            </a:r>
            <a:r>
              <a:rPr lang="en-GB" b="1" dirty="0">
                <a:ea typeface="+mn-lt"/>
                <a:cs typeface="+mn-lt"/>
              </a:rPr>
              <a:t>)</a:t>
            </a:r>
            <a:r>
              <a:rPr lang="en-GB" dirty="0">
                <a:ea typeface="+mn-lt"/>
                <a:cs typeface="+mn-lt"/>
              </a:rPr>
              <a:t>: Matches all siblings after the first element.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Example: </a:t>
            </a:r>
            <a:r>
              <a:rPr lang="en-GB" dirty="0">
                <a:latin typeface="Consolas"/>
              </a:rPr>
              <a:t>h1 ~ p { </a:t>
            </a:r>
            <a:r>
              <a:rPr lang="en-GB" dirty="0" err="1">
                <a:latin typeface="Consolas"/>
              </a:rPr>
              <a:t>color</a:t>
            </a:r>
            <a:r>
              <a:rPr lang="en-GB" dirty="0">
                <a:latin typeface="Consolas"/>
              </a:rPr>
              <a:t>: grey; }</a:t>
            </a:r>
            <a:endParaRPr lang="en-GB" dirty="0"/>
          </a:p>
          <a:p>
            <a:endParaRPr lang="en-GB" dirty="0">
              <a:ea typeface="Source Sans Pro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F2430-02FE-CDB9-4B91-C4B276B1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A79EB-56FA-063F-ABEF-10F9CFEC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35B685-9621-438D-7681-46E3DB3B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TYPES OF SELECTORS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477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6D7815-525F-6C44-FCFC-77FAD250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Pseudo-Classes</a:t>
            </a:r>
            <a:endParaRPr lang="en-GB" dirty="0">
              <a:ea typeface="Source Sans Pro"/>
            </a:endParaRPr>
          </a:p>
          <a:p>
            <a:r>
              <a:rPr lang="en-GB" b="1" dirty="0">
                <a:ea typeface="+mn-lt"/>
                <a:cs typeface="+mn-lt"/>
              </a:rPr>
              <a:t>Dynamic States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lvl="1"/>
            <a:r>
              <a:rPr lang="en-GB" dirty="0">
                <a:latin typeface="Consolas"/>
              </a:rPr>
              <a:t>:hover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:focus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:active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:visited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Structural Pseudo-Classes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lvl="1"/>
            <a:r>
              <a:rPr lang="en-GB" dirty="0">
                <a:latin typeface="Consolas"/>
              </a:rPr>
              <a:t>:first-child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:last-child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:nth-child(n)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:only-of-type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Example: </a:t>
            </a:r>
            <a:r>
              <a:rPr lang="en-GB" dirty="0" err="1">
                <a:latin typeface="Consolas"/>
              </a:rPr>
              <a:t>li:nth-child</a:t>
            </a:r>
            <a:r>
              <a:rPr lang="en-GB" dirty="0">
                <a:latin typeface="Consolas"/>
              </a:rPr>
              <a:t>(2) { </a:t>
            </a:r>
            <a:r>
              <a:rPr lang="en-GB" dirty="0" err="1">
                <a:latin typeface="Consolas"/>
              </a:rPr>
              <a:t>color</a:t>
            </a:r>
            <a:r>
              <a:rPr lang="en-GB" dirty="0">
                <a:latin typeface="Consolas"/>
              </a:rPr>
              <a:t>: green; }</a:t>
            </a:r>
            <a:endParaRPr lang="en-GB" dirty="0"/>
          </a:p>
          <a:p>
            <a:endParaRPr lang="en-GB" dirty="0">
              <a:ea typeface="Source Sans Pro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45418-4C36-F8EE-98C2-67284E19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357C-0282-3679-8FCC-CA3433F5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80E818-B47C-DA40-FBD8-8C973598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TYPES OF SELECTORS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091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6D7815-525F-6C44-FCFC-77FAD250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Pseudo-Elements</a:t>
            </a:r>
            <a:endParaRPr lang="en-GB" b="1" dirty="0">
              <a:ea typeface="Source Sans Pro"/>
            </a:endParaRPr>
          </a:p>
          <a:p>
            <a:r>
              <a:rPr lang="en-GB" dirty="0">
                <a:latin typeface="Consolas"/>
                <a:ea typeface="Source Sans Pro"/>
              </a:rPr>
              <a:t>::before</a:t>
            </a:r>
            <a:r>
              <a:rPr lang="en-GB" dirty="0">
                <a:ea typeface="+mn-lt"/>
                <a:cs typeface="+mn-lt"/>
              </a:rPr>
              <a:t>: Insert content before an element.</a:t>
            </a:r>
            <a:endParaRPr lang="en-GB" dirty="0"/>
          </a:p>
          <a:p>
            <a:r>
              <a:rPr lang="en-GB" dirty="0">
                <a:latin typeface="Consolas"/>
                <a:ea typeface="Source Sans Pro"/>
              </a:rPr>
              <a:t>::after</a:t>
            </a:r>
            <a:r>
              <a:rPr lang="en-GB" dirty="0">
                <a:ea typeface="+mn-lt"/>
                <a:cs typeface="+mn-lt"/>
              </a:rPr>
              <a:t>: Insert content after an element.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p::before { content: "Note: "; font-weight: bold; } </a:t>
            </a:r>
            <a:endParaRPr lang="en-GB" b="1" dirty="0">
              <a:ea typeface="Source Sans Pro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45418-4C36-F8EE-98C2-67284E19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357C-0282-3679-8FCC-CA3433F5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80E818-B47C-DA40-FBD8-8C973598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TYPES OF SELECTORS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9829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137570-D32F-570D-623D-180A6E43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Advanced Selectors</a:t>
            </a:r>
            <a:endParaRPr lang="en-GB" dirty="0">
              <a:ea typeface="Source Sans Pro"/>
            </a:endParaRPr>
          </a:p>
          <a:p>
            <a:r>
              <a:rPr lang="en-GB" b="1">
                <a:ea typeface="+mn-lt"/>
                <a:cs typeface="+mn-lt"/>
              </a:rPr>
              <a:t>:not()</a:t>
            </a:r>
            <a:r>
              <a:rPr lang="en-GB">
                <a:ea typeface="+mn-lt"/>
                <a:cs typeface="+mn-lt"/>
              </a:rPr>
              <a:t>: Excludes elements that match a selector.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Example: </a:t>
            </a:r>
            <a:r>
              <a:rPr lang="en-GB" dirty="0" err="1">
                <a:latin typeface="Consolas"/>
              </a:rPr>
              <a:t>div:not</a:t>
            </a:r>
            <a:r>
              <a:rPr lang="en-GB" dirty="0">
                <a:latin typeface="Consolas"/>
              </a:rPr>
              <a:t>(.active) { opacity: 0.5; }</a:t>
            </a:r>
            <a:endParaRPr lang="en-GB" dirty="0"/>
          </a:p>
          <a:p>
            <a:r>
              <a:rPr lang="en-GB" b="1">
                <a:ea typeface="+mn-lt"/>
                <a:cs typeface="+mn-lt"/>
              </a:rPr>
              <a:t>:is()</a:t>
            </a:r>
            <a:r>
              <a:rPr lang="en-GB">
                <a:ea typeface="+mn-lt"/>
                <a:cs typeface="+mn-lt"/>
              </a:rPr>
              <a:t>: Matches any selector in the list.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Example: </a:t>
            </a:r>
            <a:r>
              <a:rPr lang="en-GB">
                <a:latin typeface="Consolas"/>
              </a:rPr>
              <a:t>:is(h1, h2, h3) { </a:t>
            </a:r>
            <a:r>
              <a:rPr lang="en-GB" err="1">
                <a:latin typeface="Consolas"/>
              </a:rPr>
              <a:t>color</a:t>
            </a:r>
            <a:r>
              <a:rPr lang="en-GB">
                <a:latin typeface="Consolas"/>
              </a:rPr>
              <a:t>: blue; }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:has()</a:t>
            </a:r>
            <a:r>
              <a:rPr lang="en-GB">
                <a:ea typeface="+mn-lt"/>
                <a:cs typeface="+mn-lt"/>
              </a:rPr>
              <a:t>: Matches elements that contain a specific child (modern browsers).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Example: </a:t>
            </a:r>
            <a:r>
              <a:rPr lang="en-GB" dirty="0" err="1">
                <a:latin typeface="Consolas"/>
              </a:rPr>
              <a:t>div:has</a:t>
            </a:r>
            <a:r>
              <a:rPr lang="en-GB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img</a:t>
            </a:r>
            <a:r>
              <a:rPr lang="en-GB" dirty="0">
                <a:latin typeface="Consolas"/>
              </a:rPr>
              <a:t>) { border: 1px solid; }</a:t>
            </a:r>
            <a:endParaRPr lang="en-GB" dirty="0"/>
          </a:p>
          <a:p>
            <a:endParaRPr lang="en-GB" dirty="0">
              <a:ea typeface="Source Sans Pro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810D5-D874-E05D-D9D9-374C459D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D8654-CA70-3CDB-E982-BB079205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CD7CEA-1AED-1DDA-8B98-D91E449B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TYPES OF SELECTORS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10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6000" b="-10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1C6C-4E6B-40D1-99A3-3AFB1CB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0EB7-FDFE-4D7B-9913-9B497CED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576942"/>
            <a:ext cx="3907972" cy="55517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E7070F-F4FF-11CC-D4CA-B650FF71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349828"/>
            <a:ext cx="5519057" cy="4169230"/>
          </a:xfrm>
        </p:spPr>
        <p:txBody>
          <a:bodyPr vert="horz" lIns="0" tIns="45720" rIns="91440" bIns="45720" rtlCol="0" anchor="t">
            <a:normAutofit lnSpcReduction="10000"/>
          </a:bodyPr>
          <a:lstStyle/>
          <a:p>
            <a:r>
              <a:rPr lang="en-GB" sz="2400" dirty="0">
                <a:latin typeface="Times New Roman"/>
                <a:ea typeface="+mn-lt"/>
                <a:cs typeface="+mn-lt"/>
              </a:rPr>
              <a:t>CSS selectors are a fundamental aspect of web development, allowing developers to apply styles to HTML elements with precision and flexibility. By mastering CSS selectors, developers can create visually appealing and well-structured web pages, enhancing the user experience and usability of their websites.</a:t>
            </a:r>
            <a:endParaRPr lang="en-US" sz="2400">
              <a:latin typeface="Times New Roman"/>
              <a:ea typeface="Source Sans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126E60-8824-40C8-9624-5890E719C5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802</Words>
  <Application>Microsoft Office PowerPoint</Application>
  <PresentationFormat>Widescreen</PresentationFormat>
  <Paragraphs>257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ELECTORS</vt:lpstr>
      <vt:lpstr>INTRODUCTION</vt:lpstr>
      <vt:lpstr>TYPES OF SELECTORS</vt:lpstr>
      <vt:lpstr>Types of selectors</vt:lpstr>
      <vt:lpstr>TYPES OF SELECTORS</vt:lpstr>
      <vt:lpstr>TYPES OF SELECTORS</vt:lpstr>
      <vt:lpstr>TYPES OF SELECTORS</vt:lpstr>
      <vt:lpstr>TYPES OF SELECTORS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515</cp:revision>
  <dcterms:created xsi:type="dcterms:W3CDTF">2024-12-03T18:45:44Z</dcterms:created>
  <dcterms:modified xsi:type="dcterms:W3CDTF">2024-12-04T05:11:12Z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