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2" r:id="rId6"/>
    <p:sldId id="268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77F3FD8-D79C-4C7D-9769-7CF779D4F40E}">
          <p14:sldIdLst>
            <p14:sldId id="257"/>
            <p14:sldId id="259"/>
            <p14:sldId id="260"/>
            <p14:sldId id="261"/>
            <p14:sldId id="262"/>
            <p14:sldId id="268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CBC54-3E05-491F-9814-3805C54CAC3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05BEF-145D-4DB9-A783-B34DC707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8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B463-27CB-4625-AB89-8110A51CB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05B2B-2572-4ABB-9AC8-6C9C20FFC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C62E5-A7CE-4EE1-A02D-C95A96FD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469-B6E9-47E3-BBAA-7D48C1423B09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DDF24-C83E-4CC4-91BE-8AA736E7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9BE49-2F6E-4592-B8D6-E43B136A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ACAD-ABF6-4AA3-AD6D-D3482B63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7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5EF5-92B9-4EFB-BA45-26EE6A08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5226C-0768-49C6-A601-D1319856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4A59-D6CF-4626-BE35-F357B695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8C7D-943E-435F-9BAB-3F865A19CE8E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0AB8-5FCD-40C5-A7CA-4A8FD9FE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E47B-390A-4CD9-913F-ED3F45A2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ACAD-ABF6-4AA3-AD6D-D3482B63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1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68640-C255-4A90-AE64-892F092DA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F790A-8D6B-4BFD-9C40-B26BB6328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AEDE-C96F-40A5-8CCB-F4B95148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CAC8-A7D2-4D38-A3F6-84FBD4A06524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0F3F6-C3EE-4D78-B03E-977447C0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5ACF5-1AB0-4C70-A78D-1DF6985A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ACAD-ABF6-4AA3-AD6D-D3482B63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1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83BC-D23C-4F9E-9B3B-EAC24EE0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ADC90-6B2F-4A4F-863F-0DE224C4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A63B1-3DB9-4D74-858B-0C2E3D1E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6854-DDB2-46D7-B611-F7A90D9F266C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2C822-8248-4A9C-9AB3-CDD41504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F1D7-C656-430E-930E-EB573860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ACAD-ABF6-4AA3-AD6D-D3482B63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5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42AE-F3C6-4E47-A384-1CEA3758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511D2-C38C-4EB3-995E-C05B7F19D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1B46-37AD-43D6-A29A-596BDF4F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4055-4C48-4F50-A339-F83B1E2F0450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1441A-46C1-46BF-9880-CEB71737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F961C-B96C-4F93-9763-C5AED469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ACAD-ABF6-4AA3-AD6D-D3482B63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1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9B7A-C7DF-41CC-B9BA-EE01858E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7036-C725-4875-8233-B15F40492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37AC8-6DAD-42C2-97A9-88CE0C869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EDAAF-FE55-4259-B9A4-639CEA1F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3C6B-9620-4CA8-9347-7846C0457D04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BA6B3-E899-4C62-802E-C7BB7A03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1D90E-51CC-4C60-9DB6-EA7757C2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ACAD-ABF6-4AA3-AD6D-D3482B63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7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F342-8272-4FBC-8B6E-3FDEAD6A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0CBB-91AE-41FD-B092-9D3EC4B2B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BB4EE-8543-4895-901C-DBA7549C6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B77E0-A654-4AD5-B733-63B5820E1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ED20D-91B4-4CF8-A737-1DEBDBE9E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E457B-B011-4BFD-896C-03E979EC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849F-6193-47B6-9F70-191137ABD953}" type="datetime1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C3BA6-8442-4499-AC48-8341A0F9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F944C-5B37-45B2-995C-3B8D0680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ACAD-ABF6-4AA3-AD6D-D3482B63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B49B-1345-4443-B0A3-544A74A2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337A6-7BEA-46D0-839E-E1D3FBEB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2BE7-94C7-4C16-9B02-18BD15C875E7}" type="datetime1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9D87B-E049-4256-BC0A-4C1C2300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07F4C-36C4-4C3C-A120-C67402EE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ACAD-ABF6-4AA3-AD6D-D3482B63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3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5B69A-F822-4A68-84F7-55B068CC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5D68-24D3-43BB-9AE8-388ED023AB9C}" type="datetime1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9A619-1AAC-4D02-B144-56FF22AE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0E136-7276-478E-8A69-F43208C6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ACAD-ABF6-4AA3-AD6D-D3482B63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3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ADF0-93BA-46CC-A48E-5342FD2C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DCFF-F225-46FD-BD48-59AF3A2F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3DE5-17B6-4FEB-840C-67FD0A598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587E5-471C-4A8A-B0A7-6824CA65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340C-65DB-4CF0-83C2-3AB5102F624C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90F3B-4C0C-49E6-A9D1-A5093CFA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18993-20CB-41C5-B04E-9CBFED87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ACAD-ABF6-4AA3-AD6D-D3482B63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4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6019-49E8-47C8-8C37-00586FD5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13987-1A1C-4441-8D27-0F8388910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35173-2E5C-400D-A2BD-751A3F245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73652-D489-40D7-97AF-011832F7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AC02-443D-45D1-A752-4115BE1D8E97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C3DF3-FD2F-4FC5-B097-D9D3D0FE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0CCA8-ADDB-418F-9B90-257F5B9B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ACAD-ABF6-4AA3-AD6D-D3482B63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16BA9-B04E-4ECA-A92D-59FF50B2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3C2A1-786D-4702-BD15-FA4BADD59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64B0-DF67-408A-A52A-68D74C016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47AD2-6424-40D4-B2C5-B929157C3DA8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DD90C-4113-4264-875C-38F49259D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9A71-0CD5-456E-A6C6-0B8602452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DACAD-ABF6-4AA3-AD6D-D3482B63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950F-AC5B-43CE-8A2D-32B2D323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85067" cy="6457946"/>
          </a:xfrm>
          <a:ln w="57150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latin typeface="Constantia" panose="02030602050306030303" pitchFamily="18" charset="0"/>
              </a:rPr>
              <a:t>Self Balancing Robot with Gesture Control</a:t>
            </a:r>
          </a:p>
          <a:p>
            <a:pPr marL="0" indent="0" algn="ctr">
              <a:buNone/>
            </a:pPr>
            <a:endParaRPr lang="en-US" sz="3200" b="1" dirty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002060"/>
                </a:solidFill>
                <a:latin typeface="+mj-lt"/>
              </a:rPr>
              <a:t>Group No. - 21</a:t>
            </a:r>
            <a:endParaRPr lang="en-US" sz="3600" b="1" dirty="0">
              <a:solidFill>
                <a:srgbClr val="002060"/>
              </a:solidFill>
              <a:latin typeface="+mj-lt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</a:rPr>
              <a:t>B. Vishnu Vamsi - S20180020202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</a:rPr>
              <a:t>A. Manohar Sai - S20180020220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</a:rPr>
              <a:t>S. Vikhyath - S20180020243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</a:rPr>
              <a:t>U. Yugander – S20180020256</a:t>
            </a:r>
          </a:p>
          <a:p>
            <a:pPr marL="0" indent="0" algn="ctr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400" b="1" dirty="0"/>
              <a:t>Course Name : Control Systems</a:t>
            </a:r>
          </a:p>
          <a:p>
            <a:pPr marL="0" indent="0" algn="ctr">
              <a:buNone/>
            </a:pPr>
            <a:r>
              <a:rPr lang="en-US" sz="2400" b="1" dirty="0"/>
              <a:t>Period : Monsoon 2019</a:t>
            </a:r>
          </a:p>
          <a:p>
            <a:pPr marL="0" indent="0" algn="r">
              <a:buNone/>
            </a:pPr>
            <a:r>
              <a:rPr lang="en-US" sz="1200" b="1" dirty="0"/>
              <a:t>                       							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DA5D-82F3-4F06-B3FC-40B9C14B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" y="6494890"/>
            <a:ext cx="2743200" cy="365125"/>
          </a:xfrm>
        </p:spPr>
        <p:txBody>
          <a:bodyPr/>
          <a:lstStyle/>
          <a:p>
            <a:fld id="{3D427B77-01ED-4351-B6F6-2F6D0E4BF0E1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E4C0-8424-4F0E-AF48-3CD6418D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657"/>
            <a:ext cx="4114800" cy="365125"/>
          </a:xfrm>
        </p:spPr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589B-A379-4B4D-B242-8E66486F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1867" y="6485654"/>
            <a:ext cx="2743200" cy="365125"/>
          </a:xfrm>
        </p:spPr>
        <p:txBody>
          <a:bodyPr/>
          <a:lstStyle/>
          <a:p>
            <a:fld id="{2D0DACAD-ABF6-4AA3-AD6D-D3482B6313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6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950F-AC5B-43CE-8A2D-32B2D323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" y="-11255"/>
            <a:ext cx="12185067" cy="6496909"/>
          </a:xfrm>
          <a:ln w="571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>
                <a:solidFill>
                  <a:schemeClr val="accent1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CHALLENGES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Minimizing the wobbling of the robot.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Higher the Centre of Mass of payload, more the difficulty  to balance the robot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Debugging  is very difficult if a component fails to work.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Robot cannot balance itself on slope.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Maintaining proper sensitivity of the gesture controller.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b="1" u="sng" dirty="0">
                <a:solidFill>
                  <a:schemeClr val="accent1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FUTURE SCOPE</a:t>
            </a:r>
          </a:p>
          <a:p>
            <a:r>
              <a:rPr lang="en-US" sz="2000" dirty="0">
                <a:latin typeface="Bahnschrift" panose="020B0502040204020203" pitchFamily="34" charset="0"/>
                <a:cs typeface="Calibri" panose="020F0502020204030204" pitchFamily="34" charset="0"/>
              </a:rPr>
              <a:t>Automatic tilt calibration to balance the robot even if the center of mass is shifted.</a:t>
            </a:r>
          </a:p>
          <a:p>
            <a:r>
              <a:rPr lang="en-US" sz="2000" dirty="0">
                <a:latin typeface="Bahnschrift" panose="020B0502040204020203" pitchFamily="34" charset="0"/>
                <a:cs typeface="Calibri" panose="020F0502020204030204" pitchFamily="34" charset="0"/>
              </a:rPr>
              <a:t>Can be used in home assistant bots.</a:t>
            </a:r>
          </a:p>
          <a:p>
            <a:r>
              <a:rPr lang="en-US" sz="2000" dirty="0">
                <a:latin typeface="Bahnschrift" panose="020B0502040204020203" pitchFamily="34" charset="0"/>
                <a:cs typeface="Calibri" panose="020F0502020204030204" pitchFamily="34" charset="0"/>
              </a:rPr>
              <a:t>Can be used in self balancing electric vehicles.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DA5D-82F3-4F06-B3FC-40B9C14B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" y="6494890"/>
            <a:ext cx="2743200" cy="365125"/>
          </a:xfrm>
        </p:spPr>
        <p:txBody>
          <a:bodyPr/>
          <a:lstStyle/>
          <a:p>
            <a:fld id="{3D427B77-01ED-4351-B6F6-2F6D0E4BF0E1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E4C0-8424-4F0E-AF48-3CD6418D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657"/>
            <a:ext cx="4114800" cy="365125"/>
          </a:xfrm>
        </p:spPr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589B-A379-4B4D-B242-8E66486F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1867" y="6485654"/>
            <a:ext cx="2743200" cy="365125"/>
          </a:xfrm>
        </p:spPr>
        <p:txBody>
          <a:bodyPr/>
          <a:lstStyle/>
          <a:p>
            <a:fld id="{2D0DACAD-ABF6-4AA3-AD6D-D3482B6313E6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66D667-81E6-4FDD-9890-94C03694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121" y="3842326"/>
            <a:ext cx="3593382" cy="23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3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950F-AC5B-43CE-8A2D-32B2D323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" y="-11255"/>
            <a:ext cx="12185067" cy="6496909"/>
          </a:xfrm>
          <a:ln w="571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6000" dirty="0"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THANK YOU</a:t>
            </a:r>
          </a:p>
          <a:p>
            <a:pPr marL="0" indent="0" algn="ctr">
              <a:buNone/>
            </a:pPr>
            <a:endParaRPr lang="en-US" sz="6000" dirty="0">
              <a:latin typeface="Gadugi" panose="020B0502040204020203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6000" dirty="0">
              <a:latin typeface="Gadugi" panose="020B0502040204020203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Any 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DA5D-82F3-4F06-B3FC-40B9C14B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" y="6494890"/>
            <a:ext cx="2743200" cy="365125"/>
          </a:xfrm>
        </p:spPr>
        <p:txBody>
          <a:bodyPr/>
          <a:lstStyle/>
          <a:p>
            <a:fld id="{3D427B77-01ED-4351-B6F6-2F6D0E4BF0E1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E4C0-8424-4F0E-AF48-3CD6418D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657"/>
            <a:ext cx="4114800" cy="365125"/>
          </a:xfrm>
        </p:spPr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589B-A379-4B4D-B242-8E66486F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1867" y="6485654"/>
            <a:ext cx="2743200" cy="365125"/>
          </a:xfrm>
        </p:spPr>
        <p:txBody>
          <a:bodyPr/>
          <a:lstStyle/>
          <a:p>
            <a:fld id="{2D0DACAD-ABF6-4AA3-AD6D-D3482B6313E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950F-AC5B-43CE-8A2D-32B2D323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5927"/>
            <a:ext cx="12185067" cy="5608200"/>
          </a:xfrm>
          <a:ln w="571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Motivation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 Background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Implementation</a:t>
            </a:r>
          </a:p>
          <a:p>
            <a:pPr marL="0" indent="0">
              <a:buNone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Challenges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Future scope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DA5D-82F3-4F06-B3FC-40B9C14B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" y="6494890"/>
            <a:ext cx="2743200" cy="365125"/>
          </a:xfrm>
        </p:spPr>
        <p:txBody>
          <a:bodyPr/>
          <a:lstStyle/>
          <a:p>
            <a:fld id="{3D427B77-01ED-4351-B6F6-2F6D0E4BF0E1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E4C0-8424-4F0E-AF48-3CD6418D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657"/>
            <a:ext cx="4114800" cy="365125"/>
          </a:xfrm>
        </p:spPr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589B-A379-4B4D-B242-8E66486F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1867" y="6485654"/>
            <a:ext cx="2743200" cy="365125"/>
          </a:xfrm>
        </p:spPr>
        <p:txBody>
          <a:bodyPr/>
          <a:lstStyle/>
          <a:p>
            <a:fld id="{2D0DACAD-ABF6-4AA3-AD6D-D3482B6313E6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03BDF-663D-4E67-90E6-D733FB8E53BD}"/>
              </a:ext>
            </a:extLst>
          </p:cNvPr>
          <p:cNvSpPr txBox="1"/>
          <p:nvPr/>
        </p:nvSpPr>
        <p:spPr>
          <a:xfrm>
            <a:off x="2750124" y="206151"/>
            <a:ext cx="669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OUTLINE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88746-59F6-4392-A8DC-9540DAD2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199" y="996372"/>
            <a:ext cx="5006109" cy="500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8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950F-AC5B-43CE-8A2D-32B2D323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5927"/>
            <a:ext cx="12185067" cy="5608200"/>
          </a:xfrm>
          <a:ln w="571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General understanding of feedback systems and PID controllers.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Basic principle behind Segway.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Build a digital control system to provide needed stability.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DA5D-82F3-4F06-B3FC-40B9C14B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" y="6494890"/>
            <a:ext cx="2743200" cy="365125"/>
          </a:xfrm>
        </p:spPr>
        <p:txBody>
          <a:bodyPr/>
          <a:lstStyle/>
          <a:p>
            <a:fld id="{3D427B77-01ED-4351-B6F6-2F6D0E4BF0E1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E4C0-8424-4F0E-AF48-3CD6418D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657"/>
            <a:ext cx="4114800" cy="365125"/>
          </a:xfrm>
        </p:spPr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589B-A379-4B4D-B242-8E66486F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1867" y="6485654"/>
            <a:ext cx="2743200" cy="365125"/>
          </a:xfrm>
        </p:spPr>
        <p:txBody>
          <a:bodyPr/>
          <a:lstStyle/>
          <a:p>
            <a:fld id="{2D0DACAD-ABF6-4AA3-AD6D-D3482B6313E6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03BDF-663D-4E67-90E6-D733FB8E53BD}"/>
              </a:ext>
            </a:extLst>
          </p:cNvPr>
          <p:cNvSpPr txBox="1"/>
          <p:nvPr/>
        </p:nvSpPr>
        <p:spPr>
          <a:xfrm>
            <a:off x="2750124" y="206151"/>
            <a:ext cx="66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61F66-9A3F-41F8-BEDF-654EED64D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939" y="2657464"/>
            <a:ext cx="2941782" cy="2941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FA95C-47FF-41B7-B1CF-C95D1D724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24" y="3700027"/>
            <a:ext cx="4334789" cy="20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9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950F-AC5B-43CE-8A2D-32B2D323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8454"/>
            <a:ext cx="12185067" cy="5905673"/>
          </a:xfrm>
          <a:ln w="571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A basic feature in humanoid robots and is widely used in segways.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The controller used in robot replicates how we humans think while we balance ourselves.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Robot works on the principle of inverted pendulum.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DA5D-82F3-4F06-B3FC-40B9C14B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" y="6494890"/>
            <a:ext cx="2743200" cy="365125"/>
          </a:xfrm>
        </p:spPr>
        <p:txBody>
          <a:bodyPr/>
          <a:lstStyle/>
          <a:p>
            <a:fld id="{3D427B77-01ED-4351-B6F6-2F6D0E4BF0E1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E4C0-8424-4F0E-AF48-3CD6418D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657"/>
            <a:ext cx="4114800" cy="365125"/>
          </a:xfrm>
        </p:spPr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589B-A379-4B4D-B242-8E66486F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1867" y="6485654"/>
            <a:ext cx="2743200" cy="365125"/>
          </a:xfrm>
        </p:spPr>
        <p:txBody>
          <a:bodyPr/>
          <a:lstStyle/>
          <a:p>
            <a:fld id="{2D0DACAD-ABF6-4AA3-AD6D-D3482B6313E6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03BDF-663D-4E67-90E6-D733FB8E53BD}"/>
              </a:ext>
            </a:extLst>
          </p:cNvPr>
          <p:cNvSpPr txBox="1"/>
          <p:nvPr/>
        </p:nvSpPr>
        <p:spPr>
          <a:xfrm>
            <a:off x="2750124" y="75234"/>
            <a:ext cx="66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EE28C6-04A0-40D0-AC28-89714E941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53" y="2780145"/>
            <a:ext cx="4081867" cy="3181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609A8A-ADEF-4F77-B575-7DC982167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35" y="1893454"/>
            <a:ext cx="3583711" cy="444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950F-AC5B-43CE-8A2D-32B2D323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727"/>
            <a:ext cx="12185067" cy="5811400"/>
          </a:xfrm>
          <a:ln w="571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Inertial Measurement Unit :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The IMU comprises of gyroscope and accelerometer.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The angle of inclination is calculated from values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    of gyroscope and accelerometer.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Actuators :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Stepper motors are used to drive the robot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     in the direction in which it is falling.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They provide high torque and keeps the robot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     steady 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DA5D-82F3-4F06-B3FC-40B9C14B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" y="6494890"/>
            <a:ext cx="2743200" cy="365125"/>
          </a:xfrm>
        </p:spPr>
        <p:txBody>
          <a:bodyPr/>
          <a:lstStyle/>
          <a:p>
            <a:fld id="{3D427B77-01ED-4351-B6F6-2F6D0E4BF0E1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E4C0-8424-4F0E-AF48-3CD6418D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657"/>
            <a:ext cx="4114800" cy="365125"/>
          </a:xfrm>
        </p:spPr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589B-A379-4B4D-B242-8E66486F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1867" y="6485654"/>
            <a:ext cx="2743200" cy="365125"/>
          </a:xfrm>
        </p:spPr>
        <p:txBody>
          <a:bodyPr/>
          <a:lstStyle/>
          <a:p>
            <a:fld id="{2D0DACAD-ABF6-4AA3-AD6D-D3482B6313E6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03BDF-663D-4E67-90E6-D733FB8E53BD}"/>
              </a:ext>
            </a:extLst>
          </p:cNvPr>
          <p:cNvSpPr txBox="1"/>
          <p:nvPr/>
        </p:nvSpPr>
        <p:spPr>
          <a:xfrm>
            <a:off x="2750124" y="56291"/>
            <a:ext cx="66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F8E237-144B-42A8-BE21-F7C7175E4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800" y="942110"/>
            <a:ext cx="3532169" cy="223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9B3D55-C59B-41C0-849A-C19ED18F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894" y="3680691"/>
            <a:ext cx="2162175" cy="2114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7319B3-55D5-4D0B-A828-E3EA917DA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780" y="3870380"/>
            <a:ext cx="2621374" cy="173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950F-AC5B-43CE-8A2D-32B2D323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18"/>
            <a:ext cx="12185067" cy="6496909"/>
          </a:xfrm>
          <a:ln w="571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DA5D-82F3-4F06-B3FC-40B9C14B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" y="6494890"/>
            <a:ext cx="2743200" cy="365125"/>
          </a:xfrm>
        </p:spPr>
        <p:txBody>
          <a:bodyPr/>
          <a:lstStyle/>
          <a:p>
            <a:fld id="{3D427B77-01ED-4351-B6F6-2F6D0E4BF0E1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E4C0-8424-4F0E-AF48-3CD6418D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657"/>
            <a:ext cx="4114800" cy="365125"/>
          </a:xfrm>
        </p:spPr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589B-A379-4B4D-B242-8E66486F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1867" y="6485654"/>
            <a:ext cx="2743200" cy="365125"/>
          </a:xfrm>
        </p:spPr>
        <p:txBody>
          <a:bodyPr/>
          <a:lstStyle/>
          <a:p>
            <a:fld id="{2D0DACAD-ABF6-4AA3-AD6D-D3482B6313E6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79EC6F-0E23-4102-A533-BF2800842779}"/>
              </a:ext>
            </a:extLst>
          </p:cNvPr>
          <p:cNvGrpSpPr/>
          <p:nvPr/>
        </p:nvGrpSpPr>
        <p:grpSpPr>
          <a:xfrm>
            <a:off x="1359204" y="1662547"/>
            <a:ext cx="3988650" cy="2623126"/>
            <a:chOff x="238423" y="1791855"/>
            <a:chExt cx="5035541" cy="317730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3736090-70E3-4A97-815E-16FD6CC31705}"/>
                </a:ext>
              </a:extLst>
            </p:cNvPr>
            <p:cNvSpPr/>
            <p:nvPr/>
          </p:nvSpPr>
          <p:spPr>
            <a:xfrm>
              <a:off x="2004291" y="1791855"/>
              <a:ext cx="2244436" cy="858981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Proportional</a:t>
              </a:r>
            </a:p>
            <a:p>
              <a:pPr algn="ctr"/>
              <a:r>
                <a:rPr lang="en-US" dirty="0"/>
                <a:t>(kp)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0BC1171-67DB-4EE7-9383-2FB9817D0EED}"/>
                </a:ext>
              </a:extLst>
            </p:cNvPr>
            <p:cNvSpPr/>
            <p:nvPr/>
          </p:nvSpPr>
          <p:spPr>
            <a:xfrm>
              <a:off x="2004291" y="2992582"/>
              <a:ext cx="2244436" cy="858981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Derivative</a:t>
              </a:r>
            </a:p>
            <a:p>
              <a:pPr algn="ctr"/>
              <a:r>
                <a:rPr lang="en-US" dirty="0"/>
                <a:t>(kd)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C2A39B5-2CE1-49D1-88F0-CA96D7354458}"/>
                </a:ext>
              </a:extLst>
            </p:cNvPr>
            <p:cNvSpPr/>
            <p:nvPr/>
          </p:nvSpPr>
          <p:spPr>
            <a:xfrm>
              <a:off x="2004291" y="4110182"/>
              <a:ext cx="2244436" cy="858981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Integral</a:t>
              </a:r>
            </a:p>
            <a:p>
              <a:pPr algn="ctr"/>
              <a:r>
                <a:rPr lang="en-US" dirty="0"/>
                <a:t>(ki)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157628D-ED38-4FD1-BE96-89ED036AE468}"/>
                </a:ext>
              </a:extLst>
            </p:cNvPr>
            <p:cNvSpPr/>
            <p:nvPr/>
          </p:nvSpPr>
          <p:spPr>
            <a:xfrm>
              <a:off x="4895273" y="3241963"/>
              <a:ext cx="378691" cy="3651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132922-6703-4203-975D-23CC2BBD2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36" y="2262910"/>
              <a:ext cx="0" cy="116161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2E8B98C-AFA4-4BC9-BCC2-57AEBF517907}"/>
                </a:ext>
              </a:extLst>
            </p:cNvPr>
            <p:cNvCxnSpPr/>
            <p:nvPr/>
          </p:nvCxnSpPr>
          <p:spPr>
            <a:xfrm>
              <a:off x="1025236" y="2262909"/>
              <a:ext cx="9790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DCDB71D-6439-4DF4-A8EF-340C7800A308}"/>
                </a:ext>
              </a:extLst>
            </p:cNvPr>
            <p:cNvCxnSpPr>
              <a:cxnSpLocks/>
              <a:stCxn id="58" idx="6"/>
              <a:endCxn id="7" idx="1"/>
            </p:cNvCxnSpPr>
            <p:nvPr/>
          </p:nvCxnSpPr>
          <p:spPr>
            <a:xfrm>
              <a:off x="238423" y="3422072"/>
              <a:ext cx="176586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8F62D9-608F-461C-B92E-8C094D49A118}"/>
                </a:ext>
              </a:extLst>
            </p:cNvPr>
            <p:cNvCxnSpPr>
              <a:cxnSpLocks/>
            </p:cNvCxnSpPr>
            <p:nvPr/>
          </p:nvCxnSpPr>
          <p:spPr>
            <a:xfrm>
              <a:off x="1042446" y="3413682"/>
              <a:ext cx="0" cy="111759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C28E4E1-C4D2-4704-AB40-3D7B523939D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025236" y="4539672"/>
              <a:ext cx="979055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F317673-8061-46C3-B1B1-7785BF789B11}"/>
                </a:ext>
              </a:extLst>
            </p:cNvPr>
            <p:cNvCxnSpPr>
              <a:stCxn id="7" idx="3"/>
              <a:endCxn id="9" idx="2"/>
            </p:cNvCxnSpPr>
            <p:nvPr/>
          </p:nvCxnSpPr>
          <p:spPr>
            <a:xfrm>
              <a:off x="4248727" y="3422073"/>
              <a:ext cx="646546" cy="24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F399F-C712-4455-9430-E3436554323D}"/>
                </a:ext>
              </a:extLst>
            </p:cNvPr>
            <p:cNvCxnSpPr>
              <a:stCxn id="2" idx="3"/>
            </p:cNvCxnSpPr>
            <p:nvPr/>
          </p:nvCxnSpPr>
          <p:spPr>
            <a:xfrm flipV="1">
              <a:off x="4248727" y="2221345"/>
              <a:ext cx="835891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E1B7AF-A052-406D-ACDC-4C9E12A610D4}"/>
                </a:ext>
              </a:extLst>
            </p:cNvPr>
            <p:cNvCxnSpPr>
              <a:endCxn id="9" idx="0"/>
            </p:cNvCxnSpPr>
            <p:nvPr/>
          </p:nvCxnSpPr>
          <p:spPr>
            <a:xfrm>
              <a:off x="5084618" y="2221345"/>
              <a:ext cx="1" cy="1020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B950BB-E8FD-4081-9D6B-F52FF5D8B181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4248727" y="4539672"/>
              <a:ext cx="835891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2585C0F-47EF-4F36-BCF1-23BDF97EB2AE}"/>
                </a:ext>
              </a:extLst>
            </p:cNvPr>
            <p:cNvCxnSpPr>
              <a:endCxn id="9" idx="4"/>
            </p:cNvCxnSpPr>
            <p:nvPr/>
          </p:nvCxnSpPr>
          <p:spPr>
            <a:xfrm flipV="1">
              <a:off x="5084618" y="3607088"/>
              <a:ext cx="1" cy="9325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FF41EC81-797F-42D9-A916-8FE25A442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19" y="2286562"/>
            <a:ext cx="1477009" cy="144372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45849A4-6375-4BE0-A94D-36810D626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72" t="18317" r="14023" b="12997"/>
          <a:stretch/>
        </p:blipFill>
        <p:spPr>
          <a:xfrm>
            <a:off x="9303494" y="2256006"/>
            <a:ext cx="1096557" cy="1810326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34F6CF-32D0-41BE-8FC5-25FBBA316CE3}"/>
              </a:ext>
            </a:extLst>
          </p:cNvPr>
          <p:cNvCxnSpPr>
            <a:stCxn id="9" idx="6"/>
            <a:endCxn id="40" idx="1"/>
          </p:cNvCxnSpPr>
          <p:nvPr/>
        </p:nvCxnSpPr>
        <p:spPr>
          <a:xfrm flipV="1">
            <a:off x="5347854" y="3008424"/>
            <a:ext cx="1438465" cy="20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1BECC9-4CBA-4EC3-9A3D-FBD20340ABB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263328" y="3008424"/>
            <a:ext cx="10401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2E2E39-F56D-402A-8ADB-CCB2B39BFCB5}"/>
              </a:ext>
            </a:extLst>
          </p:cNvPr>
          <p:cNvCxnSpPr/>
          <p:nvPr/>
        </p:nvCxnSpPr>
        <p:spPr>
          <a:xfrm>
            <a:off x="10400051" y="3008424"/>
            <a:ext cx="150562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93E0EF-A78D-4F66-9581-060E0C78A690}"/>
              </a:ext>
            </a:extLst>
          </p:cNvPr>
          <p:cNvCxnSpPr/>
          <p:nvPr/>
        </p:nvCxnSpPr>
        <p:spPr>
          <a:xfrm>
            <a:off x="11152862" y="3008424"/>
            <a:ext cx="0" cy="22285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031CE26-D078-4DA2-869E-C28098F5D280}"/>
              </a:ext>
            </a:extLst>
          </p:cNvPr>
          <p:cNvSpPr/>
          <p:nvPr/>
        </p:nvSpPr>
        <p:spPr>
          <a:xfrm>
            <a:off x="1066560" y="2857704"/>
            <a:ext cx="292644" cy="3014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5E21FE-CC55-4B60-9534-F75280A59D51}"/>
              </a:ext>
            </a:extLst>
          </p:cNvPr>
          <p:cNvCxnSpPr/>
          <p:nvPr/>
        </p:nvCxnSpPr>
        <p:spPr>
          <a:xfrm flipH="1">
            <a:off x="1212882" y="5237018"/>
            <a:ext cx="993998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F92EB96-6C2E-47A5-849E-B246A18B304D}"/>
              </a:ext>
            </a:extLst>
          </p:cNvPr>
          <p:cNvCxnSpPr>
            <a:endCxn id="58" idx="4"/>
          </p:cNvCxnSpPr>
          <p:nvPr/>
        </p:nvCxnSpPr>
        <p:spPr>
          <a:xfrm flipV="1">
            <a:off x="1212882" y="3159144"/>
            <a:ext cx="0" cy="20778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29B8DD2-A59E-40D7-BF39-53C02EB76FFB}"/>
              </a:ext>
            </a:extLst>
          </p:cNvPr>
          <p:cNvCxnSpPr>
            <a:endCxn id="58" idx="2"/>
          </p:cNvCxnSpPr>
          <p:nvPr/>
        </p:nvCxnSpPr>
        <p:spPr>
          <a:xfrm>
            <a:off x="332509" y="3008424"/>
            <a:ext cx="73405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CB25AEE-F8E6-4D96-8D35-DD343CE29BD1}"/>
              </a:ext>
            </a:extLst>
          </p:cNvPr>
          <p:cNvSpPr txBox="1"/>
          <p:nvPr/>
        </p:nvSpPr>
        <p:spPr>
          <a:xfrm>
            <a:off x="854103" y="25637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DAC5C9-B34E-405C-AD1D-5F6B41B7DEEC}"/>
              </a:ext>
            </a:extLst>
          </p:cNvPr>
          <p:cNvSpPr txBox="1"/>
          <p:nvPr/>
        </p:nvSpPr>
        <p:spPr>
          <a:xfrm>
            <a:off x="1274206" y="3049838"/>
            <a:ext cx="29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8" name="Plus Sign 77">
            <a:extLst>
              <a:ext uri="{FF2B5EF4-FFF2-40B4-BE49-F238E27FC236}">
                <a16:creationId xmlns:a16="http://schemas.microsoft.com/office/drawing/2014/main" id="{D639F43C-D55F-4E54-8C89-A1720AC4C31F}"/>
              </a:ext>
            </a:extLst>
          </p:cNvPr>
          <p:cNvSpPr/>
          <p:nvPr/>
        </p:nvSpPr>
        <p:spPr>
          <a:xfrm>
            <a:off x="5038859" y="2846750"/>
            <a:ext cx="318027" cy="327399"/>
          </a:xfrm>
          <a:prstGeom prst="mathPlus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D98A63-C99C-4BD5-984D-7CC56D947327}"/>
              </a:ext>
            </a:extLst>
          </p:cNvPr>
          <p:cNvSpPr txBox="1"/>
          <p:nvPr/>
        </p:nvSpPr>
        <p:spPr>
          <a:xfrm>
            <a:off x="489527" y="353873"/>
            <a:ext cx="4046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363551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60950F-AC5B-43CE-8A2D-32B2D3239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218"/>
                <a:ext cx="12185067" cy="6496909"/>
              </a:xfrm>
              <a:ln w="57150">
                <a:solidFill>
                  <a:srgbClr val="FF0000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cs typeface="Calibri" panose="020F0502020204030204" pitchFamily="34" charset="0"/>
                  </a:rPr>
                  <a:t>PID (Proportional, Integral and Derivative) Controller :</a:t>
                </a:r>
              </a:p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cs typeface="Calibri" panose="020F0502020204030204" pitchFamily="34" charset="0"/>
                  </a:rPr>
                  <a:t>PID controller continuously calculates the error between desired setpoint and process variable.</a:t>
                </a:r>
              </a:p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cs typeface="Calibri" panose="020F0502020204030204" pitchFamily="34" charset="0"/>
                  </a:rPr>
                  <a:t>It applies correction based on proportional, integral and derivative terms.</a:t>
                </a:r>
              </a:p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cs typeface="Calibri" panose="020F0502020204030204" pitchFamily="34" charset="0"/>
                  </a:rPr>
                  <a:t>The desired setpoint of the robot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sup>
                    </m:sSup>
                    <m:r>
                      <a:rPr lang="en-US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cs typeface="Calibri" panose="020F0502020204030204" pitchFamily="34" charset="0"/>
                  </a:rPr>
                  <a:t>and the angle of inclination is the error. </a:t>
                </a: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cs typeface="Calibri" panose="020F0502020204030204" pitchFamily="34" charset="0"/>
                  </a:rPr>
                  <a:t>P-controller :</a:t>
                </a:r>
              </a:p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cs typeface="Calibri" panose="020F0502020204030204" pitchFamily="34" charset="0"/>
                  </a:rPr>
                  <a:t>A P-controller multiplies the error with proportional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cs typeface="Calibri" panose="020F0502020204030204" pitchFamily="34" charset="0"/>
                  </a:rPr>
                  <a:t>      constant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cs typeface="Calibri" panose="020F0502020204030204" pitchFamily="34" charset="0"/>
                  </a:rPr>
                  <a:t>.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cs typeface="Calibri" panose="020F0502020204030204" pitchFamily="34" charset="0"/>
                  </a:rPr>
                  <a:t>It acts a measure of how far a process variable is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cs typeface="Calibri" panose="020F0502020204030204" pitchFamily="34" charset="0"/>
                  </a:rPr>
                  <a:t>     deviating from a setpoint.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60950F-AC5B-43CE-8A2D-32B2D3239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218"/>
                <a:ext cx="12185067" cy="6496909"/>
              </a:xfrm>
              <a:blipFill>
                <a:blip r:embed="rId2"/>
                <a:stretch>
                  <a:fillRect l="-548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DA5D-82F3-4F06-B3FC-40B9C14B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" y="6494890"/>
            <a:ext cx="2743200" cy="365125"/>
          </a:xfrm>
        </p:spPr>
        <p:txBody>
          <a:bodyPr/>
          <a:lstStyle/>
          <a:p>
            <a:fld id="{3D427B77-01ED-4351-B6F6-2F6D0E4BF0E1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E4C0-8424-4F0E-AF48-3CD6418D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657"/>
            <a:ext cx="4114800" cy="365125"/>
          </a:xfrm>
        </p:spPr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589B-A379-4B4D-B242-8E66486F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1867" y="6485654"/>
            <a:ext cx="2743200" cy="365125"/>
          </a:xfrm>
        </p:spPr>
        <p:txBody>
          <a:bodyPr/>
          <a:lstStyle/>
          <a:p>
            <a:fld id="{2D0DACAD-ABF6-4AA3-AD6D-D3482B6313E6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4593D1-FA1F-41F9-8605-64E4092A4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55" y="2038351"/>
            <a:ext cx="6024412" cy="43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950F-AC5B-43CE-8A2D-32B2D323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18"/>
            <a:ext cx="12185067" cy="6496909"/>
          </a:xfrm>
          <a:ln w="571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u="sng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I-controller :</a:t>
            </a:r>
          </a:p>
          <a:p>
            <a:pPr marL="0" indent="0">
              <a:buNone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The I-controller helps in reducing the steady state error.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It integrates the error term over a period of time until the error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     becomes zero</a:t>
            </a:r>
            <a:endParaRPr lang="en-US" sz="2400" u="sng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u="sng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D-controller :</a:t>
            </a:r>
          </a:p>
          <a:p>
            <a:pPr marL="0" indent="0">
              <a:buNone/>
            </a:pPr>
            <a:endParaRPr lang="en-US" sz="2400" u="sng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It senses the rate of change of process variable.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It helps in reducing any overshoots in the system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DA5D-82F3-4F06-B3FC-40B9C14B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" y="6494890"/>
            <a:ext cx="2743200" cy="365125"/>
          </a:xfrm>
        </p:spPr>
        <p:txBody>
          <a:bodyPr/>
          <a:lstStyle/>
          <a:p>
            <a:fld id="{3D427B77-01ED-4351-B6F6-2F6D0E4BF0E1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E4C0-8424-4F0E-AF48-3CD6418D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657"/>
            <a:ext cx="4114800" cy="365125"/>
          </a:xfrm>
        </p:spPr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589B-A379-4B4D-B242-8E66486F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1867" y="6485654"/>
            <a:ext cx="2743200" cy="365125"/>
          </a:xfrm>
        </p:spPr>
        <p:txBody>
          <a:bodyPr/>
          <a:lstStyle/>
          <a:p>
            <a:fld id="{2D0DACAD-ABF6-4AA3-AD6D-D3482B6313E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8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950F-AC5B-43CE-8A2D-32B2D323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18"/>
            <a:ext cx="12185067" cy="6496909"/>
          </a:xfrm>
          <a:ln w="571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chemeClr val="accent1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GESTURE CONTROL</a:t>
            </a:r>
          </a:p>
          <a:p>
            <a:pPr marL="0" indent="0" algn="ctr">
              <a:buNone/>
            </a:pPr>
            <a:endParaRPr lang="en-US" u="sng" dirty="0">
              <a:solidFill>
                <a:schemeClr val="accent1"/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cs typeface="Calibri" panose="020F0502020204030204" pitchFamily="34" charset="0"/>
              </a:rPr>
              <a:t>Nowadays robots are used in various fields such as automobiles, defense etc.</a:t>
            </a:r>
          </a:p>
          <a:p>
            <a:r>
              <a:rPr lang="en-US" sz="2400" dirty="0">
                <a:cs typeface="Calibri" panose="020F0502020204030204" pitchFamily="34" charset="0"/>
              </a:rPr>
              <a:t>Controlling the robot with a remote is quite complicated.</a:t>
            </a:r>
          </a:p>
          <a:p>
            <a:pPr marL="0" indent="0">
              <a:buNone/>
            </a:pPr>
            <a:endParaRPr lang="en-US" sz="2000" dirty="0">
              <a:cs typeface="Calibri" panose="020F0502020204030204" pitchFamily="34" charset="0"/>
            </a:endParaRPr>
          </a:p>
          <a:p>
            <a:r>
              <a:rPr lang="en-US" sz="2400" dirty="0"/>
              <a:t>Robot moves according to the movement of hand as we place the accelerometer on your hand.</a:t>
            </a:r>
          </a:p>
          <a:p>
            <a:r>
              <a:rPr lang="en-US" sz="2400" dirty="0">
                <a:cs typeface="Calibri" panose="020F0502020204030204" pitchFamily="34" charset="0"/>
              </a:rPr>
              <a:t>Bluetooth is used as an interface between the remote and the robot.</a:t>
            </a:r>
          </a:p>
          <a:p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DA5D-82F3-4F06-B3FC-40B9C14B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" y="6494890"/>
            <a:ext cx="2743200" cy="365125"/>
          </a:xfrm>
        </p:spPr>
        <p:txBody>
          <a:bodyPr/>
          <a:lstStyle/>
          <a:p>
            <a:fld id="{3D427B77-01ED-4351-B6F6-2F6D0E4BF0E1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E4C0-8424-4F0E-AF48-3CD6418D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657"/>
            <a:ext cx="4114800" cy="365125"/>
          </a:xfrm>
        </p:spPr>
        <p:txBody>
          <a:bodyPr/>
          <a:lstStyle/>
          <a:p>
            <a:r>
              <a:rPr lang="en-US"/>
              <a:t>Indian Institute of Information Technology (IIIT) Sricity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589B-A379-4B4D-B242-8E66486F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1867" y="6485654"/>
            <a:ext cx="2743200" cy="365125"/>
          </a:xfrm>
        </p:spPr>
        <p:txBody>
          <a:bodyPr/>
          <a:lstStyle/>
          <a:p>
            <a:fld id="{2D0DACAD-ABF6-4AA3-AD6D-D3482B6313E6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 descr="Image result for hc 05">
            <a:extLst>
              <a:ext uri="{FF2B5EF4-FFF2-40B4-BE49-F238E27FC236}">
                <a16:creationId xmlns:a16="http://schemas.microsoft.com/office/drawing/2014/main" id="{32D113DB-3E56-4A33-B7FC-D427B5678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83" y="3255672"/>
            <a:ext cx="2627744" cy="262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pu6050">
            <a:extLst>
              <a:ext uri="{FF2B5EF4-FFF2-40B4-BE49-F238E27FC236}">
                <a16:creationId xmlns:a16="http://schemas.microsoft.com/office/drawing/2014/main" id="{2C7BB894-BE57-47A9-B9E1-1327171CB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99" y="3387997"/>
            <a:ext cx="2788328" cy="262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07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587</Words>
  <Application>Microsoft Office PowerPoint</Application>
  <PresentationFormat>Widescreen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</vt:lpstr>
      <vt:lpstr>Calibri</vt:lpstr>
      <vt:lpstr>Calibri Light</vt:lpstr>
      <vt:lpstr>Cambria Math</vt:lpstr>
      <vt:lpstr>Constantia</vt:lpstr>
      <vt:lpstr>Gadugi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shankargari vikhyath</dc:creator>
  <cp:lastModifiedBy>shankargari vikhyath</cp:lastModifiedBy>
  <cp:revision>118</cp:revision>
  <dcterms:created xsi:type="dcterms:W3CDTF">2019-11-17T13:24:59Z</dcterms:created>
  <dcterms:modified xsi:type="dcterms:W3CDTF">2019-11-22T13:55:17Z</dcterms:modified>
</cp:coreProperties>
</file>