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4"/>
  </p:notesMasterIdLst>
  <p:sldIdLst>
    <p:sldId id="256" r:id="rId3"/>
    <p:sldId id="257" r:id="rId4"/>
    <p:sldId id="258" r:id="rId5"/>
    <p:sldId id="259" r:id="rId6"/>
    <p:sldId id="265" r:id="rId7"/>
    <p:sldId id="267" r:id="rId8"/>
    <p:sldId id="269" r:id="rId9"/>
    <p:sldId id="271" r:id="rId10"/>
    <p:sldId id="274" r:id="rId11"/>
    <p:sldId id="276" r:id="rId12"/>
    <p:sldId id="277" r:id="rId13"/>
    <p:sldId id="278" r:id="rId14"/>
    <p:sldId id="279" r:id="rId15"/>
    <p:sldId id="282" r:id="rId16"/>
    <p:sldId id="283" r:id="rId17"/>
    <p:sldId id="284" r:id="rId18"/>
    <p:sldId id="260" r:id="rId19"/>
    <p:sldId id="273" r:id="rId20"/>
    <p:sldId id="285" r:id="rId21"/>
    <p:sldId id="263" r:id="rId22"/>
    <p:sldId id="264" r:id="rId23"/>
  </p:sldIdLst>
  <p:sldSz cx="12192000" cy="6858000"/>
  <p:notesSz cx="6858000" cy="9144000"/>
  <p:embeddedFontLst>
    <p:embeddedFont>
      <p:font typeface="Montserrat Light" pitchFamily="2" charset="0"/>
      <p:regular r:id="rId25"/>
      <p:bold r:id="rId26"/>
      <p:italic r:id="rId27"/>
      <p:boldItalic r:id="rId28"/>
    </p:embeddedFont>
    <p:embeddedFont>
      <p:font typeface="Roboto Mono" panose="00000009000000000000" pitchFamily="49" charset="0"/>
      <p:regular r:id="rId29"/>
      <p:bold r:id="rId30"/>
      <p:italic r:id="rId31"/>
      <p:boldItalic r:id="rId32"/>
    </p:embeddedFont>
    <p:embeddedFont>
      <p:font typeface="Roboto Mono Light" panose="00000009000000000000" pitchFamily="49" charset="0"/>
      <p:regular r:id="rId33"/>
      <p:bold r:id="rId34"/>
      <p:italic r:id="rId35"/>
      <p:boldItalic r:id="rId36"/>
    </p:embeddedFont>
    <p:embeddedFont>
      <p:font typeface="Roboto Mono Medium" panose="00000009000000000000" pitchFamily="49" charset="0"/>
      <p:regular r:id="rId37"/>
      <p:bold r:id="rId38"/>
      <p:italic r:id="rId39"/>
      <p:boldItalic r:id="rId40"/>
    </p:embeddedFont>
    <p:embeddedFont>
      <p:font typeface="Sora"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jxor6811EBU9G2oes3eqjvoyiI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61"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64"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17.fntdata"/><Relationship Id="rId6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9311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931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027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659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0251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1665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9253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2ad2f6649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42ad2f6649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14" name="Google Shape;214;g142ad2f6649_0_1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42ad2f6649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42ad2f6649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7932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42ad2f6649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42ad2f6649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986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c19338028d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1c19338028d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38" name="Google Shape;238;g1c19338028d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113002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24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1144491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2521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5108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7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93" name="Google Shape;93;p73"/>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94" name="Google Shape;94;p73"/>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95" name="Google Shape;95;p73"/>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96" name="Google Shape;96;p73"/>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97" name="Google Shape;97;p73"/>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cxnSp>
        <p:nvCxnSpPr>
          <p:cNvPr id="98" name="Google Shape;98;p73"/>
          <p:cNvCxnSpPr/>
          <p:nvPr/>
        </p:nvCxnSpPr>
        <p:spPr>
          <a:xfrm>
            <a:off x="504885" y="1224951"/>
            <a:ext cx="3640347" cy="0"/>
          </a:xfrm>
          <a:prstGeom prst="straightConnector1">
            <a:avLst/>
          </a:prstGeom>
          <a:noFill/>
          <a:ln w="28575" cap="flat" cmpd="sng">
            <a:solidFill>
              <a:srgbClr val="F3C145"/>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99"/>
        <p:cNvGrpSpPr/>
        <p:nvPr/>
      </p:nvGrpSpPr>
      <p:grpSpPr>
        <a:xfrm>
          <a:off x="0" y="0"/>
          <a:ext cx="0" cy="0"/>
          <a:chOff x="0" y="0"/>
          <a:chExt cx="0" cy="0"/>
        </a:xfrm>
      </p:grpSpPr>
      <p:sp>
        <p:nvSpPr>
          <p:cNvPr id="100" name="Google Shape;100;p74"/>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03864"/>
              </a:buClr>
              <a:buSzPts val="4400"/>
              <a:buFont typeface="Sora"/>
              <a:buNone/>
              <a:defRPr sz="44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1" name="Google Shape;101;p74"/>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02" name="Google Shape;102;p74"/>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03" name="Google Shape;103;p74"/>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pic>
        <p:nvPicPr>
          <p:cNvPr id="104" name="Google Shape;104;p74"/>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05" name="Google Shape;105;p74"/>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cxnSp>
        <p:nvCxnSpPr>
          <p:cNvPr id="106" name="Google Shape;106;p74"/>
          <p:cNvCxnSpPr/>
          <p:nvPr/>
        </p:nvCxnSpPr>
        <p:spPr>
          <a:xfrm>
            <a:off x="3969975" y="3588007"/>
            <a:ext cx="4252050" cy="0"/>
          </a:xfrm>
          <a:prstGeom prst="straightConnector1">
            <a:avLst/>
          </a:prstGeom>
          <a:noFill/>
          <a:ln w="28575" cap="flat" cmpd="sng">
            <a:solidFill>
              <a:srgbClr val="F3C145"/>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7"/>
        <p:cNvGrpSpPr/>
        <p:nvPr/>
      </p:nvGrpSpPr>
      <p:grpSpPr>
        <a:xfrm>
          <a:off x="0" y="0"/>
          <a:ext cx="0" cy="0"/>
          <a:chOff x="0" y="0"/>
          <a:chExt cx="0" cy="0"/>
        </a:xfrm>
      </p:grpSpPr>
      <p:sp>
        <p:nvSpPr>
          <p:cNvPr id="108" name="Google Shape;108;p72"/>
          <p:cNvSpPr txBox="1">
            <a:spLocks noGrp="1"/>
          </p:cNvSpPr>
          <p:nvPr>
            <p:ph type="title"/>
          </p:nvPr>
        </p:nvSpPr>
        <p:spPr>
          <a:xfrm>
            <a:off x="388943" y="365125"/>
            <a:ext cx="1150998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72"/>
          <p:cNvSpPr txBox="1">
            <a:spLocks noGrp="1"/>
          </p:cNvSpPr>
          <p:nvPr>
            <p:ph type="body" idx="1"/>
          </p:nvPr>
        </p:nvSpPr>
        <p:spPr>
          <a:xfrm>
            <a:off x="388943" y="1825625"/>
            <a:ext cx="11509980"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10" name="Google Shape;110;p72"/>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11" name="Google Shape;111;p72"/>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12" name="Google Shape;112;p72"/>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13" name="Google Shape;113;p72"/>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cxnSp>
        <p:nvCxnSpPr>
          <p:cNvPr id="114" name="Google Shape;114;p72"/>
          <p:cNvCxnSpPr/>
          <p:nvPr/>
        </p:nvCxnSpPr>
        <p:spPr>
          <a:xfrm>
            <a:off x="504885" y="1224951"/>
            <a:ext cx="3640347" cy="0"/>
          </a:xfrm>
          <a:prstGeom prst="straightConnector1">
            <a:avLst/>
          </a:prstGeom>
          <a:noFill/>
          <a:ln w="28575" cap="flat" cmpd="sng">
            <a:solidFill>
              <a:srgbClr val="F3C145"/>
            </a:solidFill>
            <a:prstDash val="solid"/>
            <a:miter lim="800000"/>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5"/>
        <p:cNvGrpSpPr/>
        <p:nvPr/>
      </p:nvGrpSpPr>
      <p:grpSpPr>
        <a:xfrm>
          <a:off x="0" y="0"/>
          <a:ext cx="0" cy="0"/>
          <a:chOff x="0" y="0"/>
          <a:chExt cx="0" cy="0"/>
        </a:xfrm>
      </p:grpSpPr>
      <p:sp>
        <p:nvSpPr>
          <p:cNvPr id="116" name="Google Shape;116;p75"/>
          <p:cNvSpPr txBox="1"/>
          <p:nvPr/>
        </p:nvSpPr>
        <p:spPr>
          <a:xfrm>
            <a:off x="2499208"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cxnSp>
        <p:nvCxnSpPr>
          <p:cNvPr id="117" name="Google Shape;117;p75"/>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18" name="Google Shape;118;p75"/>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19" name="Google Shape;119;p75"/>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20" name="Google Shape;120;p75"/>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extLst>
    <p:ext uri="{DCECCB84-F9BA-43D5-87BE-67443E8EF086}">
      <p15:sldGuideLst xmlns:p15="http://schemas.microsoft.com/office/powerpoint/2012/main">
        <p15:guide id="1" pos="240">
          <p15:clr>
            <a:srgbClr val="FBAE40"/>
          </p15:clr>
        </p15:guide>
        <p15:guide id="2" pos="7440">
          <p15:clr>
            <a:srgbClr val="FBAE40"/>
          </p15:clr>
        </p15:guide>
        <p15:guide id="3" orient="horz" pos="192">
          <p15:clr>
            <a:srgbClr val="FBAE40"/>
          </p15:clr>
        </p15:guide>
        <p15:guide id="4" orient="horz" pos="41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1"/>
        <p:cNvGrpSpPr/>
        <p:nvPr/>
      </p:nvGrpSpPr>
      <p:grpSpPr>
        <a:xfrm>
          <a:off x="0" y="0"/>
          <a:ext cx="0" cy="0"/>
          <a:chOff x="0" y="0"/>
          <a:chExt cx="0" cy="0"/>
        </a:xfrm>
      </p:grpSpPr>
      <p:sp>
        <p:nvSpPr>
          <p:cNvPr id="122" name="Google Shape;122;p76"/>
          <p:cNvSpPr txBox="1">
            <a:spLocks noGrp="1"/>
          </p:cNvSpPr>
          <p:nvPr>
            <p:ph type="title"/>
          </p:nvPr>
        </p:nvSpPr>
        <p:spPr>
          <a:xfrm>
            <a:off x="388943" y="365125"/>
            <a:ext cx="1141912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76"/>
          <p:cNvSpPr txBox="1">
            <a:spLocks noGrp="1"/>
          </p:cNvSpPr>
          <p:nvPr>
            <p:ph type="body" idx="1"/>
          </p:nvPr>
        </p:nvSpPr>
        <p:spPr>
          <a:xfrm>
            <a:off x="388943" y="1825625"/>
            <a:ext cx="5854700"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76"/>
          <p:cNvSpPr txBox="1">
            <a:spLocks noGrp="1"/>
          </p:cNvSpPr>
          <p:nvPr>
            <p:ph type="body" idx="2"/>
          </p:nvPr>
        </p:nvSpPr>
        <p:spPr>
          <a:xfrm>
            <a:off x="6172199" y="1825625"/>
            <a:ext cx="5630857"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25" name="Google Shape;125;p76"/>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26" name="Google Shape;126;p76"/>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27" name="Google Shape;127;p76"/>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28" name="Google Shape;128;p76"/>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29" name="Google Shape;129;p76"/>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77"/>
          <p:cNvSpPr txBox="1">
            <a:spLocks noGrp="1"/>
          </p:cNvSpPr>
          <p:nvPr>
            <p:ph type="title"/>
          </p:nvPr>
        </p:nvSpPr>
        <p:spPr>
          <a:xfrm>
            <a:off x="388943" y="365125"/>
            <a:ext cx="1139188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77"/>
          <p:cNvSpPr txBox="1">
            <a:spLocks noGrp="1"/>
          </p:cNvSpPr>
          <p:nvPr>
            <p:ph type="body" idx="1"/>
          </p:nvPr>
        </p:nvSpPr>
        <p:spPr>
          <a:xfrm>
            <a:off x="388944" y="1681163"/>
            <a:ext cx="560863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103864"/>
              </a:buClr>
              <a:buSzPts val="2400"/>
              <a:buNone/>
              <a:defRPr sz="2400" b="1">
                <a:solidFill>
                  <a:srgbClr val="103864"/>
                </a:solidFill>
                <a:latin typeface="Roboto Mono Medium"/>
                <a:ea typeface="Roboto Mono Medium"/>
                <a:cs typeface="Roboto Mono Medium"/>
                <a:sym typeface="Roboto Mono Medium"/>
              </a:defRPr>
            </a:lvl1pPr>
            <a:lvl2pPr marL="914400" lvl="1" indent="-228600" algn="l">
              <a:lnSpc>
                <a:spcPct val="90000"/>
              </a:lnSpc>
              <a:spcBef>
                <a:spcPts val="500"/>
              </a:spcBef>
              <a:spcAft>
                <a:spcPts val="0"/>
              </a:spcAft>
              <a:buClr>
                <a:srgbClr val="103864"/>
              </a:buClr>
              <a:buSzPts val="2000"/>
              <a:buNone/>
              <a:defRPr sz="2000" b="1"/>
            </a:lvl2pPr>
            <a:lvl3pPr marL="1371600" lvl="2" indent="-228600" algn="l">
              <a:lnSpc>
                <a:spcPct val="90000"/>
              </a:lnSpc>
              <a:spcBef>
                <a:spcPts val="500"/>
              </a:spcBef>
              <a:spcAft>
                <a:spcPts val="0"/>
              </a:spcAft>
              <a:buClr>
                <a:srgbClr val="103864"/>
              </a:buClr>
              <a:buSzPts val="1800"/>
              <a:buNone/>
              <a:defRPr sz="1800" b="1"/>
            </a:lvl3pPr>
            <a:lvl4pPr marL="1828800" lvl="3" indent="-228600" algn="l">
              <a:lnSpc>
                <a:spcPct val="90000"/>
              </a:lnSpc>
              <a:spcBef>
                <a:spcPts val="500"/>
              </a:spcBef>
              <a:spcAft>
                <a:spcPts val="0"/>
              </a:spcAft>
              <a:buClr>
                <a:srgbClr val="103864"/>
              </a:buClr>
              <a:buSzPts val="1600"/>
              <a:buNone/>
              <a:defRPr sz="1600" b="1"/>
            </a:lvl4pPr>
            <a:lvl5pPr marL="2286000" lvl="4" indent="-228600" algn="l">
              <a:lnSpc>
                <a:spcPct val="90000"/>
              </a:lnSpc>
              <a:spcBef>
                <a:spcPts val="500"/>
              </a:spcBef>
              <a:spcAft>
                <a:spcPts val="0"/>
              </a:spcAft>
              <a:buClr>
                <a:srgbClr val="103864"/>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3" name="Google Shape;133;p77"/>
          <p:cNvSpPr txBox="1">
            <a:spLocks noGrp="1"/>
          </p:cNvSpPr>
          <p:nvPr>
            <p:ph type="body" idx="2"/>
          </p:nvPr>
        </p:nvSpPr>
        <p:spPr>
          <a:xfrm>
            <a:off x="388944" y="2505075"/>
            <a:ext cx="5608632" cy="368458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77"/>
          <p:cNvSpPr txBox="1">
            <a:spLocks noGrp="1"/>
          </p:cNvSpPr>
          <p:nvPr>
            <p:ph type="body" idx="3"/>
          </p:nvPr>
        </p:nvSpPr>
        <p:spPr>
          <a:xfrm>
            <a:off x="6172200" y="1681163"/>
            <a:ext cx="560863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103864"/>
              </a:buClr>
              <a:buSzPts val="2400"/>
              <a:buNone/>
              <a:defRPr sz="2400" b="1">
                <a:solidFill>
                  <a:srgbClr val="103864"/>
                </a:solidFill>
                <a:latin typeface="Roboto Mono Medium"/>
                <a:ea typeface="Roboto Mono Medium"/>
                <a:cs typeface="Roboto Mono Medium"/>
                <a:sym typeface="Roboto Mono Medium"/>
              </a:defRPr>
            </a:lvl1pPr>
            <a:lvl2pPr marL="914400" lvl="1" indent="-228600" algn="l">
              <a:lnSpc>
                <a:spcPct val="90000"/>
              </a:lnSpc>
              <a:spcBef>
                <a:spcPts val="500"/>
              </a:spcBef>
              <a:spcAft>
                <a:spcPts val="0"/>
              </a:spcAft>
              <a:buClr>
                <a:srgbClr val="103864"/>
              </a:buClr>
              <a:buSzPts val="2000"/>
              <a:buNone/>
              <a:defRPr sz="2000" b="1"/>
            </a:lvl2pPr>
            <a:lvl3pPr marL="1371600" lvl="2" indent="-228600" algn="l">
              <a:lnSpc>
                <a:spcPct val="90000"/>
              </a:lnSpc>
              <a:spcBef>
                <a:spcPts val="500"/>
              </a:spcBef>
              <a:spcAft>
                <a:spcPts val="0"/>
              </a:spcAft>
              <a:buClr>
                <a:srgbClr val="103864"/>
              </a:buClr>
              <a:buSzPts val="1800"/>
              <a:buNone/>
              <a:defRPr sz="1800" b="1"/>
            </a:lvl3pPr>
            <a:lvl4pPr marL="1828800" lvl="3" indent="-228600" algn="l">
              <a:lnSpc>
                <a:spcPct val="90000"/>
              </a:lnSpc>
              <a:spcBef>
                <a:spcPts val="500"/>
              </a:spcBef>
              <a:spcAft>
                <a:spcPts val="0"/>
              </a:spcAft>
              <a:buClr>
                <a:srgbClr val="103864"/>
              </a:buClr>
              <a:buSzPts val="1600"/>
              <a:buNone/>
              <a:defRPr sz="1600" b="1"/>
            </a:lvl4pPr>
            <a:lvl5pPr marL="2286000" lvl="4" indent="-228600" algn="l">
              <a:lnSpc>
                <a:spcPct val="90000"/>
              </a:lnSpc>
              <a:spcBef>
                <a:spcPts val="500"/>
              </a:spcBef>
              <a:spcAft>
                <a:spcPts val="0"/>
              </a:spcAft>
              <a:buClr>
                <a:srgbClr val="103864"/>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5" name="Google Shape;135;p77"/>
          <p:cNvSpPr txBox="1">
            <a:spLocks noGrp="1"/>
          </p:cNvSpPr>
          <p:nvPr>
            <p:ph type="body" idx="4"/>
          </p:nvPr>
        </p:nvSpPr>
        <p:spPr>
          <a:xfrm>
            <a:off x="6172200" y="2505075"/>
            <a:ext cx="5608632" cy="368458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36" name="Google Shape;136;p77"/>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37" name="Google Shape;137;p77"/>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38" name="Google Shape;138;p77"/>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39" name="Google Shape;139;p77"/>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40" name="Google Shape;140;p77"/>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cxnSp>
        <p:nvCxnSpPr>
          <p:cNvPr id="142" name="Google Shape;142;p78"/>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43" name="Google Shape;143;p78"/>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44" name="Google Shape;144;p78"/>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45" name="Google Shape;145;p78"/>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46" name="Google Shape;146;p78"/>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7"/>
        <p:cNvGrpSpPr/>
        <p:nvPr/>
      </p:nvGrpSpPr>
      <p:grpSpPr>
        <a:xfrm>
          <a:off x="0" y="0"/>
          <a:ext cx="0" cy="0"/>
          <a:chOff x="0" y="0"/>
          <a:chExt cx="0" cy="0"/>
        </a:xfrm>
      </p:grpSpPr>
      <p:sp>
        <p:nvSpPr>
          <p:cNvPr id="148" name="Google Shape;148;p79"/>
          <p:cNvSpPr txBox="1">
            <a:spLocks noGrp="1"/>
          </p:cNvSpPr>
          <p:nvPr>
            <p:ph type="title"/>
          </p:nvPr>
        </p:nvSpPr>
        <p:spPr>
          <a:xfrm>
            <a:off x="388944" y="457200"/>
            <a:ext cx="4383082"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03864"/>
              </a:buClr>
              <a:buSzPts val="2800"/>
              <a:buFont typeface="Roboto Mono Light"/>
              <a:buNone/>
              <a:defRPr sz="2800">
                <a:solidFill>
                  <a:srgbClr val="103864"/>
                </a:solidFill>
                <a:latin typeface="Roboto Mono Light"/>
                <a:ea typeface="Roboto Mono Light"/>
                <a:cs typeface="Roboto Mono Light"/>
                <a:sym typeface="Roboto Mono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79"/>
          <p:cNvSpPr txBox="1">
            <a:spLocks noGrp="1"/>
          </p:cNvSpPr>
          <p:nvPr>
            <p:ph type="body" idx="1"/>
          </p:nvPr>
        </p:nvSpPr>
        <p:spPr>
          <a:xfrm>
            <a:off x="5183188" y="987425"/>
            <a:ext cx="6619868" cy="487362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103864"/>
              </a:buClr>
              <a:buSzPts val="2800"/>
              <a:buChar char="•"/>
              <a:defRPr sz="2800">
                <a:solidFill>
                  <a:srgbClr val="103864"/>
                </a:solidFill>
                <a:latin typeface="Roboto Mono"/>
                <a:ea typeface="Roboto Mono"/>
                <a:cs typeface="Roboto Mono"/>
                <a:sym typeface="Roboto Mono"/>
              </a:defRPr>
            </a:lvl1pPr>
            <a:lvl2pPr marL="914400" lvl="1" indent="-381000" algn="l">
              <a:lnSpc>
                <a:spcPct val="90000"/>
              </a:lnSpc>
              <a:spcBef>
                <a:spcPts val="500"/>
              </a:spcBef>
              <a:spcAft>
                <a:spcPts val="0"/>
              </a:spcAft>
              <a:buClr>
                <a:srgbClr val="103864"/>
              </a:buClr>
              <a:buSzPts val="2400"/>
              <a:buChar char="•"/>
              <a:defRPr sz="2400">
                <a:solidFill>
                  <a:srgbClr val="103864"/>
                </a:solidFill>
                <a:latin typeface="Roboto Mono"/>
                <a:ea typeface="Roboto Mono"/>
                <a:cs typeface="Roboto Mono"/>
                <a:sym typeface="Roboto Mono"/>
              </a:defRPr>
            </a:lvl2pPr>
            <a:lvl3pPr marL="1371600" lvl="2" indent="-355600" algn="l">
              <a:lnSpc>
                <a:spcPct val="90000"/>
              </a:lnSpc>
              <a:spcBef>
                <a:spcPts val="500"/>
              </a:spcBef>
              <a:spcAft>
                <a:spcPts val="0"/>
              </a:spcAft>
              <a:buClr>
                <a:srgbClr val="103864"/>
              </a:buClr>
              <a:buSzPts val="2000"/>
              <a:buChar char="•"/>
              <a:defRPr sz="2000">
                <a:solidFill>
                  <a:srgbClr val="103864"/>
                </a:solidFill>
                <a:latin typeface="Roboto Mono"/>
                <a:ea typeface="Roboto Mono"/>
                <a:cs typeface="Roboto Mono"/>
                <a:sym typeface="Roboto Mono"/>
              </a:defRPr>
            </a:lvl3pPr>
            <a:lvl4pPr marL="1828800" lvl="3" indent="-3429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4pPr>
            <a:lvl5pPr marL="2286000" lvl="4" indent="-3429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0" name="Google Shape;150;p79"/>
          <p:cNvSpPr txBox="1">
            <a:spLocks noGrp="1"/>
          </p:cNvSpPr>
          <p:nvPr>
            <p:ph type="body" idx="2"/>
          </p:nvPr>
        </p:nvSpPr>
        <p:spPr>
          <a:xfrm>
            <a:off x="388944" y="2057400"/>
            <a:ext cx="4383082"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marL="914400" lvl="1" indent="-228600" algn="l">
              <a:lnSpc>
                <a:spcPct val="90000"/>
              </a:lnSpc>
              <a:spcBef>
                <a:spcPts val="500"/>
              </a:spcBef>
              <a:spcAft>
                <a:spcPts val="0"/>
              </a:spcAft>
              <a:buClr>
                <a:srgbClr val="103864"/>
              </a:buClr>
              <a:buSzPts val="1400"/>
              <a:buNone/>
              <a:defRPr sz="1400"/>
            </a:lvl2pPr>
            <a:lvl3pPr marL="1371600" lvl="2" indent="-228600" algn="l">
              <a:lnSpc>
                <a:spcPct val="90000"/>
              </a:lnSpc>
              <a:spcBef>
                <a:spcPts val="500"/>
              </a:spcBef>
              <a:spcAft>
                <a:spcPts val="0"/>
              </a:spcAft>
              <a:buClr>
                <a:srgbClr val="103864"/>
              </a:buClr>
              <a:buSzPts val="1200"/>
              <a:buNone/>
              <a:defRPr sz="1200"/>
            </a:lvl3pPr>
            <a:lvl4pPr marL="1828800" lvl="3" indent="-228600" algn="l">
              <a:lnSpc>
                <a:spcPct val="90000"/>
              </a:lnSpc>
              <a:spcBef>
                <a:spcPts val="500"/>
              </a:spcBef>
              <a:spcAft>
                <a:spcPts val="0"/>
              </a:spcAft>
              <a:buClr>
                <a:srgbClr val="103864"/>
              </a:buClr>
              <a:buSzPts val="1000"/>
              <a:buNone/>
              <a:defRPr sz="1000"/>
            </a:lvl4pPr>
            <a:lvl5pPr marL="2286000" lvl="4" indent="-228600" algn="l">
              <a:lnSpc>
                <a:spcPct val="90000"/>
              </a:lnSpc>
              <a:spcBef>
                <a:spcPts val="500"/>
              </a:spcBef>
              <a:spcAft>
                <a:spcPts val="0"/>
              </a:spcAft>
              <a:buClr>
                <a:srgbClr val="103864"/>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cxnSp>
        <p:nvCxnSpPr>
          <p:cNvPr id="151" name="Google Shape;151;p79"/>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52" name="Google Shape;152;p79"/>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53" name="Google Shape;153;p79"/>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54" name="Google Shape;154;p79"/>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55" name="Google Shape;155;p79"/>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6"/>
        <p:cNvGrpSpPr/>
        <p:nvPr/>
      </p:nvGrpSpPr>
      <p:grpSpPr>
        <a:xfrm>
          <a:off x="0" y="0"/>
          <a:ext cx="0" cy="0"/>
          <a:chOff x="0" y="0"/>
          <a:chExt cx="0" cy="0"/>
        </a:xfrm>
      </p:grpSpPr>
      <p:sp>
        <p:nvSpPr>
          <p:cNvPr id="157" name="Google Shape;157;p80"/>
          <p:cNvSpPr txBox="1">
            <a:spLocks noGrp="1"/>
          </p:cNvSpPr>
          <p:nvPr>
            <p:ph type="title"/>
          </p:nvPr>
        </p:nvSpPr>
        <p:spPr>
          <a:xfrm>
            <a:off x="388944" y="457200"/>
            <a:ext cx="4383082"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80"/>
          <p:cNvSpPr>
            <a:spLocks noGrp="1"/>
          </p:cNvSpPr>
          <p:nvPr>
            <p:ph type="pic" idx="2"/>
          </p:nvPr>
        </p:nvSpPr>
        <p:spPr>
          <a:xfrm>
            <a:off x="5183188" y="457201"/>
            <a:ext cx="6619868" cy="5403850"/>
          </a:xfrm>
          <a:prstGeom prst="rect">
            <a:avLst/>
          </a:prstGeom>
          <a:noFill/>
          <a:ln>
            <a:noFill/>
          </a:ln>
        </p:spPr>
      </p:sp>
      <p:sp>
        <p:nvSpPr>
          <p:cNvPr id="159" name="Google Shape;159;p80"/>
          <p:cNvSpPr txBox="1">
            <a:spLocks noGrp="1"/>
          </p:cNvSpPr>
          <p:nvPr>
            <p:ph type="body" idx="1"/>
          </p:nvPr>
        </p:nvSpPr>
        <p:spPr>
          <a:xfrm>
            <a:off x="388944" y="2057400"/>
            <a:ext cx="4383082"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marL="914400" lvl="1" indent="-228600" algn="l">
              <a:lnSpc>
                <a:spcPct val="90000"/>
              </a:lnSpc>
              <a:spcBef>
                <a:spcPts val="500"/>
              </a:spcBef>
              <a:spcAft>
                <a:spcPts val="0"/>
              </a:spcAft>
              <a:buClr>
                <a:srgbClr val="103864"/>
              </a:buClr>
              <a:buSzPts val="1400"/>
              <a:buNone/>
              <a:defRPr sz="1400"/>
            </a:lvl2pPr>
            <a:lvl3pPr marL="1371600" lvl="2" indent="-228600" algn="l">
              <a:lnSpc>
                <a:spcPct val="90000"/>
              </a:lnSpc>
              <a:spcBef>
                <a:spcPts val="500"/>
              </a:spcBef>
              <a:spcAft>
                <a:spcPts val="0"/>
              </a:spcAft>
              <a:buClr>
                <a:srgbClr val="103864"/>
              </a:buClr>
              <a:buSzPts val="1200"/>
              <a:buNone/>
              <a:defRPr sz="1200"/>
            </a:lvl3pPr>
            <a:lvl4pPr marL="1828800" lvl="3" indent="-228600" algn="l">
              <a:lnSpc>
                <a:spcPct val="90000"/>
              </a:lnSpc>
              <a:spcBef>
                <a:spcPts val="500"/>
              </a:spcBef>
              <a:spcAft>
                <a:spcPts val="0"/>
              </a:spcAft>
              <a:buClr>
                <a:srgbClr val="103864"/>
              </a:buClr>
              <a:buSzPts val="1000"/>
              <a:buNone/>
              <a:defRPr sz="1000"/>
            </a:lvl4pPr>
            <a:lvl5pPr marL="2286000" lvl="4" indent="-228600" algn="l">
              <a:lnSpc>
                <a:spcPct val="90000"/>
              </a:lnSpc>
              <a:spcBef>
                <a:spcPts val="500"/>
              </a:spcBef>
              <a:spcAft>
                <a:spcPts val="0"/>
              </a:spcAft>
              <a:buClr>
                <a:srgbClr val="103864"/>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cxnSp>
        <p:nvCxnSpPr>
          <p:cNvPr id="160" name="Google Shape;160;p80"/>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61" name="Google Shape;161;p80"/>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62" name="Google Shape;162;p80"/>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63" name="Google Shape;163;p80"/>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64" name="Google Shape;164;p80"/>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5"/>
        <p:cNvGrpSpPr/>
        <p:nvPr/>
      </p:nvGrpSpPr>
      <p:grpSpPr>
        <a:xfrm>
          <a:off x="0" y="0"/>
          <a:ext cx="0" cy="0"/>
          <a:chOff x="0" y="0"/>
          <a:chExt cx="0" cy="0"/>
        </a:xfrm>
      </p:grpSpPr>
      <p:sp>
        <p:nvSpPr>
          <p:cNvPr id="166" name="Google Shape;166;p81"/>
          <p:cNvSpPr txBox="1">
            <a:spLocks noGrp="1"/>
          </p:cNvSpPr>
          <p:nvPr>
            <p:ph type="title"/>
          </p:nvPr>
        </p:nvSpPr>
        <p:spPr>
          <a:xfrm>
            <a:off x="388943" y="365125"/>
            <a:ext cx="1141411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81"/>
          <p:cNvSpPr txBox="1">
            <a:spLocks noGrp="1"/>
          </p:cNvSpPr>
          <p:nvPr>
            <p:ph type="body" idx="1"/>
          </p:nvPr>
        </p:nvSpPr>
        <p:spPr>
          <a:xfrm rot="5400000">
            <a:off x="3920330" y="-1705762"/>
            <a:ext cx="4351338" cy="11414113"/>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8" name="Google Shape;168;p81"/>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69" name="Google Shape;169;p81"/>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70" name="Google Shape;170;p81"/>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71" name="Google Shape;171;p81"/>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72" name="Google Shape;172;p81"/>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3"/>
        <p:cNvGrpSpPr/>
        <p:nvPr/>
      </p:nvGrpSpPr>
      <p:grpSpPr>
        <a:xfrm>
          <a:off x="0" y="0"/>
          <a:ext cx="0" cy="0"/>
          <a:chOff x="0" y="0"/>
          <a:chExt cx="0" cy="0"/>
        </a:xfrm>
      </p:grpSpPr>
      <p:sp>
        <p:nvSpPr>
          <p:cNvPr id="174" name="Google Shape;174;p82"/>
          <p:cNvSpPr txBox="1">
            <a:spLocks noGrp="1"/>
          </p:cNvSpPr>
          <p:nvPr>
            <p:ph type="title"/>
          </p:nvPr>
        </p:nvSpPr>
        <p:spPr>
          <a:xfrm rot="5400000">
            <a:off x="7563391" y="1841431"/>
            <a:ext cx="5497039" cy="317402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Roboto Mono"/>
              <a:buNone/>
              <a:defRPr sz="3200">
                <a:solidFill>
                  <a:srgbClr val="103864"/>
                </a:solidFill>
                <a:latin typeface="Roboto Mono"/>
                <a:ea typeface="Roboto Mono"/>
                <a:cs typeface="Roboto Mono"/>
                <a:sym typeface="Roboto Mon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82"/>
          <p:cNvSpPr txBox="1">
            <a:spLocks noGrp="1"/>
          </p:cNvSpPr>
          <p:nvPr>
            <p:ph type="body" idx="1"/>
          </p:nvPr>
        </p:nvSpPr>
        <p:spPr>
          <a:xfrm rot="5400000">
            <a:off x="1732201" y="-663336"/>
            <a:ext cx="5497040" cy="8183557"/>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76" name="Google Shape;176;p82"/>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77" name="Google Shape;177;p82"/>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78" name="Google Shape;178;p82"/>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79" name="Google Shape;179;p82"/>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80" name="Google Shape;180;p82"/>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8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9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0"/>
          <p:cNvSpPr>
            <a:spLocks noGrp="1"/>
          </p:cNvSpPr>
          <p:nvPr>
            <p:ph type="pic" idx="2"/>
          </p:nvPr>
        </p:nvSpPr>
        <p:spPr>
          <a:xfrm>
            <a:off x="5183188" y="987425"/>
            <a:ext cx="6172200" cy="4873625"/>
          </a:xfrm>
          <a:prstGeom prst="rect">
            <a:avLst/>
          </a:prstGeom>
          <a:noFill/>
          <a:ln>
            <a:noFill/>
          </a:ln>
        </p:spPr>
      </p:sp>
      <p:sp>
        <p:nvSpPr>
          <p:cNvPr id="68" name="Google Shape;68;p9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71"/>
          <p:cNvSpPr txBox="1">
            <a:spLocks noGrp="1"/>
          </p:cNvSpPr>
          <p:nvPr>
            <p:ph type="title"/>
          </p:nvPr>
        </p:nvSpPr>
        <p:spPr>
          <a:xfrm>
            <a:off x="388943" y="365125"/>
            <a:ext cx="11392749"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03864"/>
              </a:buClr>
              <a:buSzPts val="3200"/>
              <a:buFont typeface="Sora"/>
              <a:buNone/>
              <a:defRPr sz="3200" b="0" i="0" u="none" strike="noStrike" cap="none">
                <a:solidFill>
                  <a:srgbClr val="103864"/>
                </a:solidFill>
                <a:latin typeface="Sora"/>
                <a:ea typeface="Sora"/>
                <a:cs typeface="Sora"/>
                <a:sym typeface="So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71"/>
          <p:cNvSpPr txBox="1">
            <a:spLocks noGrp="1"/>
          </p:cNvSpPr>
          <p:nvPr>
            <p:ph type="body" idx="1"/>
          </p:nvPr>
        </p:nvSpPr>
        <p:spPr>
          <a:xfrm>
            <a:off x="388943" y="1825625"/>
            <a:ext cx="11392749" cy="4351338"/>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90000"/>
              </a:lnSpc>
              <a:spcBef>
                <a:spcPts val="1000"/>
              </a:spcBef>
              <a:spcAft>
                <a:spcPts val="0"/>
              </a:spcAft>
              <a:buClr>
                <a:srgbClr val="103864"/>
              </a:buClr>
              <a:buSzPts val="3200"/>
              <a:buFont typeface="Arial"/>
              <a:buChar char="•"/>
              <a:defRPr sz="3200" b="0" i="0" u="none" strike="noStrike" cap="none">
                <a:solidFill>
                  <a:srgbClr val="103864"/>
                </a:solidFill>
                <a:latin typeface="Sora"/>
                <a:ea typeface="Sora"/>
                <a:cs typeface="Sora"/>
                <a:sym typeface="Sora"/>
              </a:defRPr>
            </a:lvl1pPr>
            <a:lvl2pPr marL="914400" marR="0" lvl="1" indent="-406400" algn="l" rtl="0">
              <a:lnSpc>
                <a:spcPct val="90000"/>
              </a:lnSpc>
              <a:spcBef>
                <a:spcPts val="500"/>
              </a:spcBef>
              <a:spcAft>
                <a:spcPts val="0"/>
              </a:spcAft>
              <a:buClr>
                <a:srgbClr val="103864"/>
              </a:buClr>
              <a:buSzPts val="2800"/>
              <a:buFont typeface="Arial"/>
              <a:buChar char="•"/>
              <a:defRPr sz="2800" b="0" i="0" u="none" strike="noStrike" cap="none">
                <a:solidFill>
                  <a:srgbClr val="103864"/>
                </a:solidFill>
                <a:latin typeface="Sora"/>
                <a:ea typeface="Sora"/>
                <a:cs typeface="Sora"/>
                <a:sym typeface="Sora"/>
              </a:defRPr>
            </a:lvl2pPr>
            <a:lvl3pPr marL="1371600" marR="0" lvl="2" indent="-381000" algn="l" rtl="0">
              <a:lnSpc>
                <a:spcPct val="90000"/>
              </a:lnSpc>
              <a:spcBef>
                <a:spcPts val="500"/>
              </a:spcBef>
              <a:spcAft>
                <a:spcPts val="0"/>
              </a:spcAft>
              <a:buClr>
                <a:srgbClr val="103864"/>
              </a:buClr>
              <a:buSzPts val="2400"/>
              <a:buFont typeface="Arial"/>
              <a:buChar char="•"/>
              <a:defRPr sz="2400" b="0" i="0" u="none" strike="noStrike" cap="none">
                <a:solidFill>
                  <a:srgbClr val="103864"/>
                </a:solidFill>
                <a:latin typeface="Sora"/>
                <a:ea typeface="Sora"/>
                <a:cs typeface="Sora"/>
                <a:sym typeface="Sora"/>
              </a:defRPr>
            </a:lvl3pPr>
            <a:lvl4pPr marL="1828800" marR="0" lvl="3" indent="-355600" algn="l" rtl="0">
              <a:lnSpc>
                <a:spcPct val="90000"/>
              </a:lnSpc>
              <a:spcBef>
                <a:spcPts val="500"/>
              </a:spcBef>
              <a:spcAft>
                <a:spcPts val="0"/>
              </a:spcAft>
              <a:buClr>
                <a:srgbClr val="103864"/>
              </a:buClr>
              <a:buSzPts val="2000"/>
              <a:buFont typeface="Arial"/>
              <a:buChar char="•"/>
              <a:defRPr sz="2000" b="0" i="0" u="none" strike="noStrike" cap="none">
                <a:solidFill>
                  <a:srgbClr val="103864"/>
                </a:solidFill>
                <a:latin typeface="Sora"/>
                <a:ea typeface="Sora"/>
                <a:cs typeface="Sora"/>
                <a:sym typeface="Sora"/>
              </a:defRPr>
            </a:lvl4pPr>
            <a:lvl5pPr marL="2286000" marR="0" lvl="4" indent="-355600" algn="l" rtl="0">
              <a:lnSpc>
                <a:spcPct val="90000"/>
              </a:lnSpc>
              <a:spcBef>
                <a:spcPts val="500"/>
              </a:spcBef>
              <a:spcAft>
                <a:spcPts val="0"/>
              </a:spcAft>
              <a:buClr>
                <a:srgbClr val="103864"/>
              </a:buClr>
              <a:buSzPts val="2000"/>
              <a:buFont typeface="Arial"/>
              <a:buChar char="•"/>
              <a:defRPr sz="2000" b="0" i="0" u="none" strike="noStrike" cap="none">
                <a:solidFill>
                  <a:srgbClr val="103864"/>
                </a:solidFill>
                <a:latin typeface="Sora"/>
                <a:ea typeface="Sora"/>
                <a:cs typeface="Sora"/>
                <a:sym typeface="Sor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7" name="Google Shape;87;p71"/>
          <p:cNvPicPr preferRelativeResize="0"/>
          <p:nvPr/>
        </p:nvPicPr>
        <p:blipFill rotWithShape="1">
          <a:blip r:embed="rId13">
            <a:alphaModFix/>
          </a:blip>
          <a:srcRect/>
          <a:stretch/>
        </p:blipFill>
        <p:spPr>
          <a:xfrm>
            <a:off x="10412084" y="224287"/>
            <a:ext cx="1572880" cy="455637"/>
          </a:xfrm>
          <a:prstGeom prst="rect">
            <a:avLst/>
          </a:prstGeom>
          <a:noFill/>
          <a:ln>
            <a:noFill/>
          </a:ln>
        </p:spPr>
      </p:pic>
      <p:cxnSp>
        <p:nvCxnSpPr>
          <p:cNvPr id="88" name="Google Shape;88;p71"/>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89" name="Google Shape;89;p71"/>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90" name="Google Shape;90;p71"/>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grpSp>
        <p:nvGrpSpPr>
          <p:cNvPr id="186" name="Google Shape;186;p1"/>
          <p:cNvGrpSpPr/>
          <p:nvPr/>
        </p:nvGrpSpPr>
        <p:grpSpPr>
          <a:xfrm>
            <a:off x="1352100" y="2431013"/>
            <a:ext cx="9487800" cy="1651363"/>
            <a:chOff x="1352101" y="2247783"/>
            <a:chExt cx="9487800" cy="1651363"/>
          </a:xfrm>
        </p:grpSpPr>
        <p:sp>
          <p:nvSpPr>
            <p:cNvPr id="187" name="Google Shape;187;p1"/>
            <p:cNvSpPr txBox="1"/>
            <p:nvPr/>
          </p:nvSpPr>
          <p:spPr>
            <a:xfrm>
              <a:off x="1352101" y="2247783"/>
              <a:ext cx="9487800" cy="1248763"/>
            </a:xfrm>
            <a:prstGeom prst="rect">
              <a:avLst/>
            </a:prstGeom>
            <a:noFill/>
            <a:ln>
              <a:noFill/>
            </a:ln>
          </p:spPr>
          <p:txBody>
            <a:bodyPr spcFirstLastPara="1" wrap="square" lIns="91425" tIns="45700" rIns="91425" bIns="45700" anchor="t" anchorCtr="0">
              <a:spAutoFit/>
            </a:bodyPr>
            <a:lstStyle/>
            <a:p>
              <a:pPr algn="ctr">
                <a:lnSpc>
                  <a:spcPct val="107000"/>
                </a:lnSpc>
                <a:spcAft>
                  <a:spcPts val="800"/>
                </a:spcAft>
              </a:pPr>
              <a:r>
                <a:rPr lang="id-ID" sz="3200" b="1" i="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RFM Segmentation and K-Means Clustering: Optimizing Customer Insights Using Elbow Method</a:t>
              </a:r>
              <a:endParaRPr lang="en-ID"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8" name="Google Shape;188;p1"/>
            <p:cNvSpPr/>
            <p:nvPr/>
          </p:nvSpPr>
          <p:spPr>
            <a:xfrm>
              <a:off x="3306301" y="3496546"/>
              <a:ext cx="5579400" cy="402600"/>
            </a:xfrm>
            <a:prstGeom prst="roundRect">
              <a:avLst>
                <a:gd name="adj" fmla="val 50000"/>
              </a:avLst>
            </a:prstGeom>
            <a:solidFill>
              <a:srgbClr val="F3C1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03864"/>
                </a:buClr>
                <a:buSzPts val="1800"/>
                <a:buFont typeface="Sora"/>
                <a:buNone/>
              </a:pPr>
              <a:r>
                <a:rPr lang="en-US" sz="1800" dirty="0">
                  <a:solidFill>
                    <a:srgbClr val="103864"/>
                  </a:solidFill>
                  <a:latin typeface="Sora"/>
                  <a:ea typeface="Sora"/>
                  <a:cs typeface="Sora"/>
                  <a:sym typeface="Sora"/>
                </a:rPr>
                <a:t>Marketing &amp; Customer Analytics</a:t>
              </a:r>
              <a:endParaRPr sz="1800" b="0" i="0" u="none" strike="noStrike" cap="none" dirty="0">
                <a:solidFill>
                  <a:srgbClr val="103864"/>
                </a:solidFill>
                <a:latin typeface="Sora"/>
                <a:ea typeface="Sora"/>
                <a:cs typeface="Sora"/>
                <a:sym typeface="Sora"/>
              </a:endParaRPr>
            </a:p>
          </p:txBody>
        </p:sp>
      </p:grpSp>
      <p:pic>
        <p:nvPicPr>
          <p:cNvPr id="189" name="Google Shape;189;p1"/>
          <p:cNvPicPr preferRelativeResize="0"/>
          <p:nvPr/>
        </p:nvPicPr>
        <p:blipFill rotWithShape="1">
          <a:blip r:embed="rId4">
            <a:alphaModFix/>
          </a:blip>
          <a:srcRect/>
          <a:stretch/>
        </p:blipFill>
        <p:spPr>
          <a:xfrm>
            <a:off x="10412083" y="224287"/>
            <a:ext cx="1572882" cy="455637"/>
          </a:xfrm>
          <a:prstGeom prst="rect">
            <a:avLst/>
          </a:prstGeom>
          <a:noFill/>
          <a:ln>
            <a:noFill/>
          </a:ln>
        </p:spPr>
      </p:pic>
      <p:sp>
        <p:nvSpPr>
          <p:cNvPr id="190" name="Google Shape;190;p1"/>
          <p:cNvSpPr txBox="1"/>
          <p:nvPr/>
        </p:nvSpPr>
        <p:spPr>
          <a:xfrm>
            <a:off x="10662473" y="6414143"/>
            <a:ext cx="128592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800"/>
              <a:buFont typeface="Montserrat Light"/>
              <a:buNone/>
            </a:pPr>
            <a:r>
              <a:rPr lang="en-US" sz="800" b="0" i="0" u="none" strike="noStrike" cap="none">
                <a:solidFill>
                  <a:srgbClr val="FFFFFF"/>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91" name="Google Shape;191;p1"/>
          <p:cNvSpPr txBox="1"/>
          <p:nvPr/>
        </p:nvSpPr>
        <p:spPr>
          <a:xfrm>
            <a:off x="496312" y="6414143"/>
            <a:ext cx="78899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800"/>
              <a:buFont typeface="Montserrat Light"/>
              <a:buNone/>
            </a:pPr>
            <a:r>
              <a:rPr lang="en-US" sz="800" b="0" i="0" u="none" strike="noStrike" cap="none">
                <a:solidFill>
                  <a:srgbClr val="FFFFFF"/>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cxnSp>
        <p:nvCxnSpPr>
          <p:cNvPr id="192" name="Google Shape;192;p1"/>
          <p:cNvCxnSpPr/>
          <p:nvPr/>
        </p:nvCxnSpPr>
        <p:spPr>
          <a:xfrm>
            <a:off x="388943" y="6521865"/>
            <a:ext cx="145478" cy="0"/>
          </a:xfrm>
          <a:prstGeom prst="straightConnector1">
            <a:avLst/>
          </a:prstGeom>
          <a:noFill/>
          <a:ln w="9525" cap="flat" cmpd="sng">
            <a:solidFill>
              <a:schemeClr val="lt1"/>
            </a:solidFill>
            <a:prstDash val="solid"/>
            <a:miter lim="800000"/>
            <a:headEnd type="none" w="sm" len="sm"/>
            <a:tailEnd type="stealth"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p>
            <a:pPr marR="0" lvl="0" rtl="0">
              <a:lnSpc>
                <a:spcPct val="100000"/>
              </a:lnSpc>
              <a:spcBef>
                <a:spcPts val="0"/>
              </a:spcBef>
              <a:spcAft>
                <a:spcPts val="0"/>
              </a:spcAft>
              <a:buClr>
                <a:srgbClr val="103864"/>
              </a:buClr>
              <a:buSzPts val="2000"/>
            </a:pPr>
            <a:r>
              <a:rPr lang="en-US" sz="4000" dirty="0">
                <a:solidFill>
                  <a:srgbClr val="103864"/>
                </a:solidFill>
                <a:latin typeface="Sora"/>
                <a:ea typeface="Sora"/>
                <a:cs typeface="Sora"/>
                <a:sym typeface="Sora"/>
              </a:rPr>
              <a:t>Modelling Process</a:t>
            </a:r>
          </a:p>
        </p:txBody>
      </p:sp>
    </p:spTree>
    <p:extLst>
      <p:ext uri="{BB962C8B-B14F-4D97-AF65-F5344CB8AC3E}">
        <p14:creationId xmlns:p14="http://schemas.microsoft.com/office/powerpoint/2010/main" val="392087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sz="2400" dirty="0">
                <a:solidFill>
                  <a:srgbClr val="103864"/>
                </a:solidFill>
                <a:latin typeface="Sora"/>
                <a:ea typeface="Sora"/>
                <a:cs typeface="Sora"/>
                <a:sym typeface="Sora"/>
              </a:rPr>
              <a:t>Modelling Process</a:t>
            </a:r>
            <a:endParaRPr sz="2400" dirty="0"/>
          </a:p>
        </p:txBody>
      </p:sp>
      <p:pic>
        <p:nvPicPr>
          <p:cNvPr id="2" name="Picture 1">
            <a:extLst>
              <a:ext uri="{FF2B5EF4-FFF2-40B4-BE49-F238E27FC236}">
                <a16:creationId xmlns:a16="http://schemas.microsoft.com/office/drawing/2014/main" id="{D288BF66-02B1-DDB2-DE75-FCF1DED6604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131" b="11831"/>
          <a:stretch/>
        </p:blipFill>
        <p:spPr bwMode="auto">
          <a:xfrm>
            <a:off x="2458625" y="1515217"/>
            <a:ext cx="6948823" cy="44329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7893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sz="2400" dirty="0">
                <a:solidFill>
                  <a:srgbClr val="103864"/>
                </a:solidFill>
                <a:latin typeface="Sora"/>
                <a:ea typeface="Sora"/>
                <a:cs typeface="Sora"/>
                <a:sym typeface="Sora"/>
              </a:rPr>
              <a:t>Modelling Process</a:t>
            </a:r>
            <a:endParaRPr sz="2400" dirty="0"/>
          </a:p>
        </p:txBody>
      </p:sp>
      <p:sp>
        <p:nvSpPr>
          <p:cNvPr id="3" name="Google Shape;210;p3">
            <a:extLst>
              <a:ext uri="{FF2B5EF4-FFF2-40B4-BE49-F238E27FC236}">
                <a16:creationId xmlns:a16="http://schemas.microsoft.com/office/drawing/2014/main" id="{4385251D-3AC7-F950-8354-903E9726694E}"/>
              </a:ext>
            </a:extLst>
          </p:cNvPr>
          <p:cNvSpPr txBox="1"/>
          <p:nvPr/>
        </p:nvSpPr>
        <p:spPr>
          <a:xfrm>
            <a:off x="414157" y="1491511"/>
            <a:ext cx="11388900" cy="1938952"/>
          </a:xfrm>
          <a:prstGeom prst="rect">
            <a:avLst/>
          </a:prstGeom>
          <a:noFill/>
          <a:ln>
            <a:noFill/>
          </a:ln>
        </p:spPr>
        <p:txBody>
          <a:bodyPr spcFirstLastPara="1" wrap="square" lIns="91425" tIns="45700" rIns="91425" bIns="45700" anchor="t" anchorCtr="0">
            <a:spAutoFit/>
          </a:bodyPr>
          <a:lstStyle/>
          <a:p>
            <a:pPr algn="just">
              <a:buClr>
                <a:srgbClr val="103864"/>
              </a:buClr>
              <a:buSzPts val="2000"/>
              <a:tabLst>
                <a:tab pos="442913" algn="l"/>
              </a:tabLst>
            </a:pPr>
            <a:r>
              <a:rPr lang="en-US" sz="2000" i="1" dirty="0">
                <a:solidFill>
                  <a:srgbClr val="103864"/>
                </a:solidFill>
                <a:latin typeface="Sora"/>
                <a:cs typeface="Sora"/>
              </a:rPr>
              <a:t>Step 1 : Data Collection and Preprocessing</a:t>
            </a: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Collect data from relevant sources.</a:t>
            </a: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id-ID" sz="2000" dirty="0">
                <a:solidFill>
                  <a:srgbClr val="103864"/>
                </a:solidFill>
                <a:latin typeface="Sora"/>
                <a:cs typeface="Sora"/>
              </a:rPr>
              <a:t>Exploratory Data Analysis (EDA</a:t>
            </a:r>
            <a:r>
              <a:rPr lang="en-US" sz="2000" dirty="0">
                <a:solidFill>
                  <a:srgbClr val="103864"/>
                </a:solidFill>
                <a:latin typeface="Sora"/>
                <a:cs typeface="Sora"/>
              </a:rPr>
              <a:t>). EDA helps understand the overall distribution of the data, including the scatter, central tendency, and skewness of key features such as Recency, Frequency, and Monetary values.</a:t>
            </a:r>
          </a:p>
        </p:txBody>
      </p:sp>
      <p:pic>
        <p:nvPicPr>
          <p:cNvPr id="4" name="Picture 3">
            <a:extLst>
              <a:ext uri="{FF2B5EF4-FFF2-40B4-BE49-F238E27FC236}">
                <a16:creationId xmlns:a16="http://schemas.microsoft.com/office/drawing/2014/main" id="{155CBF11-8C72-D1C1-626B-49BF52B02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326" y="3429000"/>
            <a:ext cx="5438775" cy="2922905"/>
          </a:xfrm>
          <a:prstGeom prst="rect">
            <a:avLst/>
          </a:prstGeom>
        </p:spPr>
      </p:pic>
    </p:spTree>
    <p:extLst>
      <p:ext uri="{BB962C8B-B14F-4D97-AF65-F5344CB8AC3E}">
        <p14:creationId xmlns:p14="http://schemas.microsoft.com/office/powerpoint/2010/main" val="251473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sz="2400" dirty="0">
                <a:solidFill>
                  <a:srgbClr val="103864"/>
                </a:solidFill>
                <a:latin typeface="Sora"/>
                <a:ea typeface="Sora"/>
                <a:cs typeface="Sora"/>
                <a:sym typeface="Sora"/>
              </a:rPr>
              <a:t>Modelling Process</a:t>
            </a:r>
            <a:endParaRPr sz="2400" dirty="0"/>
          </a:p>
        </p:txBody>
      </p:sp>
      <p:sp>
        <p:nvSpPr>
          <p:cNvPr id="3" name="Google Shape;210;p3">
            <a:extLst>
              <a:ext uri="{FF2B5EF4-FFF2-40B4-BE49-F238E27FC236}">
                <a16:creationId xmlns:a16="http://schemas.microsoft.com/office/drawing/2014/main" id="{4385251D-3AC7-F950-8354-903E9726694E}"/>
              </a:ext>
            </a:extLst>
          </p:cNvPr>
          <p:cNvSpPr txBox="1"/>
          <p:nvPr/>
        </p:nvSpPr>
        <p:spPr>
          <a:xfrm>
            <a:off x="414157" y="1500566"/>
            <a:ext cx="11388900" cy="2554505"/>
          </a:xfrm>
          <a:prstGeom prst="rect">
            <a:avLst/>
          </a:prstGeom>
          <a:noFill/>
          <a:ln>
            <a:noFill/>
          </a:ln>
        </p:spPr>
        <p:txBody>
          <a:bodyPr spcFirstLastPara="1" wrap="square" lIns="91425" tIns="45700" rIns="91425" bIns="45700" anchor="t" anchorCtr="0">
            <a:spAutoFit/>
          </a:bodyPr>
          <a:lstStyle/>
          <a:p>
            <a:pPr algn="just">
              <a:buClr>
                <a:srgbClr val="103864"/>
              </a:buClr>
              <a:buSzPts val="2000"/>
              <a:tabLst>
                <a:tab pos="442913" algn="l"/>
              </a:tabLst>
            </a:pPr>
            <a:r>
              <a:rPr lang="en-US" sz="2000" i="1" dirty="0">
                <a:solidFill>
                  <a:srgbClr val="103864"/>
                </a:solidFill>
                <a:latin typeface="Sora"/>
                <a:cs typeface="Sora"/>
              </a:rPr>
              <a:t>Step 1 : Data Collection and Preprocessing</a:t>
            </a: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Prepare the data for modeling by handling missing values, removing duplicates, and addressing inconsistencies. Outliers are identified and either removed or transformed to reduce their impact on the model. This step ensures the data's integrity and quality, which is crucial for accurate analysis.</a:t>
            </a: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algn="just">
              <a:buClr>
                <a:srgbClr val="103864"/>
              </a:buClr>
              <a:buSzPts val="2000"/>
              <a:tabLst>
                <a:tab pos="442913" algn="l"/>
              </a:tabLst>
            </a:pPr>
            <a:r>
              <a:rPr lang="en-US" sz="2000" i="1" dirty="0">
                <a:solidFill>
                  <a:srgbClr val="103864"/>
                </a:solidFill>
                <a:latin typeface="Sora"/>
                <a:cs typeface="Sora"/>
              </a:rPr>
              <a:t>Step 2 : RFM Analysis</a:t>
            </a: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Recency, Frequency and Monetary values are calculated.</a:t>
            </a:r>
            <a:endParaRPr lang="en-ID" sz="2000" dirty="0">
              <a:solidFill>
                <a:srgbClr val="103864"/>
              </a:solidFill>
              <a:latin typeface="Sora"/>
              <a:cs typeface="Sora"/>
            </a:endParaRPr>
          </a:p>
        </p:txBody>
      </p:sp>
      <p:pic>
        <p:nvPicPr>
          <p:cNvPr id="2" name="Picture 1">
            <a:extLst>
              <a:ext uri="{FF2B5EF4-FFF2-40B4-BE49-F238E27FC236}">
                <a16:creationId xmlns:a16="http://schemas.microsoft.com/office/drawing/2014/main" id="{580FD580-8EEE-CB1A-1387-7DF30AC37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694" y="4286155"/>
            <a:ext cx="3994612" cy="1806827"/>
          </a:xfrm>
          <a:prstGeom prst="rect">
            <a:avLst/>
          </a:prstGeom>
        </p:spPr>
      </p:pic>
    </p:spTree>
    <p:extLst>
      <p:ext uri="{BB962C8B-B14F-4D97-AF65-F5344CB8AC3E}">
        <p14:creationId xmlns:p14="http://schemas.microsoft.com/office/powerpoint/2010/main" val="429396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sz="2400" dirty="0">
                <a:solidFill>
                  <a:srgbClr val="103864"/>
                </a:solidFill>
                <a:latin typeface="Sora"/>
                <a:ea typeface="Sora"/>
                <a:cs typeface="Sora"/>
                <a:sym typeface="Sora"/>
              </a:rPr>
              <a:t>Modelling Process</a:t>
            </a:r>
            <a:endParaRPr sz="2400" dirty="0"/>
          </a:p>
        </p:txBody>
      </p:sp>
      <p:sp>
        <p:nvSpPr>
          <p:cNvPr id="3" name="Google Shape;210;p3">
            <a:extLst>
              <a:ext uri="{FF2B5EF4-FFF2-40B4-BE49-F238E27FC236}">
                <a16:creationId xmlns:a16="http://schemas.microsoft.com/office/drawing/2014/main" id="{4385251D-3AC7-F950-8354-903E9726694E}"/>
              </a:ext>
            </a:extLst>
          </p:cNvPr>
          <p:cNvSpPr txBox="1"/>
          <p:nvPr/>
        </p:nvSpPr>
        <p:spPr>
          <a:xfrm>
            <a:off x="414157" y="1500566"/>
            <a:ext cx="11388900" cy="1938952"/>
          </a:xfrm>
          <a:prstGeom prst="rect">
            <a:avLst/>
          </a:prstGeom>
          <a:noFill/>
          <a:ln>
            <a:noFill/>
          </a:ln>
        </p:spPr>
        <p:txBody>
          <a:bodyPr spcFirstLastPara="1" wrap="square" lIns="91425" tIns="45700" rIns="91425" bIns="45700" anchor="t" anchorCtr="0">
            <a:spAutoFit/>
          </a:bodyPr>
          <a:lstStyle/>
          <a:p>
            <a:pPr algn="just">
              <a:buClr>
                <a:srgbClr val="103864"/>
              </a:buClr>
              <a:buSzPts val="2000"/>
              <a:tabLst>
                <a:tab pos="442913" algn="l"/>
              </a:tabLst>
            </a:pPr>
            <a:r>
              <a:rPr lang="en-US" sz="2000" i="1" dirty="0">
                <a:solidFill>
                  <a:srgbClr val="103864"/>
                </a:solidFill>
                <a:latin typeface="Sora"/>
                <a:cs typeface="Sora"/>
              </a:rPr>
              <a:t>Step 3 : Determine Optimal Cluster and K-Means Clustering</a:t>
            </a: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Use the Elbow Method to plot the sum of squared errors (SSE) against the number of clusters.</a:t>
            </a:r>
            <a:endParaRPr lang="en-ID"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endParaRPr lang="en-ID"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The K-means clustering algorithm is chosen with the optimal number of clusters set to 3, then configure the algorithm settings (e.g., distance metric, initialization).</a:t>
            </a:r>
            <a:endParaRPr lang="en-ID" sz="2000" dirty="0">
              <a:solidFill>
                <a:srgbClr val="103864"/>
              </a:solidFill>
              <a:latin typeface="Sora"/>
              <a:cs typeface="Sora"/>
            </a:endParaRPr>
          </a:p>
        </p:txBody>
      </p:sp>
      <p:pic>
        <p:nvPicPr>
          <p:cNvPr id="4" name="Picture 3">
            <a:extLst>
              <a:ext uri="{FF2B5EF4-FFF2-40B4-BE49-F238E27FC236}">
                <a16:creationId xmlns:a16="http://schemas.microsoft.com/office/drawing/2014/main" id="{25C73E43-0E96-E613-96FB-9D1D86809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74" y="3439518"/>
            <a:ext cx="4444365" cy="2954020"/>
          </a:xfrm>
          <a:prstGeom prst="rect">
            <a:avLst/>
          </a:prstGeom>
        </p:spPr>
      </p:pic>
      <p:pic>
        <p:nvPicPr>
          <p:cNvPr id="2" name="Picture 1">
            <a:extLst>
              <a:ext uri="{FF2B5EF4-FFF2-40B4-BE49-F238E27FC236}">
                <a16:creationId xmlns:a16="http://schemas.microsoft.com/office/drawing/2014/main" id="{3D9EF4EC-1159-AB23-8049-487CCAC2A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348" y="4111665"/>
            <a:ext cx="3232802" cy="1365973"/>
          </a:xfrm>
          <a:prstGeom prst="rect">
            <a:avLst/>
          </a:prstGeom>
        </p:spPr>
      </p:pic>
      <p:pic>
        <p:nvPicPr>
          <p:cNvPr id="5" name="Picture 4">
            <a:extLst>
              <a:ext uri="{FF2B5EF4-FFF2-40B4-BE49-F238E27FC236}">
                <a16:creationId xmlns:a16="http://schemas.microsoft.com/office/drawing/2014/main" id="{D4A8EDFA-C430-B770-41A5-ED61B9529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1960" y="4111665"/>
            <a:ext cx="3438525" cy="1609725"/>
          </a:xfrm>
          <a:prstGeom prst="rect">
            <a:avLst/>
          </a:prstGeom>
        </p:spPr>
      </p:pic>
    </p:spTree>
    <p:extLst>
      <p:ext uri="{BB962C8B-B14F-4D97-AF65-F5344CB8AC3E}">
        <p14:creationId xmlns:p14="http://schemas.microsoft.com/office/powerpoint/2010/main" val="338605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sz="2400" dirty="0">
                <a:solidFill>
                  <a:srgbClr val="103864"/>
                </a:solidFill>
                <a:latin typeface="Sora"/>
                <a:ea typeface="Sora"/>
                <a:cs typeface="Sora"/>
                <a:sym typeface="Sora"/>
              </a:rPr>
              <a:t>Modelling Process</a:t>
            </a:r>
            <a:endParaRPr sz="2400" dirty="0"/>
          </a:p>
        </p:txBody>
      </p:sp>
      <p:sp>
        <p:nvSpPr>
          <p:cNvPr id="3" name="Google Shape;210;p3">
            <a:extLst>
              <a:ext uri="{FF2B5EF4-FFF2-40B4-BE49-F238E27FC236}">
                <a16:creationId xmlns:a16="http://schemas.microsoft.com/office/drawing/2014/main" id="{4385251D-3AC7-F950-8354-903E9726694E}"/>
              </a:ext>
            </a:extLst>
          </p:cNvPr>
          <p:cNvSpPr txBox="1"/>
          <p:nvPr/>
        </p:nvSpPr>
        <p:spPr>
          <a:xfrm>
            <a:off x="414157" y="1500566"/>
            <a:ext cx="11388900" cy="2154396"/>
          </a:xfrm>
          <a:prstGeom prst="rect">
            <a:avLst/>
          </a:prstGeom>
          <a:noFill/>
          <a:ln>
            <a:noFill/>
          </a:ln>
        </p:spPr>
        <p:txBody>
          <a:bodyPr spcFirstLastPara="1" wrap="square" lIns="91425" tIns="45700" rIns="91425" bIns="45700" anchor="t" anchorCtr="0">
            <a:spAutoFit/>
          </a:bodyPr>
          <a:lstStyle/>
          <a:p>
            <a:pPr algn="just">
              <a:buClr>
                <a:srgbClr val="103864"/>
              </a:buClr>
              <a:buSzPts val="2000"/>
              <a:tabLst>
                <a:tab pos="442913" algn="l"/>
              </a:tabLst>
            </a:pPr>
            <a:r>
              <a:rPr lang="en-US" sz="2000" i="1" dirty="0">
                <a:solidFill>
                  <a:srgbClr val="103864"/>
                </a:solidFill>
                <a:latin typeface="Sora"/>
                <a:cs typeface="Sora"/>
              </a:rPr>
              <a:t>Step 4 : Cluster Profiling and Insights</a:t>
            </a: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Cluster profiling is done to understand the characteristics of each segment.</a:t>
            </a:r>
          </a:p>
          <a:p>
            <a:pPr algn="just">
              <a:buClr>
                <a:srgbClr val="103864"/>
              </a:buClr>
              <a:buSzPts val="2000"/>
              <a:tabLst>
                <a:tab pos="442913" algn="l"/>
              </a:tabLst>
            </a:pPr>
            <a:r>
              <a:rPr lang="en-US" sz="2000" dirty="0">
                <a:solidFill>
                  <a:srgbClr val="103864"/>
                </a:solidFill>
                <a:latin typeface="Sora"/>
                <a:cs typeface="Sora"/>
              </a:rPr>
              <a:t>	</a:t>
            </a:r>
            <a:r>
              <a:rPr lang="en-US" sz="1800" dirty="0">
                <a:solidFill>
                  <a:srgbClr val="103864"/>
                </a:solidFill>
                <a:latin typeface="Sora"/>
                <a:cs typeface="Sora"/>
              </a:rPr>
              <a:t>- Cluster 0 = Top Tier Customers (low recency, high frequency and high monetary)</a:t>
            </a:r>
          </a:p>
          <a:p>
            <a:pPr algn="just">
              <a:buClr>
                <a:srgbClr val="103864"/>
              </a:buClr>
              <a:buSzPts val="2000"/>
              <a:tabLst>
                <a:tab pos="442913" algn="l"/>
              </a:tabLst>
            </a:pPr>
            <a:r>
              <a:rPr lang="en-US" sz="1800" dirty="0">
                <a:solidFill>
                  <a:srgbClr val="103864"/>
                </a:solidFill>
                <a:latin typeface="Sora"/>
                <a:cs typeface="Sora"/>
              </a:rPr>
              <a:t>	- Cluster 1 = Regular Customers (low recency, medium frequency and low monetary)</a:t>
            </a:r>
          </a:p>
          <a:p>
            <a:pPr algn="just">
              <a:buClr>
                <a:srgbClr val="103864"/>
              </a:buClr>
              <a:buSzPts val="2000"/>
              <a:tabLst>
                <a:tab pos="442913" algn="l"/>
              </a:tabLst>
            </a:pPr>
            <a:r>
              <a:rPr lang="en-US" sz="1800" dirty="0">
                <a:solidFill>
                  <a:srgbClr val="103864"/>
                </a:solidFill>
                <a:latin typeface="Sora"/>
                <a:cs typeface="Sora"/>
              </a:rPr>
              <a:t>	- Cluster 2 = Passive Customers (high recency, low frequency and low monetary</a:t>
            </a:r>
          </a:p>
          <a:p>
            <a:pPr algn="just">
              <a:buClr>
                <a:srgbClr val="103864"/>
              </a:buClr>
              <a:buSzPts val="2000"/>
              <a:tabLst>
                <a:tab pos="442913" algn="l"/>
              </a:tabLst>
            </a:pPr>
            <a:endParaRPr lang="en-ID" sz="1800" dirty="0">
              <a:solidFill>
                <a:srgbClr val="103864"/>
              </a:solidFill>
              <a:latin typeface="Sora"/>
              <a:cs typeface="Sora"/>
            </a:endParaRPr>
          </a:p>
          <a:p>
            <a:pPr algn="just">
              <a:buClr>
                <a:srgbClr val="103864"/>
              </a:buClr>
              <a:buSzPts val="2000"/>
              <a:tabLst>
                <a:tab pos="442913" algn="l"/>
              </a:tabLst>
            </a:pPr>
            <a:endParaRPr lang="en-ID" sz="2000" dirty="0">
              <a:solidFill>
                <a:srgbClr val="103864"/>
              </a:solidFill>
              <a:latin typeface="Sora"/>
              <a:cs typeface="Sora"/>
            </a:endParaRPr>
          </a:p>
        </p:txBody>
      </p:sp>
      <p:pic>
        <p:nvPicPr>
          <p:cNvPr id="6" name="Picture 5">
            <a:extLst>
              <a:ext uri="{FF2B5EF4-FFF2-40B4-BE49-F238E27FC236}">
                <a16:creationId xmlns:a16="http://schemas.microsoft.com/office/drawing/2014/main" id="{478BDB9B-D60A-F092-3AFC-C02AC8F98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771" y="3261640"/>
            <a:ext cx="4667885" cy="3057525"/>
          </a:xfrm>
          <a:prstGeom prst="rect">
            <a:avLst/>
          </a:prstGeom>
        </p:spPr>
      </p:pic>
    </p:spTree>
    <p:extLst>
      <p:ext uri="{BB962C8B-B14F-4D97-AF65-F5344CB8AC3E}">
        <p14:creationId xmlns:p14="http://schemas.microsoft.com/office/powerpoint/2010/main" val="284390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sz="2400" dirty="0">
                <a:solidFill>
                  <a:srgbClr val="103864"/>
                </a:solidFill>
                <a:latin typeface="Sora"/>
                <a:ea typeface="Sora"/>
                <a:cs typeface="Sora"/>
                <a:sym typeface="Sora"/>
              </a:rPr>
              <a:t>Modelling Process</a:t>
            </a:r>
            <a:endParaRPr sz="2400" dirty="0"/>
          </a:p>
        </p:txBody>
      </p:sp>
      <p:sp>
        <p:nvSpPr>
          <p:cNvPr id="3" name="Google Shape;210;p3">
            <a:extLst>
              <a:ext uri="{FF2B5EF4-FFF2-40B4-BE49-F238E27FC236}">
                <a16:creationId xmlns:a16="http://schemas.microsoft.com/office/drawing/2014/main" id="{4385251D-3AC7-F950-8354-903E9726694E}"/>
              </a:ext>
            </a:extLst>
          </p:cNvPr>
          <p:cNvSpPr txBox="1"/>
          <p:nvPr/>
        </p:nvSpPr>
        <p:spPr>
          <a:xfrm>
            <a:off x="414157" y="1500566"/>
            <a:ext cx="11388900" cy="1015622"/>
          </a:xfrm>
          <a:prstGeom prst="rect">
            <a:avLst/>
          </a:prstGeom>
          <a:noFill/>
          <a:ln>
            <a:noFill/>
          </a:ln>
        </p:spPr>
        <p:txBody>
          <a:bodyPr spcFirstLastPara="1" wrap="square" lIns="91425" tIns="45700" rIns="91425" bIns="45700" anchor="t" anchorCtr="0">
            <a:spAutoFit/>
          </a:bodyPr>
          <a:lstStyle/>
          <a:p>
            <a:pPr algn="just">
              <a:buClr>
                <a:srgbClr val="103864"/>
              </a:buClr>
              <a:buSzPts val="2000"/>
              <a:tabLst>
                <a:tab pos="442913" algn="l"/>
              </a:tabLst>
            </a:pPr>
            <a:r>
              <a:rPr lang="en-US" sz="2000" i="1" dirty="0">
                <a:solidFill>
                  <a:srgbClr val="103864"/>
                </a:solidFill>
                <a:latin typeface="Sora"/>
                <a:cs typeface="Sora"/>
              </a:rPr>
              <a:t>Step 4 : Cluster Profiling and Insights</a:t>
            </a: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Aggregation and statistical analysis based on the cluster profiling results was conducted to gain further insight into the performance of each segment.</a:t>
            </a:r>
            <a:endParaRPr lang="en-ID" sz="2000" dirty="0">
              <a:solidFill>
                <a:srgbClr val="103864"/>
              </a:solidFill>
              <a:latin typeface="Sora"/>
              <a:cs typeface="Sora"/>
            </a:endParaRPr>
          </a:p>
        </p:txBody>
      </p:sp>
      <p:pic>
        <p:nvPicPr>
          <p:cNvPr id="2" name="Picture 1">
            <a:extLst>
              <a:ext uri="{FF2B5EF4-FFF2-40B4-BE49-F238E27FC236}">
                <a16:creationId xmlns:a16="http://schemas.microsoft.com/office/drawing/2014/main" id="{66CB0DDC-16B2-F8D4-E3B1-502CAB9A7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57" y="2953774"/>
            <a:ext cx="11229734" cy="2286534"/>
          </a:xfrm>
          <a:prstGeom prst="rect">
            <a:avLst/>
          </a:prstGeom>
        </p:spPr>
      </p:pic>
    </p:spTree>
    <p:extLst>
      <p:ext uri="{BB962C8B-B14F-4D97-AF65-F5344CB8AC3E}">
        <p14:creationId xmlns:p14="http://schemas.microsoft.com/office/powerpoint/2010/main" val="401525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42ad2f6649_0_144"/>
          <p:cNvSpPr txBox="1">
            <a:spLocks noGrp="1"/>
          </p:cNvSpPr>
          <p:nvPr>
            <p:ph type="title"/>
          </p:nvPr>
        </p:nvSpPr>
        <p:spPr>
          <a:xfrm>
            <a:off x="316523" y="2691441"/>
            <a:ext cx="11582400" cy="896700"/>
          </a:xfrm>
          <a:prstGeom prst="rect">
            <a:avLst/>
          </a:prstGeom>
          <a:noFill/>
          <a:ln>
            <a:noFill/>
          </a:ln>
        </p:spPr>
        <p:txBody>
          <a:bodyPr spcFirstLastPara="1" wrap="square" lIns="91425" tIns="45700" rIns="91425" bIns="45700" anchor="b" anchorCtr="0">
            <a:normAutofit/>
          </a:bodyPr>
          <a:lstStyle/>
          <a:p>
            <a:pPr marR="0" lvl="0" rtl="0">
              <a:lnSpc>
                <a:spcPct val="100000"/>
              </a:lnSpc>
              <a:spcBef>
                <a:spcPts val="0"/>
              </a:spcBef>
              <a:spcAft>
                <a:spcPts val="0"/>
              </a:spcAft>
              <a:buClr>
                <a:srgbClr val="103864"/>
              </a:buClr>
              <a:buSzPts val="2000"/>
            </a:pPr>
            <a:r>
              <a:rPr lang="en-US" sz="4000" dirty="0">
                <a:solidFill>
                  <a:srgbClr val="103864"/>
                </a:solidFill>
                <a:latin typeface="Sora"/>
                <a:ea typeface="Sora"/>
                <a:cs typeface="Sora"/>
                <a:sym typeface="Sora"/>
              </a:rPr>
              <a:t>Analysis &amp; Conclusion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42ad2f6649_0_139"/>
          <p:cNvSpPr txBox="1">
            <a:spLocks noGrp="1"/>
          </p:cNvSpPr>
          <p:nvPr>
            <p:ph type="title"/>
          </p:nvPr>
        </p:nvSpPr>
        <p:spPr>
          <a:xfrm>
            <a:off x="388943" y="365125"/>
            <a:ext cx="11401500" cy="1325700"/>
          </a:xfrm>
          <a:prstGeom prst="rect">
            <a:avLst/>
          </a:prstGeom>
          <a:noFill/>
          <a:ln>
            <a:noFill/>
          </a:ln>
        </p:spPr>
        <p:txBody>
          <a:bodyPr spcFirstLastPara="1" wrap="square" lIns="91425" tIns="45700" rIns="91425" bIns="45700" anchor="ctr" anchorCtr="0">
            <a:normAutofit/>
          </a:bodyPr>
          <a:lstStyle/>
          <a:p>
            <a:r>
              <a:rPr lang="en-US" sz="3200" dirty="0">
                <a:solidFill>
                  <a:srgbClr val="103864"/>
                </a:solidFill>
                <a:latin typeface="Sora"/>
                <a:ea typeface="Sora"/>
                <a:cs typeface="Sora"/>
                <a:sym typeface="Sora"/>
              </a:rPr>
              <a:t>Analysis &amp; Conclusion</a:t>
            </a:r>
            <a:endParaRPr dirty="0"/>
          </a:p>
        </p:txBody>
      </p:sp>
      <p:sp>
        <p:nvSpPr>
          <p:cNvPr id="2" name="Google Shape;210;p3">
            <a:extLst>
              <a:ext uri="{FF2B5EF4-FFF2-40B4-BE49-F238E27FC236}">
                <a16:creationId xmlns:a16="http://schemas.microsoft.com/office/drawing/2014/main" id="{9C687F52-679C-1C18-FFBD-64070107A028}"/>
              </a:ext>
            </a:extLst>
          </p:cNvPr>
          <p:cNvSpPr txBox="1"/>
          <p:nvPr/>
        </p:nvSpPr>
        <p:spPr>
          <a:xfrm>
            <a:off x="414157" y="1500566"/>
            <a:ext cx="11388900" cy="4093388"/>
          </a:xfrm>
          <a:prstGeom prst="rect">
            <a:avLst/>
          </a:prstGeom>
          <a:noFill/>
          <a:ln>
            <a:noFill/>
          </a:ln>
        </p:spPr>
        <p:txBody>
          <a:bodyPr spcFirstLastPara="1" wrap="square" lIns="91425" tIns="45700" rIns="91425" bIns="45700" anchor="t" anchorCtr="0">
            <a:spAutoFit/>
          </a:bodyPr>
          <a:lstStyle/>
          <a:p>
            <a:pPr algn="just">
              <a:buClr>
                <a:srgbClr val="103864"/>
              </a:buClr>
              <a:buSzPts val="2000"/>
              <a:tabLst>
                <a:tab pos="442913" algn="l"/>
              </a:tabLst>
            </a:pPr>
            <a:r>
              <a:rPr lang="en-US" sz="2000" i="1" dirty="0">
                <a:solidFill>
                  <a:srgbClr val="103864"/>
                </a:solidFill>
                <a:latin typeface="Sora"/>
                <a:cs typeface="Sora"/>
              </a:rPr>
              <a:t>Analysis</a:t>
            </a:r>
          </a:p>
          <a:p>
            <a:pPr algn="just">
              <a:buClr>
                <a:srgbClr val="103864"/>
              </a:buClr>
              <a:buSzPts val="2000"/>
              <a:tabLst>
                <a:tab pos="442913" algn="l"/>
              </a:tabLst>
            </a:pPr>
            <a:endParaRPr lang="en-US" sz="2000" i="1"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Top Tier Customers : Highest value, frequent buyers; critical for revenue. Immediate actions include VIP rewards, personalized offers, and premium services. Long-term focus on loyalty programs and subscriptions.</a:t>
            </a: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Regular Customers : Moderate frequency and value; significant revenue potential. Strategies involve targeted campaigns and seasonal promotions to drive higher engagement.</a:t>
            </a: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Passive Customers : Largest group, lower engagement and spend. Focus on reactivation through time-sensitive offers and product bundles to boost engagement.</a:t>
            </a:r>
            <a:endParaRPr lang="en-ID" sz="2000" dirty="0">
              <a:solidFill>
                <a:srgbClr val="103864"/>
              </a:solidFill>
              <a:latin typeface="Sora"/>
              <a:cs typeface="Sora"/>
            </a:endParaRPr>
          </a:p>
        </p:txBody>
      </p:sp>
    </p:spTree>
    <p:extLst>
      <p:ext uri="{BB962C8B-B14F-4D97-AF65-F5344CB8AC3E}">
        <p14:creationId xmlns:p14="http://schemas.microsoft.com/office/powerpoint/2010/main" val="2605440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42ad2f6649_0_139"/>
          <p:cNvSpPr txBox="1">
            <a:spLocks noGrp="1"/>
          </p:cNvSpPr>
          <p:nvPr>
            <p:ph type="title"/>
          </p:nvPr>
        </p:nvSpPr>
        <p:spPr>
          <a:xfrm>
            <a:off x="388943" y="365125"/>
            <a:ext cx="11401500" cy="1325700"/>
          </a:xfrm>
          <a:prstGeom prst="rect">
            <a:avLst/>
          </a:prstGeom>
          <a:noFill/>
          <a:ln>
            <a:noFill/>
          </a:ln>
        </p:spPr>
        <p:txBody>
          <a:bodyPr spcFirstLastPara="1" wrap="square" lIns="91425" tIns="45700" rIns="91425" bIns="45700" anchor="ctr" anchorCtr="0">
            <a:normAutofit/>
          </a:bodyPr>
          <a:lstStyle/>
          <a:p>
            <a:r>
              <a:rPr lang="en-US" sz="3200" dirty="0">
                <a:solidFill>
                  <a:srgbClr val="103864"/>
                </a:solidFill>
                <a:latin typeface="Sora"/>
                <a:ea typeface="Sora"/>
                <a:cs typeface="Sora"/>
                <a:sym typeface="Sora"/>
              </a:rPr>
              <a:t>Analysis &amp; Conclusion</a:t>
            </a:r>
            <a:endParaRPr dirty="0"/>
          </a:p>
        </p:txBody>
      </p:sp>
      <p:sp>
        <p:nvSpPr>
          <p:cNvPr id="2" name="Google Shape;210;p3">
            <a:extLst>
              <a:ext uri="{FF2B5EF4-FFF2-40B4-BE49-F238E27FC236}">
                <a16:creationId xmlns:a16="http://schemas.microsoft.com/office/drawing/2014/main" id="{9C687F52-679C-1C18-FFBD-64070107A028}"/>
              </a:ext>
            </a:extLst>
          </p:cNvPr>
          <p:cNvSpPr txBox="1"/>
          <p:nvPr/>
        </p:nvSpPr>
        <p:spPr>
          <a:xfrm>
            <a:off x="414157" y="1500566"/>
            <a:ext cx="11388900" cy="4093388"/>
          </a:xfrm>
          <a:prstGeom prst="rect">
            <a:avLst/>
          </a:prstGeom>
          <a:noFill/>
          <a:ln>
            <a:noFill/>
          </a:ln>
        </p:spPr>
        <p:txBody>
          <a:bodyPr spcFirstLastPara="1" wrap="square" lIns="91425" tIns="45700" rIns="91425" bIns="45700" anchor="t" anchorCtr="0">
            <a:spAutoFit/>
          </a:bodyPr>
          <a:lstStyle/>
          <a:p>
            <a:pPr algn="just">
              <a:buClr>
                <a:srgbClr val="103864"/>
              </a:buClr>
              <a:buSzPts val="2000"/>
              <a:tabLst>
                <a:tab pos="442913" algn="l"/>
              </a:tabLst>
            </a:pPr>
            <a:r>
              <a:rPr lang="en-US" sz="2000" i="1" dirty="0">
                <a:solidFill>
                  <a:srgbClr val="103864"/>
                </a:solidFill>
                <a:latin typeface="Sora"/>
                <a:cs typeface="Sora"/>
              </a:rPr>
              <a:t>Conclusions</a:t>
            </a:r>
          </a:p>
          <a:p>
            <a:pPr algn="just">
              <a:buClr>
                <a:srgbClr val="103864"/>
              </a:buClr>
              <a:buSzPts val="2000"/>
              <a:tabLst>
                <a:tab pos="442913" algn="l"/>
              </a:tabLst>
            </a:pPr>
            <a:endParaRPr lang="en-US" sz="2000" i="1"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RFM segmentation effectively aligns </a:t>
            </a:r>
            <a:r>
              <a:rPr lang="en-US" sz="2000" dirty="0" err="1">
                <a:solidFill>
                  <a:srgbClr val="103864"/>
                </a:solidFill>
                <a:latin typeface="Sora"/>
                <a:cs typeface="Sora"/>
              </a:rPr>
              <a:t>RetailCo's</a:t>
            </a:r>
            <a:r>
              <a:rPr lang="en-US" sz="2000" dirty="0">
                <a:solidFill>
                  <a:srgbClr val="103864"/>
                </a:solidFill>
                <a:latin typeface="Sora"/>
                <a:cs typeface="Sora"/>
              </a:rPr>
              <a:t> marketing strategies with customer behaviors, allowing precise targeting and improved resource allocation.</a:t>
            </a: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By prioritizing high-value customers and re-engaging passive segments, </a:t>
            </a:r>
            <a:r>
              <a:rPr lang="en-US" sz="2000" dirty="0" err="1">
                <a:solidFill>
                  <a:srgbClr val="103864"/>
                </a:solidFill>
                <a:latin typeface="Sora"/>
                <a:cs typeface="Sora"/>
              </a:rPr>
              <a:t>RetailCo</a:t>
            </a:r>
            <a:r>
              <a:rPr lang="en-US" sz="2000" dirty="0">
                <a:solidFill>
                  <a:srgbClr val="103864"/>
                </a:solidFill>
                <a:latin typeface="Sora"/>
                <a:cs typeface="Sora"/>
              </a:rPr>
              <a:t> can enhance customer loyalty and maximize profitability.</a:t>
            </a: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Implement predictive modeling and machine learning (e.g., decision trees, neural networks) for deeper insights and proactive engagement.</a:t>
            </a: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Use A/B and multivariate testing to refine and adjust strategies in line with evolving customer needs.</a:t>
            </a:r>
          </a:p>
        </p:txBody>
      </p:sp>
    </p:spTree>
    <p:extLst>
      <p:ext uri="{BB962C8B-B14F-4D97-AF65-F5344CB8AC3E}">
        <p14:creationId xmlns:p14="http://schemas.microsoft.com/office/powerpoint/2010/main" val="338646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a:t>Outline</a:t>
            </a:r>
            <a:endParaRPr/>
          </a:p>
        </p:txBody>
      </p:sp>
      <p:sp>
        <p:nvSpPr>
          <p:cNvPr id="198" name="Google Shape;198;p4"/>
          <p:cNvSpPr txBox="1"/>
          <p:nvPr/>
        </p:nvSpPr>
        <p:spPr>
          <a:xfrm>
            <a:off x="401515" y="1584375"/>
            <a:ext cx="11388900" cy="193895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103864"/>
              </a:buClr>
              <a:buSzPts val="2000"/>
              <a:buFont typeface="Sora"/>
              <a:buChar char="■"/>
            </a:pPr>
            <a:r>
              <a:rPr lang="en-US" sz="2000" b="0" i="0" u="none" strike="noStrike" cap="none" dirty="0">
                <a:solidFill>
                  <a:srgbClr val="103864"/>
                </a:solidFill>
                <a:latin typeface="Sora"/>
                <a:ea typeface="Sora"/>
                <a:cs typeface="Sora"/>
                <a:sym typeface="Sora"/>
              </a:rPr>
              <a:t>Introduction</a:t>
            </a:r>
            <a:endParaRPr sz="2000" b="0" i="0" u="none" strike="noStrike" cap="none" dirty="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dirty="0">
                <a:solidFill>
                  <a:srgbClr val="103864"/>
                </a:solidFill>
                <a:latin typeface="Sora"/>
                <a:ea typeface="Sora"/>
                <a:cs typeface="Sora"/>
                <a:sym typeface="Sora"/>
              </a:rPr>
              <a:t>Problem</a:t>
            </a:r>
          </a:p>
          <a:p>
            <a:pPr marL="285750" marR="0" lvl="0" indent="-285750" algn="l" rtl="0">
              <a:lnSpc>
                <a:spcPct val="100000"/>
              </a:lnSpc>
              <a:spcBef>
                <a:spcPts val="0"/>
              </a:spcBef>
              <a:spcAft>
                <a:spcPts val="0"/>
              </a:spcAft>
              <a:buClr>
                <a:srgbClr val="103864"/>
              </a:buClr>
              <a:buSzPts val="2000"/>
              <a:buFont typeface="Sora"/>
              <a:buChar char="■"/>
            </a:pPr>
            <a:r>
              <a:rPr lang="en-US" sz="2000" dirty="0">
                <a:solidFill>
                  <a:srgbClr val="103864"/>
                </a:solidFill>
                <a:latin typeface="Sora"/>
                <a:ea typeface="Sora"/>
                <a:cs typeface="Sora"/>
                <a:sym typeface="Sora"/>
              </a:rPr>
              <a:t>Solution</a:t>
            </a:r>
          </a:p>
          <a:p>
            <a:pPr marL="285750" marR="0" lvl="0" indent="-285750" algn="l" rtl="0">
              <a:lnSpc>
                <a:spcPct val="100000"/>
              </a:lnSpc>
              <a:spcBef>
                <a:spcPts val="0"/>
              </a:spcBef>
              <a:spcAft>
                <a:spcPts val="0"/>
              </a:spcAft>
              <a:buClr>
                <a:srgbClr val="103864"/>
              </a:buClr>
              <a:buSzPts val="2000"/>
              <a:buFont typeface="Sora"/>
              <a:buChar char="■"/>
            </a:pPr>
            <a:r>
              <a:rPr lang="en-US" sz="2000" dirty="0">
                <a:solidFill>
                  <a:srgbClr val="103864"/>
                </a:solidFill>
                <a:latin typeface="Sora"/>
                <a:ea typeface="Sora"/>
                <a:cs typeface="Sora"/>
                <a:sym typeface="Sora"/>
              </a:rPr>
              <a:t>Modelling Process</a:t>
            </a:r>
          </a:p>
          <a:p>
            <a:pPr marL="285750" marR="0" lvl="0" indent="-285750" algn="l" rtl="0">
              <a:lnSpc>
                <a:spcPct val="100000"/>
              </a:lnSpc>
              <a:spcBef>
                <a:spcPts val="0"/>
              </a:spcBef>
              <a:spcAft>
                <a:spcPts val="0"/>
              </a:spcAft>
              <a:buClr>
                <a:srgbClr val="103864"/>
              </a:buClr>
              <a:buSzPts val="2000"/>
              <a:buFont typeface="Sora"/>
              <a:buChar char="■"/>
            </a:pPr>
            <a:r>
              <a:rPr lang="en-US" sz="2000" dirty="0">
                <a:solidFill>
                  <a:srgbClr val="103864"/>
                </a:solidFill>
                <a:latin typeface="Sora"/>
                <a:ea typeface="Sora"/>
                <a:cs typeface="Sora"/>
                <a:sym typeface="Sora"/>
              </a:rPr>
              <a:t>Analysis &amp; Conclusion</a:t>
            </a:r>
          </a:p>
          <a:p>
            <a:pPr marL="285750" marR="0" lvl="0" indent="-285750" algn="l" rtl="0">
              <a:lnSpc>
                <a:spcPct val="100000"/>
              </a:lnSpc>
              <a:spcBef>
                <a:spcPts val="0"/>
              </a:spcBef>
              <a:spcAft>
                <a:spcPts val="0"/>
              </a:spcAft>
              <a:buClr>
                <a:srgbClr val="103864"/>
              </a:buClr>
              <a:buSzPts val="2000"/>
              <a:buFont typeface="Sora"/>
              <a:buChar char="■"/>
            </a:pPr>
            <a:r>
              <a:rPr lang="en-US" sz="2000" b="0" i="0" u="none" strike="noStrike" cap="none" dirty="0">
                <a:solidFill>
                  <a:srgbClr val="103864"/>
                </a:solidFill>
                <a:latin typeface="Sora"/>
                <a:ea typeface="Sora"/>
                <a:cs typeface="Sora"/>
                <a:sym typeface="Sora"/>
              </a:rPr>
              <a:t>References</a:t>
            </a:r>
            <a:endParaRPr sz="2000" b="0" i="0" u="none" strike="noStrike" cap="none" dirty="0">
              <a:solidFill>
                <a:srgbClr val="103864"/>
              </a:solidFill>
              <a:latin typeface="Sora"/>
              <a:ea typeface="Sora"/>
              <a:cs typeface="Sora"/>
              <a:sym typeface="Sor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
          <p:cNvSpPr txBox="1">
            <a:spLocks noGrp="1"/>
          </p:cNvSpPr>
          <p:nvPr>
            <p:ph type="title"/>
          </p:nvPr>
        </p:nvSpPr>
        <p:spPr>
          <a:xfrm>
            <a:off x="388943" y="365125"/>
            <a:ext cx="1150998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Reference</a:t>
            </a:r>
            <a:endParaRPr dirty="0"/>
          </a:p>
        </p:txBody>
      </p:sp>
      <p:sp>
        <p:nvSpPr>
          <p:cNvPr id="234" name="Google Shape;234;p2"/>
          <p:cNvSpPr txBox="1"/>
          <p:nvPr/>
        </p:nvSpPr>
        <p:spPr>
          <a:xfrm>
            <a:off x="414157" y="1299186"/>
            <a:ext cx="11388900" cy="5233700"/>
          </a:xfrm>
          <a:prstGeom prst="rect">
            <a:avLst/>
          </a:prstGeom>
          <a:noFill/>
          <a:ln>
            <a:noFill/>
          </a:ln>
        </p:spPr>
        <p:txBody>
          <a:bodyPr spcFirstLastPara="1" wrap="square" lIns="91425" tIns="45700" rIns="91425" bIns="45700" anchor="t" anchorCtr="0">
            <a:spAutoFit/>
          </a:bodyPr>
          <a:lstStyle/>
          <a:p>
            <a:pPr marL="285750" indent="-285750" algn="just">
              <a:lnSpc>
                <a:spcPct val="130000"/>
              </a:lnSpc>
              <a:buClr>
                <a:srgbClr val="103864"/>
              </a:buClr>
              <a:buSzPts val="2000"/>
              <a:buFont typeface="Sora"/>
              <a:buChar char="•"/>
            </a:pPr>
            <a:r>
              <a:rPr lang="id-ID" sz="1100" dirty="0">
                <a:solidFill>
                  <a:srgbClr val="103864"/>
                </a:solidFill>
                <a:latin typeface="Sora"/>
                <a:cs typeface="Sora"/>
              </a:rPr>
              <a:t>Abirami, M. &amp; Pattabiraman, V. 2016. Data mining Approach for Intelligent Customer Behavior Analysis for A Retail Store. In: proceedings of the 3rd international symposium on big data and cloud computing challenges (ISBCC–16). 283-291.</a:t>
            </a:r>
            <a:endParaRPr lang="en-ID" sz="11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100" dirty="0">
                <a:solidFill>
                  <a:srgbClr val="103864"/>
                </a:solidFill>
                <a:latin typeface="Sora"/>
                <a:cs typeface="Sora"/>
              </a:rPr>
              <a:t>Ching-Hsue Cheng, You-Shyang Chen C.-H. Cheng, Y.-S. Chen. 2008. Classifying the Segmentation of Customer Value Via RFM Model and RS Theory. Expert Systems with Applications 36 (2009) 4176–4184</a:t>
            </a:r>
            <a:endParaRPr lang="en-US" sz="11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100" dirty="0">
                <a:solidFill>
                  <a:srgbClr val="103864"/>
                </a:solidFill>
                <a:latin typeface="Sora"/>
                <a:cs typeface="Sora"/>
              </a:rPr>
              <a:t>Christy, A.J., Umamakeswari, A., Priyatharsini, L., Neyaa, A. 2018. RFM Ranking – An Effective Approach to Customer Segmentation, Journal of King Saud University - Computer and Information Sciences</a:t>
            </a:r>
            <a:endParaRPr lang="en-ID" sz="11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100" dirty="0">
                <a:solidFill>
                  <a:srgbClr val="103864"/>
                </a:solidFill>
                <a:latin typeface="Sora"/>
                <a:cs typeface="Sora"/>
              </a:rPr>
              <a:t>Dursun, A. &amp; Caber, M. (2016). Using Data Mining Techniques for Profiling Profitable Hotel Customers: An Application of RFM Analysis. Tourism Management Perspectives, 18, 153-160</a:t>
            </a:r>
            <a:endParaRPr lang="en-ID" sz="11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100" dirty="0">
                <a:solidFill>
                  <a:srgbClr val="103864"/>
                </a:solidFill>
                <a:latin typeface="Sora"/>
                <a:cs typeface="Sora"/>
              </a:rPr>
              <a:t>Hadi Roshan, Masoumeh Afsharinezhad. 2017. The new Approach in Market Segmentation by Using RFM Model. Journal of Applied Research on Industrial Engineering</a:t>
            </a:r>
            <a:endParaRPr lang="en-ID" sz="11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100" dirty="0">
                <a:solidFill>
                  <a:srgbClr val="103864"/>
                </a:solidFill>
                <a:latin typeface="Sora"/>
                <a:cs typeface="Sora"/>
              </a:rPr>
              <a:t>Ina Maryani, Dwiza Riana, Rachmawati Darma Astuti, Ahmad Ishaq, Sutrisno, Eva Argarini Pratama. 2018. Customer Segmentation based on RFM model and Clustering Techniques With K-Means Algorithm. Third International Conference on Informatics and Computing (ICIC)</a:t>
            </a:r>
            <a:endParaRPr lang="en-ID" sz="11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100" dirty="0">
                <a:solidFill>
                  <a:srgbClr val="103864"/>
                </a:solidFill>
                <a:latin typeface="Sora"/>
                <a:cs typeface="Sora"/>
              </a:rPr>
              <a:t>John A. McCarty a, Manoj Hastak. 2006. Segmentation Approaches in Data-Mining: A Comparison of RFM, CHAID, and Logistic Regression Journal of Business Research 60 (2007) 656–662.</a:t>
            </a:r>
            <a:endParaRPr lang="en-ID" sz="11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100" dirty="0">
                <a:solidFill>
                  <a:srgbClr val="103864"/>
                </a:solidFill>
                <a:latin typeface="Sora"/>
                <a:cs typeface="Sora"/>
              </a:rPr>
              <a:t>Onur Dogan, Ejder Aycin, Zeki Atil Bulut. 2018. Conducted A Study About Customer Segmentation By Using RFM Model And Clustering Methods: A Case Study In Retail Industry. International Journal of Contemporary Economics and Administrative Sciences ISSN: 1925– 4423 Volume :8, Issue: 1, Year:2018, pp. 1-19</a:t>
            </a:r>
            <a:endParaRPr lang="en-ID" sz="11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100" dirty="0">
                <a:solidFill>
                  <a:srgbClr val="103864"/>
                </a:solidFill>
                <a:latin typeface="Sora"/>
                <a:cs typeface="Sora"/>
              </a:rPr>
              <a:t>Rahul Shirole, Laxmiputra Salokhe, Saraswati Jadhav. 2021. Customer Segmentation using RFM Model and K-Means Clustering. Department of Computer Engineering, Vishwakarma Institute of Technology Pune, Maharashtra, India</a:t>
            </a:r>
            <a:endParaRPr lang="en-ID" sz="11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100" dirty="0">
                <a:solidFill>
                  <a:srgbClr val="103864"/>
                </a:solidFill>
                <a:latin typeface="Sora"/>
                <a:cs typeface="Sora"/>
              </a:rPr>
              <a:t>Rena Nainggolan, Resianta Perangin-angin, Emma Simarmata and Astuti Feriani Tarigan. 2019. Improved the Performance of the K-Means Cluster Using the Sum of Squared Error (SSE) optimized by using the Elbow Method. Journal of Physics: Conference Series</a:t>
            </a:r>
            <a:endParaRPr lang="en-ID" sz="11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100" dirty="0">
                <a:solidFill>
                  <a:srgbClr val="103864"/>
                </a:solidFill>
                <a:latin typeface="Sora"/>
                <a:cs typeface="Sora"/>
              </a:rPr>
              <a:t>Sabuncu, İ., Türkan, E., &amp; Polat, H. 2020. Customer Segmentation And Profiling With RFM Analysis, TUJOM, 5(1): 22-36</a:t>
            </a:r>
            <a:endParaRPr lang="en-ID" sz="1100" dirty="0">
              <a:solidFill>
                <a:srgbClr val="103864"/>
              </a:solidFill>
              <a:latin typeface="Sora"/>
              <a:cs typeface="Sora"/>
            </a:endParaRPr>
          </a:p>
          <a:p>
            <a:pPr marL="285750" indent="-285750" algn="just">
              <a:lnSpc>
                <a:spcPct val="130000"/>
              </a:lnSpc>
              <a:buClr>
                <a:srgbClr val="103864"/>
              </a:buClr>
              <a:buSzPts val="2000"/>
              <a:buFont typeface="Sora"/>
              <a:buChar char="•"/>
            </a:pPr>
            <a:endParaRPr lang="en-ID" sz="1500" noProof="1">
              <a:solidFill>
                <a:srgbClr val="103864"/>
              </a:solidFill>
              <a:latin typeface="Sora"/>
              <a:cs typeface="Sora"/>
              <a:sym typeface="Sor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c19338028d_0_10"/>
          <p:cNvSpPr txBox="1">
            <a:spLocks noGrp="1"/>
          </p:cNvSpPr>
          <p:nvPr>
            <p:ph type="title"/>
          </p:nvPr>
        </p:nvSpPr>
        <p:spPr>
          <a:xfrm>
            <a:off x="316523" y="2691441"/>
            <a:ext cx="11582400" cy="896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en-US" sz="40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en-US" sz="4000" dirty="0"/>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Introduction</a:t>
            </a:r>
            <a:endParaRPr dirty="0"/>
          </a:p>
        </p:txBody>
      </p:sp>
      <p:sp>
        <p:nvSpPr>
          <p:cNvPr id="210" name="Google Shape;210;p3"/>
          <p:cNvSpPr txBox="1"/>
          <p:nvPr/>
        </p:nvSpPr>
        <p:spPr>
          <a:xfrm>
            <a:off x="401515" y="1430469"/>
            <a:ext cx="11388900" cy="4832052"/>
          </a:xfrm>
          <a:prstGeom prst="rect">
            <a:avLst/>
          </a:prstGeom>
          <a:noFill/>
          <a:ln>
            <a:noFill/>
          </a:ln>
        </p:spPr>
        <p:txBody>
          <a:bodyPr spcFirstLastPara="1" wrap="square" lIns="91425" tIns="45700" rIns="91425" bIns="45700" anchor="t" anchorCtr="0">
            <a:spAutoFit/>
          </a:bodyPr>
          <a:lstStyle/>
          <a:p>
            <a:pPr algn="just">
              <a:buClr>
                <a:srgbClr val="103864"/>
              </a:buClr>
              <a:buSzPts val="2000"/>
            </a:pPr>
            <a:r>
              <a:rPr lang="en-US" sz="2400" i="1" dirty="0" err="1">
                <a:solidFill>
                  <a:srgbClr val="103864"/>
                </a:solidFill>
                <a:latin typeface="Sora"/>
                <a:cs typeface="Sora"/>
                <a:sym typeface="Sora"/>
              </a:rPr>
              <a:t>RetailCo</a:t>
            </a:r>
            <a:r>
              <a:rPr lang="en-US" sz="2400" i="1" dirty="0">
                <a:solidFill>
                  <a:srgbClr val="103864"/>
                </a:solidFill>
                <a:latin typeface="Sora"/>
                <a:cs typeface="Sora"/>
                <a:sym typeface="Sora"/>
              </a:rPr>
              <a:t> Overview</a:t>
            </a:r>
          </a:p>
          <a:p>
            <a:pPr marL="285750" indent="-285750" algn="just">
              <a:buClr>
                <a:srgbClr val="103864"/>
              </a:buClr>
              <a:buSzPts val="2000"/>
              <a:buFont typeface="Sora"/>
              <a:buChar char="•"/>
            </a:pPr>
            <a:r>
              <a:rPr lang="en-US" sz="2400" dirty="0">
                <a:solidFill>
                  <a:srgbClr val="103864"/>
                </a:solidFill>
                <a:latin typeface="Sora"/>
                <a:cs typeface="Sora"/>
                <a:sym typeface="Sora"/>
              </a:rPr>
              <a:t>Medium-sized retail company specializing in consumer goods with multiple sales channels, including in-store, online, and direct marketing.</a:t>
            </a:r>
          </a:p>
          <a:p>
            <a:pPr marL="285750" indent="-285750" algn="just">
              <a:buClr>
                <a:srgbClr val="103864"/>
              </a:buClr>
              <a:buSzPts val="2000"/>
              <a:buFont typeface="Sora"/>
              <a:buChar char="•"/>
            </a:pPr>
            <a:r>
              <a:rPr lang="en-US" sz="2400" dirty="0">
                <a:solidFill>
                  <a:srgbClr val="103864"/>
                </a:solidFill>
                <a:latin typeface="Sora"/>
                <a:cs typeface="Sora"/>
                <a:sym typeface="Sora"/>
              </a:rPr>
              <a:t>Product offerings include groceries, electronics, fashion, and household goods.</a:t>
            </a:r>
          </a:p>
          <a:p>
            <a:pPr marL="285750" indent="-285750" algn="just">
              <a:buClr>
                <a:srgbClr val="103864"/>
              </a:buClr>
              <a:buSzPts val="2000"/>
              <a:buFont typeface="Sora"/>
              <a:buChar char="•"/>
            </a:pPr>
            <a:endParaRPr lang="en-US" sz="2400" dirty="0">
              <a:solidFill>
                <a:srgbClr val="103864"/>
              </a:solidFill>
              <a:latin typeface="Sora"/>
              <a:cs typeface="Sora"/>
              <a:sym typeface="Sora"/>
            </a:endParaRPr>
          </a:p>
          <a:p>
            <a:pPr algn="just">
              <a:buClr>
                <a:srgbClr val="103864"/>
              </a:buClr>
              <a:buSzPts val="2000"/>
            </a:pPr>
            <a:r>
              <a:rPr lang="en-US" sz="2400" i="1" dirty="0">
                <a:solidFill>
                  <a:srgbClr val="103864"/>
                </a:solidFill>
                <a:latin typeface="Sora"/>
                <a:cs typeface="Sora"/>
                <a:sym typeface="Sora"/>
              </a:rPr>
              <a:t>Strategic objectives:</a:t>
            </a:r>
          </a:p>
          <a:p>
            <a:pPr marL="285750" indent="-285750" algn="just">
              <a:buClr>
                <a:srgbClr val="103864"/>
              </a:buClr>
              <a:buSzPts val="2000"/>
              <a:buFont typeface="Sora"/>
              <a:buChar char="•"/>
            </a:pPr>
            <a:r>
              <a:rPr lang="en-US" sz="2400" dirty="0">
                <a:solidFill>
                  <a:srgbClr val="103864"/>
                </a:solidFill>
                <a:latin typeface="Sora"/>
                <a:cs typeface="Sora"/>
                <a:sym typeface="Sora"/>
              </a:rPr>
              <a:t>Increase customer retention and maximize customer lifetime value.</a:t>
            </a:r>
          </a:p>
          <a:p>
            <a:pPr marL="285750" indent="-285750" algn="just">
              <a:buClr>
                <a:srgbClr val="103864"/>
              </a:buClr>
              <a:buSzPts val="2000"/>
              <a:buFont typeface="Sora"/>
              <a:buChar char="•"/>
            </a:pPr>
            <a:r>
              <a:rPr lang="en-US" sz="2400" dirty="0">
                <a:solidFill>
                  <a:srgbClr val="103864"/>
                </a:solidFill>
                <a:latin typeface="Sora"/>
                <a:cs typeface="Sora"/>
                <a:sym typeface="Sora"/>
              </a:rPr>
              <a:t>Optimize marketing strategies by targeting high-value customers.</a:t>
            </a:r>
          </a:p>
          <a:p>
            <a:pPr marL="285750" indent="-285750" algn="just">
              <a:buClr>
                <a:srgbClr val="103864"/>
              </a:buClr>
              <a:buSzPts val="2000"/>
              <a:buFont typeface="Sora"/>
              <a:buChar char="•"/>
            </a:pPr>
            <a:r>
              <a:rPr lang="en-US" sz="2400" dirty="0">
                <a:solidFill>
                  <a:srgbClr val="103864"/>
                </a:solidFill>
                <a:latin typeface="Sora"/>
                <a:cs typeface="Sora"/>
                <a:sym typeface="Sora"/>
              </a:rPr>
              <a:t>Improve inventory management by understanding product demand patterns.</a:t>
            </a:r>
            <a:endParaRPr lang="en-ID" sz="2400" dirty="0">
              <a:solidFill>
                <a:srgbClr val="103864"/>
              </a:solidFill>
              <a:latin typeface="Sora"/>
              <a:cs typeface="Sora"/>
              <a:sym typeface="Sora"/>
            </a:endParaRPr>
          </a:p>
          <a:p>
            <a:pPr marL="285750" indent="-285750" algn="just">
              <a:buClr>
                <a:srgbClr val="103864"/>
              </a:buClr>
              <a:buSzPts val="2000"/>
              <a:buFont typeface="Sora"/>
              <a:buChar char="•"/>
            </a:pPr>
            <a:endParaRPr lang="en-ID" sz="2000" dirty="0">
              <a:solidFill>
                <a:srgbClr val="103864"/>
              </a:solidFill>
              <a:latin typeface="Sora"/>
              <a:cs typeface="Sora"/>
              <a:sym typeface="Sor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p>
            <a:pPr>
              <a:buSzPts val="4000"/>
            </a:pPr>
            <a:r>
              <a:rPr lang="en-US" sz="4400" dirty="0">
                <a:solidFill>
                  <a:srgbClr val="103864"/>
                </a:solidFill>
                <a:latin typeface="Sora"/>
                <a:ea typeface="Sora"/>
                <a:cs typeface="Sora"/>
                <a:sym typeface="Sora"/>
              </a:rPr>
              <a:t>Problem</a:t>
            </a:r>
            <a:endParaRPr dirty="0"/>
          </a:p>
        </p:txBody>
      </p:sp>
    </p:spTree>
    <p:extLst>
      <p:ext uri="{BB962C8B-B14F-4D97-AF65-F5344CB8AC3E}">
        <p14:creationId xmlns:p14="http://schemas.microsoft.com/office/powerpoint/2010/main" val="3309862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R="0" lvl="0" algn="l" rtl="0">
              <a:lnSpc>
                <a:spcPct val="100000"/>
              </a:lnSpc>
              <a:spcBef>
                <a:spcPts val="0"/>
              </a:spcBef>
              <a:spcAft>
                <a:spcPts val="0"/>
              </a:spcAft>
              <a:buClr>
                <a:srgbClr val="103864"/>
              </a:buClr>
              <a:buSzPts val="2000"/>
            </a:pPr>
            <a:r>
              <a:rPr lang="en-US" sz="3200" dirty="0">
                <a:solidFill>
                  <a:srgbClr val="103864"/>
                </a:solidFill>
                <a:latin typeface="Sora"/>
                <a:ea typeface="Sora"/>
                <a:cs typeface="Sora"/>
                <a:sym typeface="Sora"/>
              </a:rPr>
              <a:t>Problem</a:t>
            </a:r>
          </a:p>
        </p:txBody>
      </p:sp>
      <p:sp>
        <p:nvSpPr>
          <p:cNvPr id="210" name="Google Shape;210;p3"/>
          <p:cNvSpPr txBox="1"/>
          <p:nvPr/>
        </p:nvSpPr>
        <p:spPr>
          <a:xfrm>
            <a:off x="414157" y="1445664"/>
            <a:ext cx="11388900" cy="4401164"/>
          </a:xfrm>
          <a:prstGeom prst="rect">
            <a:avLst/>
          </a:prstGeom>
          <a:noFill/>
          <a:ln>
            <a:noFill/>
          </a:ln>
        </p:spPr>
        <p:txBody>
          <a:bodyPr spcFirstLastPara="1" wrap="square" lIns="91425" tIns="45700" rIns="91425" bIns="45700" anchor="t" anchorCtr="0">
            <a:spAutoFit/>
          </a:bodyPr>
          <a:lstStyle/>
          <a:p>
            <a:pPr marL="806450" indent="-285750" algn="just">
              <a:buClr>
                <a:srgbClr val="103864"/>
              </a:buClr>
              <a:buSzPts val="2000"/>
              <a:buFont typeface="Sora"/>
              <a:buChar char="•"/>
            </a:pPr>
            <a:r>
              <a:rPr lang="en-US" sz="2000" dirty="0">
                <a:solidFill>
                  <a:srgbClr val="103864"/>
                </a:solidFill>
                <a:latin typeface="Sora"/>
                <a:cs typeface="Sora"/>
              </a:rPr>
              <a:t>In a competitive market, </a:t>
            </a:r>
            <a:r>
              <a:rPr lang="en-US" sz="2000" dirty="0" err="1">
                <a:solidFill>
                  <a:srgbClr val="103864"/>
                </a:solidFill>
                <a:latin typeface="Sora"/>
                <a:cs typeface="Sora"/>
              </a:rPr>
              <a:t>RetailCo</a:t>
            </a:r>
            <a:r>
              <a:rPr lang="en-US" sz="2000" dirty="0">
                <a:solidFill>
                  <a:srgbClr val="103864"/>
                </a:solidFill>
                <a:latin typeface="Sora"/>
                <a:cs typeface="Sora"/>
              </a:rPr>
              <a:t> cannot cater to all potential buyers, necessitating a focus on specific, high-value customer segments.</a:t>
            </a:r>
          </a:p>
          <a:p>
            <a:pPr marL="806450" indent="-285750" algn="just">
              <a:buClr>
                <a:srgbClr val="103864"/>
              </a:buClr>
              <a:buSzPts val="2000"/>
              <a:buFont typeface="Sora"/>
              <a:buChar char="•"/>
            </a:pPr>
            <a:endParaRPr lang="en-US" sz="2000" dirty="0">
              <a:solidFill>
                <a:srgbClr val="103864"/>
              </a:solidFill>
              <a:latin typeface="Sora"/>
              <a:cs typeface="Sora"/>
            </a:endParaRPr>
          </a:p>
          <a:p>
            <a:pPr marL="806450" indent="-285750" algn="just">
              <a:buClr>
                <a:srgbClr val="103864"/>
              </a:buClr>
              <a:buSzPts val="2000"/>
              <a:buFont typeface="Sora"/>
              <a:buChar char="•"/>
            </a:pPr>
            <a:r>
              <a:rPr lang="en-US" sz="2000" dirty="0">
                <a:solidFill>
                  <a:srgbClr val="103864"/>
                </a:solidFill>
                <a:latin typeface="Sora"/>
                <a:cs typeface="Sora"/>
              </a:rPr>
              <a:t>Lack of detailed understanding of customer behavior and purchasing patterns leads to suboptimal marketing and inventory strategies.</a:t>
            </a:r>
          </a:p>
          <a:p>
            <a:pPr marL="806450" indent="-285750" algn="just">
              <a:buClr>
                <a:srgbClr val="103864"/>
              </a:buClr>
              <a:buSzPts val="2000"/>
              <a:buFont typeface="Sora"/>
              <a:buChar char="•"/>
            </a:pPr>
            <a:endParaRPr lang="en-US" sz="2000" dirty="0">
              <a:solidFill>
                <a:srgbClr val="103864"/>
              </a:solidFill>
              <a:latin typeface="Sora"/>
              <a:cs typeface="Sora"/>
            </a:endParaRPr>
          </a:p>
          <a:p>
            <a:pPr marL="806450" indent="-285750" algn="just">
              <a:buClr>
                <a:srgbClr val="103864"/>
              </a:buClr>
              <a:buSzPts val="2000"/>
              <a:buFont typeface="Sora"/>
              <a:buChar char="•"/>
            </a:pPr>
            <a:r>
              <a:rPr lang="en-US" sz="2000" dirty="0">
                <a:solidFill>
                  <a:srgbClr val="103864"/>
                </a:solidFill>
                <a:latin typeface="Sora"/>
                <a:cs typeface="Sora"/>
              </a:rPr>
              <a:t>Difficulty in identifying and prioritizing valuable customers who are more likely to make repeat purchases.</a:t>
            </a:r>
          </a:p>
          <a:p>
            <a:pPr marL="806450" indent="-285750" algn="just">
              <a:buClr>
                <a:srgbClr val="103864"/>
              </a:buClr>
              <a:buSzPts val="2000"/>
              <a:buFont typeface="Sora"/>
              <a:buChar char="•"/>
            </a:pPr>
            <a:endParaRPr lang="en-US" sz="2000" dirty="0">
              <a:solidFill>
                <a:srgbClr val="103864"/>
              </a:solidFill>
              <a:latin typeface="Sora"/>
              <a:cs typeface="Sora"/>
            </a:endParaRPr>
          </a:p>
          <a:p>
            <a:pPr marL="806450" indent="-285750" algn="just">
              <a:buClr>
                <a:srgbClr val="103864"/>
              </a:buClr>
              <a:buSzPts val="2000"/>
              <a:buFont typeface="Sora"/>
              <a:buChar char="•"/>
            </a:pPr>
            <a:r>
              <a:rPr lang="en-US" sz="2000" dirty="0" err="1">
                <a:solidFill>
                  <a:srgbClr val="103864"/>
                </a:solidFill>
                <a:latin typeface="Sora"/>
                <a:cs typeface="Sora"/>
              </a:rPr>
              <a:t>RetailCo</a:t>
            </a:r>
            <a:r>
              <a:rPr lang="en-US" sz="2000" dirty="0">
                <a:solidFill>
                  <a:srgbClr val="103864"/>
                </a:solidFill>
                <a:latin typeface="Sora"/>
                <a:cs typeface="Sora"/>
              </a:rPr>
              <a:t> requires robust analytical methods to segment and profile customers effectively.</a:t>
            </a:r>
          </a:p>
          <a:p>
            <a:pPr marL="806450" indent="-285750" algn="just">
              <a:buClr>
                <a:srgbClr val="103864"/>
              </a:buClr>
              <a:buSzPts val="2000"/>
              <a:buFont typeface="Sora"/>
              <a:buChar char="•"/>
            </a:pPr>
            <a:endParaRPr lang="en-US" sz="2000" dirty="0">
              <a:solidFill>
                <a:srgbClr val="103864"/>
              </a:solidFill>
              <a:latin typeface="Sora"/>
              <a:cs typeface="Sora"/>
            </a:endParaRPr>
          </a:p>
          <a:p>
            <a:pPr marL="806450" indent="-285750" algn="just">
              <a:buClr>
                <a:srgbClr val="103864"/>
              </a:buClr>
              <a:buSzPts val="2000"/>
              <a:buFont typeface="Sora"/>
              <a:buChar char="•"/>
            </a:pPr>
            <a:r>
              <a:rPr lang="en-US" sz="2000" dirty="0">
                <a:solidFill>
                  <a:srgbClr val="103864"/>
                </a:solidFill>
                <a:latin typeface="Sora"/>
                <a:cs typeface="Sora"/>
              </a:rPr>
              <a:t>Existing strategies do not fully leverage customer data to inform marketing and inventory decisions.</a:t>
            </a:r>
            <a:endParaRPr lang="en-ID" sz="2000" dirty="0">
              <a:solidFill>
                <a:srgbClr val="103864"/>
              </a:solidFill>
              <a:latin typeface="Sora"/>
              <a:cs typeface="Sora"/>
            </a:endParaRPr>
          </a:p>
        </p:txBody>
      </p:sp>
    </p:spTree>
    <p:extLst>
      <p:ext uri="{BB962C8B-B14F-4D97-AF65-F5344CB8AC3E}">
        <p14:creationId xmlns:p14="http://schemas.microsoft.com/office/powerpoint/2010/main" val="345907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p>
            <a:pPr marR="0" lvl="0" rtl="0">
              <a:lnSpc>
                <a:spcPct val="100000"/>
              </a:lnSpc>
              <a:spcBef>
                <a:spcPts val="0"/>
              </a:spcBef>
              <a:spcAft>
                <a:spcPts val="0"/>
              </a:spcAft>
              <a:buClr>
                <a:srgbClr val="103864"/>
              </a:buClr>
              <a:buSzPts val="2000"/>
            </a:pPr>
            <a:r>
              <a:rPr lang="en-US" sz="4000" dirty="0">
                <a:solidFill>
                  <a:srgbClr val="103864"/>
                </a:solidFill>
                <a:latin typeface="Sora"/>
                <a:ea typeface="Sora"/>
                <a:cs typeface="Sora"/>
                <a:sym typeface="Sora"/>
              </a:rPr>
              <a:t>Solution</a:t>
            </a:r>
          </a:p>
        </p:txBody>
      </p:sp>
    </p:spTree>
    <p:extLst>
      <p:ext uri="{BB962C8B-B14F-4D97-AF65-F5344CB8AC3E}">
        <p14:creationId xmlns:p14="http://schemas.microsoft.com/office/powerpoint/2010/main" val="152982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sz="2400" dirty="0">
                <a:solidFill>
                  <a:srgbClr val="103864"/>
                </a:solidFill>
                <a:latin typeface="Sora"/>
                <a:ea typeface="Sora"/>
                <a:cs typeface="Sora"/>
                <a:sym typeface="Sora"/>
              </a:rPr>
              <a:t>Solution</a:t>
            </a:r>
            <a:endParaRPr sz="2400" dirty="0"/>
          </a:p>
        </p:txBody>
      </p:sp>
      <p:sp>
        <p:nvSpPr>
          <p:cNvPr id="4" name="Google Shape;210;p3">
            <a:extLst>
              <a:ext uri="{FF2B5EF4-FFF2-40B4-BE49-F238E27FC236}">
                <a16:creationId xmlns:a16="http://schemas.microsoft.com/office/drawing/2014/main" id="{70889729-5589-1D08-5B6B-F2289D4451BD}"/>
              </a:ext>
            </a:extLst>
          </p:cNvPr>
          <p:cNvSpPr txBox="1"/>
          <p:nvPr/>
        </p:nvSpPr>
        <p:spPr>
          <a:xfrm>
            <a:off x="414157" y="1593432"/>
            <a:ext cx="11388900" cy="4535560"/>
          </a:xfrm>
          <a:prstGeom prst="rect">
            <a:avLst/>
          </a:prstGeom>
          <a:noFill/>
          <a:ln>
            <a:noFill/>
          </a:ln>
        </p:spPr>
        <p:txBody>
          <a:bodyPr spcFirstLastPara="1" wrap="square" lIns="91425" tIns="45700" rIns="91425" bIns="45700" anchor="t" anchorCtr="0">
            <a:spAutoFit/>
          </a:bodyPr>
          <a:lstStyle/>
          <a:p>
            <a:pPr marL="88900" algn="just">
              <a:lnSpc>
                <a:spcPct val="107000"/>
              </a:lnSpc>
              <a:spcAft>
                <a:spcPts val="800"/>
              </a:spcAft>
              <a:tabLst>
                <a:tab pos="450215" algn="l"/>
              </a:tabLst>
            </a:pPr>
            <a:r>
              <a:rPr lang="en-US" sz="2000" i="1" dirty="0">
                <a:solidFill>
                  <a:srgbClr val="103864"/>
                </a:solidFill>
                <a:latin typeface="Sora"/>
                <a:cs typeface="Sora"/>
              </a:rPr>
              <a:t>Strategic Approach Using RFM Analysis and Clustering</a:t>
            </a:r>
          </a:p>
          <a:p>
            <a:pPr marL="88900" algn="just">
              <a:lnSpc>
                <a:spcPct val="107000"/>
              </a:lnSpc>
              <a:spcAft>
                <a:spcPts val="800"/>
              </a:spcAft>
              <a:tabLst>
                <a:tab pos="450215" algn="l"/>
              </a:tabLst>
            </a:pPr>
            <a:r>
              <a:rPr lang="en-US" sz="2000" i="1" dirty="0">
                <a:solidFill>
                  <a:srgbClr val="103864"/>
                </a:solidFill>
                <a:latin typeface="Sora"/>
                <a:cs typeface="Sora"/>
              </a:rPr>
              <a:t>RFM Analysis</a:t>
            </a:r>
          </a:p>
          <a:p>
            <a:pPr marL="431800" indent="-342900" algn="just">
              <a:lnSpc>
                <a:spcPct val="107000"/>
              </a:lnSpc>
              <a:spcAft>
                <a:spcPts val="800"/>
              </a:spcAft>
              <a:buFont typeface="Arial" panose="020B0604020202020204" pitchFamily="34" charset="0"/>
              <a:buChar char="•"/>
              <a:tabLst>
                <a:tab pos="450215" algn="l"/>
              </a:tabLst>
            </a:pPr>
            <a:r>
              <a:rPr lang="en-US" sz="2000" dirty="0">
                <a:solidFill>
                  <a:srgbClr val="103864"/>
                </a:solidFill>
                <a:latin typeface="Sora"/>
                <a:cs typeface="Sora"/>
              </a:rPr>
              <a:t>A proven model that identifies valuable customers based on Recency, Frequency, and Monetary value of their purchases.</a:t>
            </a:r>
          </a:p>
          <a:p>
            <a:pPr marL="431800" indent="-342900" algn="just">
              <a:lnSpc>
                <a:spcPct val="107000"/>
              </a:lnSpc>
              <a:spcAft>
                <a:spcPts val="800"/>
              </a:spcAft>
              <a:buFont typeface="Arial" panose="020B0604020202020204" pitchFamily="34" charset="0"/>
              <a:buChar char="•"/>
              <a:tabLst>
                <a:tab pos="450215" algn="l"/>
              </a:tabLst>
            </a:pPr>
            <a:r>
              <a:rPr lang="en-US" sz="2000" dirty="0">
                <a:solidFill>
                  <a:srgbClr val="103864"/>
                </a:solidFill>
                <a:latin typeface="Sora"/>
                <a:cs typeface="Sora"/>
              </a:rPr>
              <a:t> Helps differentiate important customers from large data sets, providing insights into purchasing behavior.</a:t>
            </a:r>
          </a:p>
          <a:p>
            <a:pPr marL="88900" algn="just">
              <a:lnSpc>
                <a:spcPct val="107000"/>
              </a:lnSpc>
              <a:spcAft>
                <a:spcPts val="800"/>
              </a:spcAft>
              <a:tabLst>
                <a:tab pos="450215" algn="l"/>
              </a:tabLst>
            </a:pPr>
            <a:endParaRPr lang="en-ID" sz="2000" dirty="0">
              <a:solidFill>
                <a:srgbClr val="103864"/>
              </a:solidFill>
              <a:latin typeface="Sora"/>
              <a:cs typeface="Sora"/>
            </a:endParaRPr>
          </a:p>
          <a:p>
            <a:pPr marL="88900" algn="just">
              <a:lnSpc>
                <a:spcPct val="107000"/>
              </a:lnSpc>
              <a:spcAft>
                <a:spcPts val="800"/>
              </a:spcAft>
              <a:tabLst>
                <a:tab pos="450215" algn="l"/>
              </a:tabLst>
            </a:pPr>
            <a:r>
              <a:rPr lang="en-ID" sz="2000" i="1" dirty="0">
                <a:solidFill>
                  <a:srgbClr val="103864"/>
                </a:solidFill>
                <a:latin typeface="Sora"/>
                <a:cs typeface="Sora"/>
              </a:rPr>
              <a:t>K-Means Clustering</a:t>
            </a:r>
            <a:endParaRPr lang="en-US" sz="2000" i="1" dirty="0">
              <a:solidFill>
                <a:srgbClr val="103864"/>
              </a:solidFill>
              <a:latin typeface="Sora"/>
              <a:cs typeface="Sora"/>
            </a:endParaRPr>
          </a:p>
          <a:p>
            <a:pPr marL="431800" indent="-342900" algn="just">
              <a:lnSpc>
                <a:spcPct val="107000"/>
              </a:lnSpc>
              <a:spcAft>
                <a:spcPts val="800"/>
              </a:spcAft>
              <a:buFont typeface="Arial" panose="020B0604020202020204" pitchFamily="34" charset="0"/>
              <a:buChar char="•"/>
              <a:tabLst>
                <a:tab pos="450215" algn="l"/>
              </a:tabLst>
            </a:pPr>
            <a:r>
              <a:rPr lang="en-US" sz="2000" dirty="0">
                <a:solidFill>
                  <a:srgbClr val="103864"/>
                </a:solidFill>
                <a:latin typeface="Sora"/>
                <a:cs typeface="Sora"/>
              </a:rPr>
              <a:t>A widely used algorithm for grouping customers with similar RFM attributes.</a:t>
            </a:r>
          </a:p>
          <a:p>
            <a:pPr marL="431800" indent="-342900" algn="just">
              <a:lnSpc>
                <a:spcPct val="107000"/>
              </a:lnSpc>
              <a:spcAft>
                <a:spcPts val="800"/>
              </a:spcAft>
              <a:buFont typeface="Arial" panose="020B0604020202020204" pitchFamily="34" charset="0"/>
              <a:buChar char="•"/>
              <a:tabLst>
                <a:tab pos="450215" algn="l"/>
              </a:tabLst>
            </a:pPr>
            <a:r>
              <a:rPr lang="en-US" sz="2000" dirty="0">
                <a:solidFill>
                  <a:srgbClr val="103864"/>
                </a:solidFill>
                <a:latin typeface="Sora"/>
                <a:cs typeface="Sora"/>
              </a:rPr>
              <a:t>Enables the creation of targeted marketing strategies for each segment, enhancing resource efficiency and customer engagement.</a:t>
            </a:r>
            <a:endParaRPr lang="en-ID" sz="2000" dirty="0">
              <a:solidFill>
                <a:srgbClr val="103864"/>
              </a:solidFill>
              <a:latin typeface="Sora"/>
              <a:cs typeface="Sora"/>
            </a:endParaRPr>
          </a:p>
        </p:txBody>
      </p:sp>
    </p:spTree>
    <p:extLst>
      <p:ext uri="{BB962C8B-B14F-4D97-AF65-F5344CB8AC3E}">
        <p14:creationId xmlns:p14="http://schemas.microsoft.com/office/powerpoint/2010/main" val="172716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sz="2400" dirty="0">
                <a:solidFill>
                  <a:srgbClr val="103864"/>
                </a:solidFill>
                <a:latin typeface="Sora"/>
                <a:ea typeface="Sora"/>
                <a:cs typeface="Sora"/>
                <a:sym typeface="Sora"/>
              </a:rPr>
              <a:t>Solution</a:t>
            </a:r>
            <a:endParaRPr sz="2400" dirty="0"/>
          </a:p>
        </p:txBody>
      </p:sp>
      <p:sp>
        <p:nvSpPr>
          <p:cNvPr id="4" name="Google Shape;210;p3">
            <a:extLst>
              <a:ext uri="{FF2B5EF4-FFF2-40B4-BE49-F238E27FC236}">
                <a16:creationId xmlns:a16="http://schemas.microsoft.com/office/drawing/2014/main" id="{70889729-5589-1D08-5B6B-F2289D4451BD}"/>
              </a:ext>
            </a:extLst>
          </p:cNvPr>
          <p:cNvSpPr txBox="1"/>
          <p:nvPr/>
        </p:nvSpPr>
        <p:spPr>
          <a:xfrm>
            <a:off x="414157" y="1690688"/>
            <a:ext cx="11388900" cy="3170058"/>
          </a:xfrm>
          <a:prstGeom prst="rect">
            <a:avLst/>
          </a:prstGeom>
          <a:noFill/>
          <a:ln>
            <a:noFill/>
          </a:ln>
        </p:spPr>
        <p:txBody>
          <a:bodyPr spcFirstLastPara="1" wrap="square" lIns="91425" tIns="45700" rIns="91425" bIns="45700" anchor="t" anchorCtr="0">
            <a:spAutoFit/>
          </a:bodyPr>
          <a:lstStyle/>
          <a:p>
            <a:pPr algn="just">
              <a:buClr>
                <a:srgbClr val="103864"/>
              </a:buClr>
              <a:buSzPts val="2000"/>
              <a:tabLst>
                <a:tab pos="442913" algn="l"/>
              </a:tabLst>
            </a:pPr>
            <a:r>
              <a:rPr lang="en-US" sz="2000" i="1" dirty="0">
                <a:solidFill>
                  <a:srgbClr val="103864"/>
                </a:solidFill>
                <a:latin typeface="Sora"/>
                <a:cs typeface="Sora"/>
              </a:rPr>
              <a:t>Expected Outcomes</a:t>
            </a: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Improved customer retention and increased customer lifetime value through personalized marketing.</a:t>
            </a: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Optimized inventory management by aligning stock levels with customer demand patterns.</a:t>
            </a: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en-US" sz="2000" dirty="0">
                <a:solidFill>
                  <a:srgbClr val="103864"/>
                </a:solidFill>
                <a:latin typeface="Sora"/>
                <a:cs typeface="Sora"/>
              </a:rPr>
              <a:t>Enhanced competitive position by strategically focusing on the most profitable customer segments, using detailed customer profiles and targeted marketing strategies.</a:t>
            </a:r>
            <a:endParaRPr lang="en-ID" sz="2000" dirty="0">
              <a:solidFill>
                <a:srgbClr val="103864"/>
              </a:solidFill>
              <a:latin typeface="Sora"/>
              <a:cs typeface="Sora"/>
            </a:endParaRPr>
          </a:p>
        </p:txBody>
      </p:sp>
    </p:spTree>
    <p:extLst>
      <p:ext uri="{BB962C8B-B14F-4D97-AF65-F5344CB8AC3E}">
        <p14:creationId xmlns:p14="http://schemas.microsoft.com/office/powerpoint/2010/main" val="792962891"/>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TotalTime>
  <Words>1247</Words>
  <Application>Microsoft Office PowerPoint</Application>
  <PresentationFormat>Widescreen</PresentationFormat>
  <Paragraphs>121</Paragraphs>
  <Slides>21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Calibri</vt:lpstr>
      <vt:lpstr>Montserrat Light</vt:lpstr>
      <vt:lpstr>Sora</vt:lpstr>
      <vt:lpstr>Roboto Mono Medium</vt:lpstr>
      <vt:lpstr>Roboto Mono</vt:lpstr>
      <vt:lpstr>Roboto Mono Light</vt:lpstr>
      <vt:lpstr>Arial</vt:lpstr>
      <vt:lpstr>1_Office Theme</vt:lpstr>
      <vt:lpstr>Office Theme</vt:lpstr>
      <vt:lpstr>PowerPoint Presentation</vt:lpstr>
      <vt:lpstr>Outline</vt:lpstr>
      <vt:lpstr>Introduction</vt:lpstr>
      <vt:lpstr>Introduction</vt:lpstr>
      <vt:lpstr>Problem</vt:lpstr>
      <vt:lpstr>Problem</vt:lpstr>
      <vt:lpstr>Solution</vt:lpstr>
      <vt:lpstr>Solution</vt:lpstr>
      <vt:lpstr>Solution</vt:lpstr>
      <vt:lpstr>Modelling Process</vt:lpstr>
      <vt:lpstr>Modelling Process</vt:lpstr>
      <vt:lpstr>Modelling Process</vt:lpstr>
      <vt:lpstr>Modelling Process</vt:lpstr>
      <vt:lpstr>Modelling Process</vt:lpstr>
      <vt:lpstr>Modelling Process</vt:lpstr>
      <vt:lpstr>Modelling Process</vt:lpstr>
      <vt:lpstr>Analysis &amp; Conclusion</vt:lpstr>
      <vt:lpstr>Analysis &amp; Conclusion</vt:lpstr>
      <vt:lpstr>Analysis &amp; 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RIDO TRI PUTRA</dc:creator>
  <cp:lastModifiedBy>UYUN</cp:lastModifiedBy>
  <cp:revision>22</cp:revision>
  <dcterms:created xsi:type="dcterms:W3CDTF">2022-06-30T03:08:43Z</dcterms:created>
  <dcterms:modified xsi:type="dcterms:W3CDTF">2024-09-06T21:28:59Z</dcterms:modified>
</cp:coreProperties>
</file>