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6"/>
  </p:notesMasterIdLst>
  <p:sldIdLst>
    <p:sldId id="256" r:id="rId3"/>
    <p:sldId id="257" r:id="rId4"/>
    <p:sldId id="258" r:id="rId5"/>
    <p:sldId id="259" r:id="rId6"/>
    <p:sldId id="290" r:id="rId7"/>
    <p:sldId id="265" r:id="rId8"/>
    <p:sldId id="267" r:id="rId9"/>
    <p:sldId id="269" r:id="rId10"/>
    <p:sldId id="277" r:id="rId11"/>
    <p:sldId id="291" r:id="rId12"/>
    <p:sldId id="292" r:id="rId13"/>
    <p:sldId id="278" r:id="rId14"/>
    <p:sldId id="293" r:id="rId15"/>
    <p:sldId id="294" r:id="rId16"/>
    <p:sldId id="260" r:id="rId17"/>
    <p:sldId id="275" r:id="rId18"/>
    <p:sldId id="295" r:id="rId19"/>
    <p:sldId id="296" r:id="rId20"/>
    <p:sldId id="297" r:id="rId21"/>
    <p:sldId id="274" r:id="rId22"/>
    <p:sldId id="273" r:id="rId23"/>
    <p:sldId id="263" r:id="rId24"/>
    <p:sldId id="264" r:id="rId25"/>
  </p:sldIdLst>
  <p:sldSz cx="12192000" cy="6858000"/>
  <p:notesSz cx="6858000" cy="9144000"/>
  <p:embeddedFontLst>
    <p:embeddedFont>
      <p:font typeface="Montserrat Light" pitchFamily="2" charset="0"/>
      <p:regular r:id="rId27"/>
      <p:bold r:id="rId28"/>
      <p:italic r:id="rId29"/>
      <p:boldItalic r:id="rId30"/>
    </p:embeddedFont>
    <p:embeddedFont>
      <p:font typeface="Roboto Mono" panose="00000009000000000000" pitchFamily="49" charset="0"/>
      <p:regular r:id="rId31"/>
      <p:bold r:id="rId32"/>
      <p:italic r:id="rId33"/>
      <p:boldItalic r:id="rId34"/>
    </p:embeddedFont>
    <p:embeddedFont>
      <p:font typeface="Roboto Mono Light" panose="00000009000000000000" pitchFamily="49" charset="0"/>
      <p:regular r:id="rId35"/>
      <p:bold r:id="rId36"/>
      <p:italic r:id="rId37"/>
      <p:boldItalic r:id="rId38"/>
    </p:embeddedFont>
    <p:embeddedFont>
      <p:font typeface="Roboto Mono Medium" panose="00000009000000000000" pitchFamily="49" charset="0"/>
      <p:regular r:id="rId39"/>
      <p:bold r:id="rId40"/>
      <p:italic r:id="rId41"/>
      <p:boldItalic r:id="rId42"/>
    </p:embeddedFont>
    <p:embeddedFont>
      <p:font typeface="Sora"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xor6811EBU9G2oes3eqjvoyiI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86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61"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64"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1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89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488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07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0051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7006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d2f6649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2ad2f6649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42ad2f6649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5946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3745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9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420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d2f6649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2ad2f6649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42ad2f6649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1929636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2ad2f6649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42ad2f664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7932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19338028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c19338028d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38" name="Google Shape;238;g1c19338028d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5228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13002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2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14449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00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7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3" name="Google Shape;93;p73"/>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94" name="Google Shape;94;p73"/>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74"/>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02" name="Google Shape;102;p74"/>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7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72"/>
          <p:cNvSpPr txBox="1">
            <a:spLocks noGrp="1"/>
          </p:cNvSpPr>
          <p:nvPr>
            <p:ph type="body" idx="1"/>
          </p:nvPr>
        </p:nvSpPr>
        <p:spPr>
          <a:xfrm>
            <a:off x="388943" y="1825625"/>
            <a:ext cx="1150998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0" name="Google Shape;110;p7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1" name="Google Shape;111;p7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8" name="Google Shape;118;p75"/>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76"/>
          <p:cNvSpPr txBox="1">
            <a:spLocks noGrp="1"/>
          </p:cNvSpPr>
          <p:nvPr>
            <p:ph type="title"/>
          </p:nvPr>
        </p:nvSpPr>
        <p:spPr>
          <a:xfrm>
            <a:off x="388943" y="365125"/>
            <a:ext cx="1141912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76"/>
          <p:cNvSpPr txBox="1">
            <a:spLocks noGrp="1"/>
          </p:cNvSpPr>
          <p:nvPr>
            <p:ph type="body" idx="1"/>
          </p:nvPr>
        </p:nvSpPr>
        <p:spPr>
          <a:xfrm>
            <a:off x="388943" y="1825625"/>
            <a:ext cx="58547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76"/>
          <p:cNvSpPr txBox="1">
            <a:spLocks noGrp="1"/>
          </p:cNvSpPr>
          <p:nvPr>
            <p:ph type="body" idx="2"/>
          </p:nvPr>
        </p:nvSpPr>
        <p:spPr>
          <a:xfrm>
            <a:off x="6172199" y="1825625"/>
            <a:ext cx="5630857"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5" name="Google Shape;125;p76"/>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26" name="Google Shape;126;p76"/>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77"/>
          <p:cNvSpPr txBox="1">
            <a:spLocks noGrp="1"/>
          </p:cNvSpPr>
          <p:nvPr>
            <p:ph type="title"/>
          </p:nvPr>
        </p:nvSpPr>
        <p:spPr>
          <a:xfrm>
            <a:off x="388943" y="365125"/>
            <a:ext cx="1139188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7"/>
          <p:cNvSpPr txBox="1">
            <a:spLocks noGrp="1"/>
          </p:cNvSpPr>
          <p:nvPr>
            <p:ph type="body" idx="1"/>
          </p:nvPr>
        </p:nvSpPr>
        <p:spPr>
          <a:xfrm>
            <a:off x="388944"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77"/>
          <p:cNvSpPr txBox="1">
            <a:spLocks noGrp="1"/>
          </p:cNvSpPr>
          <p:nvPr>
            <p:ph type="body" idx="2"/>
          </p:nvPr>
        </p:nvSpPr>
        <p:spPr>
          <a:xfrm>
            <a:off x="388944"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77"/>
          <p:cNvSpPr txBox="1">
            <a:spLocks noGrp="1"/>
          </p:cNvSpPr>
          <p:nvPr>
            <p:ph type="body" idx="3"/>
          </p:nvPr>
        </p:nvSpPr>
        <p:spPr>
          <a:xfrm>
            <a:off x="6172200"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77"/>
          <p:cNvSpPr txBox="1">
            <a:spLocks noGrp="1"/>
          </p:cNvSpPr>
          <p:nvPr>
            <p:ph type="body" idx="4"/>
          </p:nvPr>
        </p:nvSpPr>
        <p:spPr>
          <a:xfrm>
            <a:off x="6172200"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6" name="Google Shape;136;p77"/>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37" name="Google Shape;137;p77"/>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43" name="Google Shape;143;p78"/>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79"/>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9"/>
          <p:cNvSpPr txBox="1">
            <a:spLocks noGrp="1"/>
          </p:cNvSpPr>
          <p:nvPr>
            <p:ph type="body" idx="1"/>
          </p:nvPr>
        </p:nvSpPr>
        <p:spPr>
          <a:xfrm>
            <a:off x="5183188" y="987425"/>
            <a:ext cx="6619868" cy="487362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marL="914400" lvl="1" indent="-3810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marL="1371600" lvl="2" indent="-355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marL="1828800" lvl="3"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marL="2286000" lvl="4"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0" name="Google Shape;150;p79"/>
          <p:cNvSpPr txBox="1">
            <a:spLocks noGrp="1"/>
          </p:cNvSpPr>
          <p:nvPr>
            <p:ph type="body" idx="2"/>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51" name="Google Shape;151;p79"/>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52" name="Google Shape;152;p79"/>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80"/>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0"/>
          <p:cNvSpPr>
            <a:spLocks noGrp="1"/>
          </p:cNvSpPr>
          <p:nvPr>
            <p:ph type="pic" idx="2"/>
          </p:nvPr>
        </p:nvSpPr>
        <p:spPr>
          <a:xfrm>
            <a:off x="5183188" y="457201"/>
            <a:ext cx="6619868" cy="5403850"/>
          </a:xfrm>
          <a:prstGeom prst="rect">
            <a:avLst/>
          </a:prstGeom>
          <a:noFill/>
          <a:ln>
            <a:noFill/>
          </a:ln>
        </p:spPr>
      </p:sp>
      <p:sp>
        <p:nvSpPr>
          <p:cNvPr id="159" name="Google Shape;159;p80"/>
          <p:cNvSpPr txBox="1">
            <a:spLocks noGrp="1"/>
          </p:cNvSpPr>
          <p:nvPr>
            <p:ph type="body" idx="1"/>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60" name="Google Shape;160;p80"/>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1" name="Google Shape;161;p80"/>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81"/>
          <p:cNvSpPr txBox="1">
            <a:spLocks noGrp="1"/>
          </p:cNvSpPr>
          <p:nvPr>
            <p:ph type="title"/>
          </p:nvPr>
        </p:nvSpPr>
        <p:spPr>
          <a:xfrm>
            <a:off x="388943" y="365125"/>
            <a:ext cx="1141411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81"/>
          <p:cNvSpPr txBox="1">
            <a:spLocks noGrp="1"/>
          </p:cNvSpPr>
          <p:nvPr>
            <p:ph type="body" idx="1"/>
          </p:nvPr>
        </p:nvSpPr>
        <p:spPr>
          <a:xfrm rot="5400000">
            <a:off x="3920330" y="-1705762"/>
            <a:ext cx="4351338" cy="1141411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8" name="Google Shape;168;p8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9" name="Google Shape;169;p8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82"/>
          <p:cNvSpPr txBox="1">
            <a:spLocks noGrp="1"/>
          </p:cNvSpPr>
          <p:nvPr>
            <p:ph type="title"/>
          </p:nvPr>
        </p:nvSpPr>
        <p:spPr>
          <a:xfrm rot="5400000">
            <a:off x="7563391" y="1841431"/>
            <a:ext cx="5497039" cy="317402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82"/>
          <p:cNvSpPr txBox="1">
            <a:spLocks noGrp="1"/>
          </p:cNvSpPr>
          <p:nvPr>
            <p:ph type="body" idx="1"/>
          </p:nvPr>
        </p:nvSpPr>
        <p:spPr>
          <a:xfrm rot="5400000">
            <a:off x="1732201" y="-663336"/>
            <a:ext cx="5497040" cy="8183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6" name="Google Shape;176;p8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77" name="Google Shape;177;p8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0"/>
          <p:cNvSpPr>
            <a:spLocks noGrp="1"/>
          </p:cNvSpPr>
          <p:nvPr>
            <p:ph type="pic" idx="2"/>
          </p:nvPr>
        </p:nvSpPr>
        <p:spPr>
          <a:xfrm>
            <a:off x="5183188" y="987425"/>
            <a:ext cx="6172200" cy="4873625"/>
          </a:xfrm>
          <a:prstGeom prst="rect">
            <a:avLst/>
          </a:prstGeom>
          <a:noFill/>
          <a:ln>
            <a:noFill/>
          </a:ln>
        </p:spPr>
      </p:sp>
      <p:sp>
        <p:nvSpPr>
          <p:cNvPr id="68" name="Google Shape;68;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71"/>
          <p:cNvSpPr txBox="1">
            <a:spLocks noGrp="1"/>
          </p:cNvSpPr>
          <p:nvPr>
            <p:ph type="title"/>
          </p:nvPr>
        </p:nvSpPr>
        <p:spPr>
          <a:xfrm>
            <a:off x="388943" y="365125"/>
            <a:ext cx="11392749"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03864"/>
              </a:buClr>
              <a:buSzPts val="3200"/>
              <a:buFont typeface="Sora"/>
              <a:buNone/>
              <a:defRPr sz="3200" b="0" i="0" u="none" strike="noStrike" cap="none">
                <a:solidFill>
                  <a:srgbClr val="103864"/>
                </a:solidFill>
                <a:latin typeface="Sora"/>
                <a:ea typeface="Sora"/>
                <a:cs typeface="Sora"/>
                <a:sym typeface="So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71"/>
          <p:cNvSpPr txBox="1">
            <a:spLocks noGrp="1"/>
          </p:cNvSpPr>
          <p:nvPr>
            <p:ph type="body" idx="1"/>
          </p:nvPr>
        </p:nvSpPr>
        <p:spPr>
          <a:xfrm>
            <a:off x="388943" y="1825625"/>
            <a:ext cx="11392749"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rgbClr val="103864"/>
              </a:buClr>
              <a:buSzPts val="3200"/>
              <a:buFont typeface="Arial"/>
              <a:buChar char="•"/>
              <a:defRPr sz="3200" b="0" i="0" u="none" strike="noStrike" cap="none">
                <a:solidFill>
                  <a:srgbClr val="103864"/>
                </a:solidFill>
                <a:latin typeface="Sora"/>
                <a:ea typeface="Sora"/>
                <a:cs typeface="Sora"/>
                <a:sym typeface="Sora"/>
              </a:defRPr>
            </a:lvl1pPr>
            <a:lvl2pPr marL="914400" marR="0" lvl="1" indent="-406400" algn="l" rtl="0">
              <a:lnSpc>
                <a:spcPct val="90000"/>
              </a:lnSpc>
              <a:spcBef>
                <a:spcPts val="500"/>
              </a:spcBef>
              <a:spcAft>
                <a:spcPts val="0"/>
              </a:spcAft>
              <a:buClr>
                <a:srgbClr val="103864"/>
              </a:buClr>
              <a:buSzPts val="2800"/>
              <a:buFont typeface="Arial"/>
              <a:buChar char="•"/>
              <a:defRPr sz="2800" b="0" i="0" u="none" strike="noStrike" cap="none">
                <a:solidFill>
                  <a:srgbClr val="103864"/>
                </a:solidFill>
                <a:latin typeface="Sora"/>
                <a:ea typeface="Sora"/>
                <a:cs typeface="Sora"/>
                <a:sym typeface="Sora"/>
              </a:defRPr>
            </a:lvl2pPr>
            <a:lvl3pPr marL="1371600" marR="0" lvl="2" indent="-381000" algn="l" rtl="0">
              <a:lnSpc>
                <a:spcPct val="90000"/>
              </a:lnSpc>
              <a:spcBef>
                <a:spcPts val="500"/>
              </a:spcBef>
              <a:spcAft>
                <a:spcPts val="0"/>
              </a:spcAft>
              <a:buClr>
                <a:srgbClr val="103864"/>
              </a:buClr>
              <a:buSzPts val="2400"/>
              <a:buFont typeface="Arial"/>
              <a:buChar char="•"/>
              <a:defRPr sz="2400" b="0" i="0" u="none" strike="noStrike" cap="none">
                <a:solidFill>
                  <a:srgbClr val="103864"/>
                </a:solidFill>
                <a:latin typeface="Sora"/>
                <a:ea typeface="Sora"/>
                <a:cs typeface="Sora"/>
                <a:sym typeface="Sora"/>
              </a:defRPr>
            </a:lvl3pPr>
            <a:lvl4pPr marL="1828800" marR="0" lvl="3"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4pPr>
            <a:lvl5pPr marL="2286000" marR="0" lvl="4"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71"/>
          <p:cNvPicPr preferRelativeResize="0"/>
          <p:nvPr/>
        </p:nvPicPr>
        <p:blipFill rotWithShape="1">
          <a:blip r:embed="rId13">
            <a:alphaModFix/>
          </a:blip>
          <a:srcRect/>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89" name="Google Shape;89;p7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thegoanpanda/fastag-fraud-detection-datesets-fictitious/data"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p1"/>
          <p:cNvGrpSpPr/>
          <p:nvPr/>
        </p:nvGrpSpPr>
        <p:grpSpPr>
          <a:xfrm>
            <a:off x="0" y="2431013"/>
            <a:ext cx="12192000" cy="1199299"/>
            <a:chOff x="1352101" y="2247783"/>
            <a:chExt cx="9487800" cy="1199299"/>
          </a:xfrm>
        </p:grpSpPr>
        <p:sp>
          <p:nvSpPr>
            <p:cNvPr id="187" name="Google Shape;187;p1"/>
            <p:cNvSpPr txBox="1"/>
            <p:nvPr/>
          </p:nvSpPr>
          <p:spPr>
            <a:xfrm>
              <a:off x="1352101" y="2247783"/>
              <a:ext cx="94878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400"/>
                <a:buFont typeface="Sora"/>
                <a:buNone/>
              </a:pPr>
              <a:r>
                <a:rPr lang="en-US" sz="4000" b="0" i="0" u="none" strike="noStrike" cap="none" dirty="0" err="1">
                  <a:solidFill>
                    <a:srgbClr val="FFFFFF"/>
                  </a:solidFill>
                  <a:latin typeface="Sora"/>
                  <a:ea typeface="Sora"/>
                  <a:cs typeface="Sora"/>
                  <a:sym typeface="Sora"/>
                </a:rPr>
                <a:t>Fastag</a:t>
              </a:r>
              <a:r>
                <a:rPr lang="en-US" sz="4000" b="0" i="0" u="none" strike="noStrike" cap="none" dirty="0">
                  <a:solidFill>
                    <a:srgbClr val="FFFFFF"/>
                  </a:solidFill>
                  <a:latin typeface="Sora"/>
                  <a:ea typeface="Sora"/>
                  <a:cs typeface="Sora"/>
                  <a:sym typeface="Sora"/>
                </a:rPr>
                <a:t> Fraud Detection</a:t>
              </a:r>
              <a:endParaRPr sz="1400" b="0" i="0" u="none" strike="noStrike" cap="none" dirty="0">
                <a:solidFill>
                  <a:srgbClr val="000000"/>
                </a:solidFill>
                <a:latin typeface="Arial"/>
                <a:ea typeface="Arial"/>
                <a:cs typeface="Arial"/>
                <a:sym typeface="Arial"/>
              </a:endParaRPr>
            </a:p>
          </p:txBody>
        </p:sp>
        <p:sp>
          <p:nvSpPr>
            <p:cNvPr id="188" name="Google Shape;188;p1"/>
            <p:cNvSpPr/>
            <p:nvPr/>
          </p:nvSpPr>
          <p:spPr>
            <a:xfrm>
              <a:off x="3306290" y="3044482"/>
              <a:ext cx="5579400" cy="402600"/>
            </a:xfrm>
            <a:prstGeom prst="roundRect">
              <a:avLst>
                <a:gd name="adj" fmla="val 50000"/>
              </a:avLst>
            </a:prstGeom>
            <a:solidFill>
              <a:srgbClr val="F3C1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03864"/>
                </a:buClr>
                <a:buSzPts val="1800"/>
                <a:buFont typeface="Sora"/>
                <a:buNone/>
              </a:pPr>
              <a:r>
                <a:rPr lang="en-US" sz="1800" dirty="0">
                  <a:solidFill>
                    <a:srgbClr val="103864"/>
                  </a:solidFill>
                  <a:latin typeface="Sora"/>
                  <a:ea typeface="Sora"/>
                  <a:cs typeface="Sora"/>
                  <a:sym typeface="Sora"/>
                </a:rPr>
                <a:t>Fraud Analytics</a:t>
              </a:r>
              <a:endParaRPr sz="1800" b="0" i="0" u="none" strike="noStrike" cap="none" dirty="0">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w="9525" cap="flat" cmpd="sng">
            <a:solidFill>
              <a:schemeClr val="lt1"/>
            </a:solidFill>
            <a:prstDash val="solid"/>
            <a:miter lim="800000"/>
            <a:headEnd type="none" w="sm" len="sm"/>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dirty="0">
                <a:solidFill>
                  <a:srgbClr val="103864"/>
                </a:solidFill>
                <a:latin typeface="Sora"/>
                <a:ea typeface="Sora"/>
                <a:cs typeface="Sora"/>
                <a:sym typeface="Sora"/>
              </a:rPr>
              <a:t>Dataset &amp; Features</a:t>
            </a:r>
            <a:endParaRPr dirty="0"/>
          </a:p>
        </p:txBody>
      </p:sp>
      <p:pic>
        <p:nvPicPr>
          <p:cNvPr id="3" name="Picture 2">
            <a:extLst>
              <a:ext uri="{FF2B5EF4-FFF2-40B4-BE49-F238E27FC236}">
                <a16:creationId xmlns:a16="http://schemas.microsoft.com/office/drawing/2014/main" id="{72B8FCB3-059D-7B4C-3FDC-0193F21D3E34}"/>
              </a:ext>
            </a:extLst>
          </p:cNvPr>
          <p:cNvPicPr>
            <a:picLocks noChangeAspect="1"/>
          </p:cNvPicPr>
          <p:nvPr/>
        </p:nvPicPr>
        <p:blipFill>
          <a:blip r:embed="rId3"/>
          <a:stretch>
            <a:fillRect/>
          </a:stretch>
        </p:blipFill>
        <p:spPr>
          <a:xfrm>
            <a:off x="3436367" y="1400202"/>
            <a:ext cx="4457783" cy="3268085"/>
          </a:xfrm>
          <a:prstGeom prst="rect">
            <a:avLst/>
          </a:prstGeom>
        </p:spPr>
      </p:pic>
      <p:pic>
        <p:nvPicPr>
          <p:cNvPr id="6" name="Picture 5">
            <a:extLst>
              <a:ext uri="{FF2B5EF4-FFF2-40B4-BE49-F238E27FC236}">
                <a16:creationId xmlns:a16="http://schemas.microsoft.com/office/drawing/2014/main" id="{98FB3949-5815-444D-EAAD-DD85E43FF030}"/>
              </a:ext>
            </a:extLst>
          </p:cNvPr>
          <p:cNvPicPr>
            <a:picLocks noChangeAspect="1"/>
          </p:cNvPicPr>
          <p:nvPr/>
        </p:nvPicPr>
        <p:blipFill>
          <a:blip r:embed="rId4"/>
          <a:stretch>
            <a:fillRect/>
          </a:stretch>
        </p:blipFill>
        <p:spPr>
          <a:xfrm>
            <a:off x="3436367" y="4632075"/>
            <a:ext cx="4467309" cy="1577541"/>
          </a:xfrm>
          <a:prstGeom prst="rect">
            <a:avLst/>
          </a:prstGeom>
        </p:spPr>
      </p:pic>
    </p:spTree>
    <p:extLst>
      <p:ext uri="{BB962C8B-B14F-4D97-AF65-F5344CB8AC3E}">
        <p14:creationId xmlns:p14="http://schemas.microsoft.com/office/powerpoint/2010/main" val="22089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t>Methods</a:t>
            </a:r>
            <a:endParaRPr lang="en-US" sz="4000" dirty="0">
              <a:solidFill>
                <a:srgbClr val="103864"/>
              </a:solidFill>
              <a:latin typeface="Sora"/>
              <a:ea typeface="Sora"/>
              <a:cs typeface="Sora"/>
              <a:sym typeface="Sora"/>
            </a:endParaRPr>
          </a:p>
        </p:txBody>
      </p:sp>
    </p:spTree>
    <p:extLst>
      <p:ext uri="{BB962C8B-B14F-4D97-AF65-F5344CB8AC3E}">
        <p14:creationId xmlns:p14="http://schemas.microsoft.com/office/powerpoint/2010/main" val="864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dirty="0">
                <a:solidFill>
                  <a:srgbClr val="103864"/>
                </a:solidFill>
                <a:latin typeface="Sora"/>
                <a:ea typeface="Sora"/>
                <a:cs typeface="Sora"/>
                <a:sym typeface="Sora"/>
              </a:rPr>
              <a:t>Methods</a:t>
            </a:r>
            <a:endParaRPr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4557105"/>
          </a:xfrm>
          <a:prstGeom prst="rect">
            <a:avLst/>
          </a:prstGeom>
          <a:noFill/>
          <a:ln>
            <a:noFill/>
          </a:ln>
        </p:spPr>
        <p:txBody>
          <a:bodyPr spcFirstLastPara="1" wrap="square" lIns="91425" tIns="45700" rIns="91425" bIns="45700" anchor="t" anchorCtr="0">
            <a:spAutoFit/>
          </a:bodyPr>
          <a:lstStyle/>
          <a:p>
            <a:pPr marL="88900" algn="just">
              <a:lnSpc>
                <a:spcPct val="107000"/>
              </a:lnSpc>
              <a:spcAft>
                <a:spcPts val="800"/>
              </a:spcAft>
              <a:tabLst>
                <a:tab pos="450215" algn="l"/>
              </a:tabLst>
            </a:pPr>
            <a:r>
              <a:rPr lang="en-US" sz="2000" dirty="0">
                <a:solidFill>
                  <a:srgbClr val="103864"/>
                </a:solidFill>
                <a:latin typeface="Sora"/>
                <a:cs typeface="Sora"/>
              </a:rPr>
              <a:t>1.	Logistic Regression</a:t>
            </a:r>
          </a:p>
          <a:p>
            <a:pPr marL="442913" algn="just">
              <a:lnSpc>
                <a:spcPct val="107000"/>
              </a:lnSpc>
              <a:spcAft>
                <a:spcPts val="800"/>
              </a:spcAft>
              <a:tabLst>
                <a:tab pos="450215" algn="l"/>
              </a:tabLst>
            </a:pPr>
            <a:r>
              <a:rPr lang="en-US" sz="2000" dirty="0">
                <a:solidFill>
                  <a:srgbClr val="103864"/>
                </a:solidFill>
                <a:latin typeface="Sora"/>
                <a:cs typeface="Sora"/>
              </a:rPr>
              <a:t>Logistic regression models are used to predict dependent variables that are binary in nature, such as the fraud indicator in this project. It is a generalized linear model that uses a logit function to constrain linear combinations of input variables between 0 and 1. This model is useful for estimating the probability of fraud risk in transactions.</a:t>
            </a:r>
          </a:p>
          <a:p>
            <a:pPr marL="442913" algn="just">
              <a:lnSpc>
                <a:spcPct val="107000"/>
              </a:lnSpc>
              <a:spcAft>
                <a:spcPts val="800"/>
              </a:spcAft>
              <a:tabLst>
                <a:tab pos="450215" algn="l"/>
              </a:tabLst>
            </a:pPr>
            <a:endParaRPr lang="en-US" sz="2000" dirty="0">
              <a:solidFill>
                <a:srgbClr val="103864"/>
              </a:solidFill>
              <a:latin typeface="Sora"/>
              <a:cs typeface="Sora"/>
            </a:endParaRPr>
          </a:p>
          <a:p>
            <a:pPr marL="442913" indent="-352425" algn="just">
              <a:lnSpc>
                <a:spcPct val="107000"/>
              </a:lnSpc>
              <a:spcAft>
                <a:spcPts val="800"/>
              </a:spcAft>
            </a:pPr>
            <a:r>
              <a:rPr lang="en-US" sz="2000" dirty="0">
                <a:solidFill>
                  <a:srgbClr val="103864"/>
                </a:solidFill>
                <a:latin typeface="Sora"/>
                <a:cs typeface="Sora"/>
              </a:rPr>
              <a:t>2.  Decision Tree</a:t>
            </a:r>
          </a:p>
          <a:p>
            <a:pPr marL="442913" indent="-352425" algn="just">
              <a:lnSpc>
                <a:spcPct val="107000"/>
              </a:lnSpc>
              <a:spcAft>
                <a:spcPts val="800"/>
              </a:spcAft>
            </a:pPr>
            <a:r>
              <a:rPr lang="en-US" sz="2000" dirty="0">
                <a:solidFill>
                  <a:srgbClr val="103864"/>
                </a:solidFill>
                <a:latin typeface="Sora"/>
                <a:cs typeface="Sora"/>
              </a:rPr>
              <a:t>	A decision tree is a tree structure that attempts to divide a given record into mutually exclusive subgroups. Each node in this tree is divided into child nodes based on attribute values that best separate the records. Decision tree methods use splitting algorithms and specific splitting metrics to build models.</a:t>
            </a:r>
          </a:p>
        </p:txBody>
      </p:sp>
    </p:spTree>
    <p:extLst>
      <p:ext uri="{BB962C8B-B14F-4D97-AF65-F5344CB8AC3E}">
        <p14:creationId xmlns:p14="http://schemas.microsoft.com/office/powerpoint/2010/main" val="210566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dirty="0">
                <a:solidFill>
                  <a:srgbClr val="103864"/>
                </a:solidFill>
                <a:latin typeface="Sora"/>
                <a:ea typeface="Sora"/>
                <a:cs typeface="Sora"/>
                <a:sym typeface="Sora"/>
              </a:rPr>
              <a:t>Methods</a:t>
            </a:r>
            <a:endParaRPr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4227784"/>
          </a:xfrm>
          <a:prstGeom prst="rect">
            <a:avLst/>
          </a:prstGeom>
          <a:noFill/>
          <a:ln>
            <a:noFill/>
          </a:ln>
        </p:spPr>
        <p:txBody>
          <a:bodyPr spcFirstLastPara="1" wrap="square" lIns="91425" tIns="45700" rIns="91425" bIns="45700" anchor="t" anchorCtr="0">
            <a:spAutoFit/>
          </a:bodyPr>
          <a:lstStyle/>
          <a:p>
            <a:pPr marL="88900" algn="just">
              <a:lnSpc>
                <a:spcPct val="107000"/>
              </a:lnSpc>
              <a:spcAft>
                <a:spcPts val="800"/>
              </a:spcAft>
              <a:tabLst>
                <a:tab pos="442913" algn="l"/>
              </a:tabLst>
            </a:pPr>
            <a:r>
              <a:rPr lang="en-US" sz="2000" dirty="0">
                <a:solidFill>
                  <a:srgbClr val="103864"/>
                </a:solidFill>
                <a:latin typeface="Sora"/>
                <a:cs typeface="Sora"/>
              </a:rPr>
              <a:t>3.	KNN (K-Nearest Neighbors)</a:t>
            </a:r>
          </a:p>
          <a:p>
            <a:pPr marL="442913" algn="just">
              <a:lnSpc>
                <a:spcPct val="107000"/>
              </a:lnSpc>
              <a:spcAft>
                <a:spcPts val="800"/>
              </a:spcAft>
            </a:pPr>
            <a:r>
              <a:rPr lang="en-US" sz="2000" dirty="0">
                <a:solidFill>
                  <a:srgbClr val="103864"/>
                </a:solidFill>
                <a:latin typeface="Sora"/>
                <a:cs typeface="Sora"/>
              </a:rPr>
              <a:t>The KNN algorithm predicts the class of a sample based on the majority of votes from its K nearest neighbors in the feature space. KNN uses </a:t>
            </a:r>
            <a:r>
              <a:rPr lang="en-US" sz="2000" dirty="0" err="1">
                <a:solidFill>
                  <a:srgbClr val="103864"/>
                </a:solidFill>
                <a:latin typeface="Sora"/>
                <a:cs typeface="Sora"/>
              </a:rPr>
              <a:t>euclidean</a:t>
            </a:r>
            <a:r>
              <a:rPr lang="en-US" sz="2000" dirty="0">
                <a:solidFill>
                  <a:srgbClr val="103864"/>
                </a:solidFill>
                <a:latin typeface="Sora"/>
                <a:cs typeface="Sora"/>
              </a:rPr>
              <a:t> distance or other norms to measure the distance between points in the feature space. The user must specify the value of K, and KNN tends to monitor the database only once.</a:t>
            </a:r>
          </a:p>
          <a:p>
            <a:pPr marL="442913" algn="just">
              <a:lnSpc>
                <a:spcPct val="107000"/>
              </a:lnSpc>
              <a:spcAft>
                <a:spcPts val="800"/>
              </a:spcAft>
              <a:tabLst>
                <a:tab pos="450215" algn="l"/>
              </a:tabLst>
            </a:pPr>
            <a:endParaRPr lang="en-US" sz="2000" dirty="0">
              <a:solidFill>
                <a:srgbClr val="103864"/>
              </a:solidFill>
              <a:latin typeface="Sora"/>
              <a:cs typeface="Sora"/>
            </a:endParaRPr>
          </a:p>
          <a:p>
            <a:pPr marL="442913" indent="-352425" algn="just">
              <a:lnSpc>
                <a:spcPct val="107000"/>
              </a:lnSpc>
              <a:spcAft>
                <a:spcPts val="800"/>
              </a:spcAft>
            </a:pPr>
            <a:r>
              <a:rPr lang="en-US" sz="2000" dirty="0">
                <a:solidFill>
                  <a:srgbClr val="103864"/>
                </a:solidFill>
                <a:latin typeface="Sora"/>
                <a:cs typeface="Sora"/>
              </a:rPr>
              <a:t>4.  SVM (Support Vector Machine)</a:t>
            </a:r>
          </a:p>
          <a:p>
            <a:pPr marL="442913" indent="-352425" algn="just">
              <a:lnSpc>
                <a:spcPct val="107000"/>
              </a:lnSpc>
              <a:spcAft>
                <a:spcPts val="800"/>
              </a:spcAft>
            </a:pPr>
            <a:r>
              <a:rPr lang="en-US" sz="2000" dirty="0">
                <a:solidFill>
                  <a:srgbClr val="103864"/>
                </a:solidFill>
                <a:latin typeface="Sora"/>
                <a:cs typeface="Sora"/>
              </a:rPr>
              <a:t>	SVM tries to find a hyperplane to separate two classes while minimizing the classification error. SVM finds the hyperplane that maximizes the margin between the classes. It can use various kernels such as polynomial, sigmoid, or radial basis to map the data to a higher feature space.</a:t>
            </a:r>
          </a:p>
        </p:txBody>
      </p:sp>
    </p:spTree>
    <p:extLst>
      <p:ext uri="{BB962C8B-B14F-4D97-AF65-F5344CB8AC3E}">
        <p14:creationId xmlns:p14="http://schemas.microsoft.com/office/powerpoint/2010/main" val="283528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dirty="0">
                <a:solidFill>
                  <a:srgbClr val="103864"/>
                </a:solidFill>
                <a:latin typeface="Sora"/>
                <a:ea typeface="Sora"/>
                <a:cs typeface="Sora"/>
                <a:sym typeface="Sora"/>
              </a:rPr>
              <a:t>Methods</a:t>
            </a:r>
            <a:endParaRPr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2273402"/>
          </a:xfrm>
          <a:prstGeom prst="rect">
            <a:avLst/>
          </a:prstGeom>
          <a:noFill/>
          <a:ln>
            <a:noFill/>
          </a:ln>
        </p:spPr>
        <p:txBody>
          <a:bodyPr spcFirstLastPara="1" wrap="square" lIns="91425" tIns="45700" rIns="91425" bIns="45700" anchor="t" anchorCtr="0">
            <a:spAutoFit/>
          </a:bodyPr>
          <a:lstStyle/>
          <a:p>
            <a:pPr marL="442913" indent="-352425" algn="just">
              <a:lnSpc>
                <a:spcPct val="107000"/>
              </a:lnSpc>
              <a:spcAft>
                <a:spcPts val="800"/>
              </a:spcAft>
            </a:pPr>
            <a:r>
              <a:rPr lang="en-US" sz="2000" dirty="0">
                <a:solidFill>
                  <a:srgbClr val="103864"/>
                </a:solidFill>
                <a:latin typeface="Sora"/>
                <a:cs typeface="Sora"/>
              </a:rPr>
              <a:t>5.  Random Forest</a:t>
            </a:r>
          </a:p>
          <a:p>
            <a:pPr marL="442913" indent="-352425" algn="just">
              <a:lnSpc>
                <a:spcPct val="107000"/>
              </a:lnSpc>
              <a:spcAft>
                <a:spcPts val="800"/>
              </a:spcAft>
            </a:pPr>
            <a:r>
              <a:rPr lang="en-US" sz="2000" dirty="0">
                <a:solidFill>
                  <a:srgbClr val="103864"/>
                </a:solidFill>
                <a:latin typeface="Sora"/>
                <a:cs typeface="Sora"/>
              </a:rPr>
              <a:t>	Random Forest is a collection of multiple decision trees that adds additional diversity to the model by selecting the best features from a random subset of features. This reduces the tendency of overfitting and improves model generalization. </a:t>
            </a:r>
            <a:r>
              <a:rPr lang="en-US" sz="2000" dirty="0" err="1">
                <a:solidFill>
                  <a:srgbClr val="103864"/>
                </a:solidFill>
                <a:latin typeface="Sora"/>
                <a:cs typeface="Sora"/>
              </a:rPr>
              <a:t>RandomForest</a:t>
            </a:r>
            <a:r>
              <a:rPr lang="en-US" sz="2000" dirty="0">
                <a:solidFill>
                  <a:srgbClr val="103864"/>
                </a:solidFill>
                <a:latin typeface="Sora"/>
                <a:cs typeface="Sora"/>
              </a:rPr>
              <a:t> combines the speed and effectiveness of decision trees with the improvements of multiple models.</a:t>
            </a:r>
          </a:p>
        </p:txBody>
      </p:sp>
    </p:spTree>
    <p:extLst>
      <p:ext uri="{BB962C8B-B14F-4D97-AF65-F5344CB8AC3E}">
        <p14:creationId xmlns:p14="http://schemas.microsoft.com/office/powerpoint/2010/main" val="240322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ad2f6649_0_144"/>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a:lnSpc>
                <a:spcPct val="100000"/>
              </a:lnSpc>
              <a:buSzPts val="2000"/>
            </a:pPr>
            <a:r>
              <a:rPr lang="en-ID" sz="4000" dirty="0"/>
              <a:t>Experiments/Results/Discussion</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ID" sz="3200" dirty="0"/>
              <a:t>Experiments/Results/Discussion</a:t>
            </a:r>
            <a:endParaRPr dirty="0"/>
          </a:p>
        </p:txBody>
      </p:sp>
      <p:sp>
        <p:nvSpPr>
          <p:cNvPr id="2" name="Google Shape;210;p3">
            <a:extLst>
              <a:ext uri="{FF2B5EF4-FFF2-40B4-BE49-F238E27FC236}">
                <a16:creationId xmlns:a16="http://schemas.microsoft.com/office/drawing/2014/main" id="{86C3A5B5-CD14-FF05-9BFA-5E72EAA3BF0D}"/>
              </a:ext>
            </a:extLst>
          </p:cNvPr>
          <p:cNvSpPr txBox="1"/>
          <p:nvPr/>
        </p:nvSpPr>
        <p:spPr>
          <a:xfrm>
            <a:off x="414157" y="1593432"/>
            <a:ext cx="11388900" cy="5111102"/>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Clr>
                <a:srgbClr val="103864"/>
              </a:buClr>
              <a:buSzPts val="2000"/>
              <a:buFont typeface="Sora"/>
              <a:buChar char="•"/>
            </a:pPr>
            <a:r>
              <a:rPr lang="en-US" sz="2000" dirty="0">
                <a:solidFill>
                  <a:srgbClr val="103864"/>
                </a:solidFill>
                <a:latin typeface="Sora"/>
                <a:cs typeface="Sora"/>
              </a:rPr>
              <a:t>Baseline: AUC = 0.5 (both training and test), indicating poor performance.</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Logistic Regression: Achieved AUC of 0.93 on training and 0.92 on test without hyperparameters.</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SVM: Achieved AUC of 0.86 on training and 0.88 on test with hyperparameters C=0.5 and linear kernel.</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Decision Tree: Achieved AUC of 0.92 on training and 0.94 on test with </a:t>
            </a:r>
            <a:r>
              <a:rPr lang="en-US" sz="2000" dirty="0" err="1">
                <a:solidFill>
                  <a:srgbClr val="103864"/>
                </a:solidFill>
                <a:latin typeface="Sora"/>
                <a:cs typeface="Sora"/>
              </a:rPr>
              <a:t>max_depth</a:t>
            </a:r>
            <a:r>
              <a:rPr lang="en-US" sz="2000" dirty="0">
                <a:solidFill>
                  <a:srgbClr val="103864"/>
                </a:solidFill>
                <a:latin typeface="Sora"/>
                <a:cs typeface="Sora"/>
              </a:rPr>
              <a:t>=10.</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Random Forest: Achieved AUC of 0.95 on training and 0.94 on test with </a:t>
            </a:r>
            <a:r>
              <a:rPr lang="en-US" sz="2000" dirty="0" err="1">
                <a:solidFill>
                  <a:srgbClr val="103864"/>
                </a:solidFill>
                <a:latin typeface="Sora"/>
                <a:cs typeface="Sora"/>
              </a:rPr>
              <a:t>n_estimators</a:t>
            </a:r>
            <a:r>
              <a:rPr lang="en-US" sz="2000" dirty="0">
                <a:solidFill>
                  <a:srgbClr val="103864"/>
                </a:solidFill>
                <a:latin typeface="Sora"/>
                <a:cs typeface="Sora"/>
              </a:rPr>
              <a:t>=300.</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KNN: Achieved AUC of 0.88 on training and 0.91 on test with </a:t>
            </a:r>
            <a:r>
              <a:rPr lang="en-US" sz="2000" dirty="0" err="1">
                <a:solidFill>
                  <a:srgbClr val="103864"/>
                </a:solidFill>
                <a:latin typeface="Sora"/>
                <a:cs typeface="Sora"/>
              </a:rPr>
              <a:t>n_neighbors</a:t>
            </a:r>
            <a:r>
              <a:rPr lang="en-US" sz="2000" dirty="0">
                <a:solidFill>
                  <a:srgbClr val="103864"/>
                </a:solidFill>
                <a:latin typeface="Sora"/>
                <a:cs typeface="Sora"/>
              </a:rPr>
              <a:t>=10.</a:t>
            </a:r>
          </a:p>
          <a:p>
            <a:pPr marL="90488" algn="just">
              <a:lnSpc>
                <a:spcPct val="107000"/>
              </a:lnSpc>
              <a:spcAft>
                <a:spcPts val="800"/>
              </a:spcAft>
            </a:pPr>
            <a:endParaRPr lang="en-US" sz="2000" dirty="0">
              <a:solidFill>
                <a:srgbClr val="103864"/>
              </a:solidFill>
              <a:latin typeface="Sora"/>
              <a:cs typeface="Sora"/>
            </a:endParaRPr>
          </a:p>
        </p:txBody>
      </p:sp>
    </p:spTree>
    <p:extLst>
      <p:ext uri="{BB962C8B-B14F-4D97-AF65-F5344CB8AC3E}">
        <p14:creationId xmlns:p14="http://schemas.microsoft.com/office/powerpoint/2010/main" val="311294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ID" sz="3200" dirty="0"/>
              <a:t>Experiments/Results/Discussion</a:t>
            </a:r>
            <a:endParaRPr dirty="0"/>
          </a:p>
        </p:txBody>
      </p:sp>
      <p:sp>
        <p:nvSpPr>
          <p:cNvPr id="2" name="Google Shape;210;p3">
            <a:extLst>
              <a:ext uri="{FF2B5EF4-FFF2-40B4-BE49-F238E27FC236}">
                <a16:creationId xmlns:a16="http://schemas.microsoft.com/office/drawing/2014/main" id="{86C3A5B5-CD14-FF05-9BFA-5E72EAA3BF0D}"/>
              </a:ext>
            </a:extLst>
          </p:cNvPr>
          <p:cNvSpPr txBox="1"/>
          <p:nvPr/>
        </p:nvSpPr>
        <p:spPr>
          <a:xfrm>
            <a:off x="414157" y="1593432"/>
            <a:ext cx="11388900" cy="3785611"/>
          </a:xfrm>
          <a:prstGeom prst="rect">
            <a:avLst/>
          </a:prstGeom>
          <a:noFill/>
          <a:ln>
            <a:noFill/>
          </a:ln>
        </p:spPr>
        <p:txBody>
          <a:bodyPr spcFirstLastPara="1" wrap="square" lIns="91425" tIns="45700" rIns="91425" bIns="45700" anchor="t" anchorCtr="0">
            <a:spAutoFit/>
          </a:bodyPr>
          <a:lstStyle/>
          <a:p>
            <a:pPr algn="just">
              <a:lnSpc>
                <a:spcPct val="150000"/>
              </a:lnSpc>
              <a:buClr>
                <a:srgbClr val="103864"/>
              </a:buClr>
              <a:buSzPts val="2000"/>
            </a:pPr>
            <a:r>
              <a:rPr lang="en-US" sz="2000" i="1" dirty="0">
                <a:solidFill>
                  <a:srgbClr val="103864"/>
                </a:solidFill>
                <a:latin typeface="Sora"/>
                <a:cs typeface="Sora"/>
              </a:rPr>
              <a:t>Validation Data AUC Scores</a:t>
            </a:r>
            <a:r>
              <a:rPr lang="en-US" sz="2000" dirty="0">
                <a:solidFill>
                  <a:srgbClr val="103864"/>
                </a:solidFill>
                <a:latin typeface="Sora"/>
                <a:cs typeface="Sora"/>
              </a:rPr>
              <a:t>:</a:t>
            </a:r>
          </a:p>
          <a:p>
            <a:pPr marL="285750" indent="-285750" algn="just">
              <a:lnSpc>
                <a:spcPct val="150000"/>
              </a:lnSpc>
              <a:buClr>
                <a:srgbClr val="103864"/>
              </a:buClr>
              <a:buSzPts val="2000"/>
              <a:buFont typeface="Sora"/>
              <a:buChar char="•"/>
            </a:pPr>
            <a:endParaRPr lang="en-US" sz="2000" dirty="0">
              <a:solidFill>
                <a:srgbClr val="103864"/>
              </a:solidFill>
              <a:latin typeface="Sora"/>
              <a:cs typeface="Sora"/>
            </a:endParaRPr>
          </a:p>
          <a:p>
            <a:pPr marL="285750" indent="-285750" algn="just">
              <a:lnSpc>
                <a:spcPct val="150000"/>
              </a:lnSpc>
              <a:buClr>
                <a:srgbClr val="103864"/>
              </a:buClr>
              <a:buSzPts val="2000"/>
              <a:buFont typeface="Sora"/>
              <a:buChar char="•"/>
            </a:pPr>
            <a:endParaRPr lang="en-US" sz="2000" dirty="0">
              <a:solidFill>
                <a:srgbClr val="103864"/>
              </a:solidFill>
              <a:latin typeface="Sora"/>
              <a:cs typeface="Sora"/>
            </a:endParaRPr>
          </a:p>
          <a:p>
            <a:pPr algn="just">
              <a:lnSpc>
                <a:spcPct val="150000"/>
              </a:lnSpc>
              <a:buClr>
                <a:srgbClr val="103864"/>
              </a:buClr>
              <a:buSzPts val="2000"/>
            </a:pPr>
            <a:endParaRPr lang="en-US" sz="2000" dirty="0">
              <a:solidFill>
                <a:srgbClr val="103864"/>
              </a:solidFill>
              <a:latin typeface="Sora"/>
              <a:cs typeface="Sora"/>
            </a:endParaRPr>
          </a:p>
          <a:p>
            <a:pPr algn="just">
              <a:lnSpc>
                <a:spcPct val="150000"/>
              </a:lnSpc>
              <a:buClr>
                <a:srgbClr val="103864"/>
              </a:buClr>
              <a:buSzPts val="2000"/>
            </a:pPr>
            <a:endParaRPr lang="en-US" sz="2000" dirty="0">
              <a:solidFill>
                <a:srgbClr val="103864"/>
              </a:solidFill>
              <a:latin typeface="Sora"/>
              <a:cs typeface="Sora"/>
            </a:endParaRPr>
          </a:p>
          <a:p>
            <a:pPr marL="285750" indent="-285750" algn="just">
              <a:lnSpc>
                <a:spcPct val="150000"/>
              </a:lnSpc>
              <a:buClr>
                <a:srgbClr val="103864"/>
              </a:buClr>
              <a:buSzPts val="2000"/>
              <a:buFont typeface="Sora"/>
              <a:buChar char="•"/>
            </a:pPr>
            <a:endParaRPr lang="en-US" sz="2000" dirty="0">
              <a:solidFill>
                <a:srgbClr val="103864"/>
              </a:solidFill>
              <a:latin typeface="Sora"/>
              <a:cs typeface="Sora"/>
            </a:endParaRP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Decision Tree model performed the best with AUC of 0.831 on validation data.</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rPr>
              <a:t>Tested Decision Tree model on test data with AUC of 0.821.</a:t>
            </a:r>
          </a:p>
        </p:txBody>
      </p:sp>
      <p:pic>
        <p:nvPicPr>
          <p:cNvPr id="4" name="Picture 3">
            <a:extLst>
              <a:ext uri="{FF2B5EF4-FFF2-40B4-BE49-F238E27FC236}">
                <a16:creationId xmlns:a16="http://schemas.microsoft.com/office/drawing/2014/main" id="{2F65B7B1-8AE3-58D0-050A-93F3A0842C25}"/>
              </a:ext>
            </a:extLst>
          </p:cNvPr>
          <p:cNvPicPr>
            <a:picLocks noChangeAspect="1"/>
          </p:cNvPicPr>
          <p:nvPr/>
        </p:nvPicPr>
        <p:blipFill>
          <a:blip r:embed="rId3"/>
          <a:stretch>
            <a:fillRect/>
          </a:stretch>
        </p:blipFill>
        <p:spPr>
          <a:xfrm>
            <a:off x="2358785" y="2295278"/>
            <a:ext cx="7340797" cy="1642979"/>
          </a:xfrm>
          <a:prstGeom prst="rect">
            <a:avLst/>
          </a:prstGeom>
        </p:spPr>
      </p:pic>
    </p:spTree>
    <p:extLst>
      <p:ext uri="{BB962C8B-B14F-4D97-AF65-F5344CB8AC3E}">
        <p14:creationId xmlns:p14="http://schemas.microsoft.com/office/powerpoint/2010/main" val="163257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ID" sz="3200" dirty="0"/>
              <a:t>Experiments/Results/Discussion</a:t>
            </a:r>
            <a:endParaRPr dirty="0"/>
          </a:p>
        </p:txBody>
      </p:sp>
      <p:sp>
        <p:nvSpPr>
          <p:cNvPr id="2" name="Google Shape;210;p3">
            <a:extLst>
              <a:ext uri="{FF2B5EF4-FFF2-40B4-BE49-F238E27FC236}">
                <a16:creationId xmlns:a16="http://schemas.microsoft.com/office/drawing/2014/main" id="{86C3A5B5-CD14-FF05-9BFA-5E72EAA3BF0D}"/>
              </a:ext>
            </a:extLst>
          </p:cNvPr>
          <p:cNvSpPr txBox="1"/>
          <p:nvPr/>
        </p:nvSpPr>
        <p:spPr>
          <a:xfrm>
            <a:off x="4753068" y="2537731"/>
            <a:ext cx="6959453" cy="1477287"/>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Clr>
                <a:srgbClr val="103864"/>
              </a:buClr>
              <a:buSzPts val="2000"/>
              <a:buFont typeface="Sora"/>
              <a:buChar char="•"/>
            </a:pPr>
            <a:r>
              <a:rPr lang="en-US" sz="2000" dirty="0">
                <a:solidFill>
                  <a:srgbClr val="103864"/>
                </a:solidFill>
                <a:latin typeface="Sora"/>
                <a:cs typeface="Sora"/>
              </a:rPr>
              <a:t>ROC Curve illustrates model's ability to distinguish between fraud and non-fraud transactions.</a:t>
            </a:r>
          </a:p>
        </p:txBody>
      </p:sp>
      <p:pic>
        <p:nvPicPr>
          <p:cNvPr id="3" name="Picture 2">
            <a:extLst>
              <a:ext uri="{FF2B5EF4-FFF2-40B4-BE49-F238E27FC236}">
                <a16:creationId xmlns:a16="http://schemas.microsoft.com/office/drawing/2014/main" id="{7491918D-2955-1297-DD7D-EF2228460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943" y="1913042"/>
            <a:ext cx="4082651" cy="3220273"/>
          </a:xfrm>
          <a:prstGeom prst="rect">
            <a:avLst/>
          </a:prstGeom>
        </p:spPr>
      </p:pic>
    </p:spTree>
    <p:extLst>
      <p:ext uri="{BB962C8B-B14F-4D97-AF65-F5344CB8AC3E}">
        <p14:creationId xmlns:p14="http://schemas.microsoft.com/office/powerpoint/2010/main" val="200959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ID" sz="3200" dirty="0"/>
              <a:t>Experiments/Results/Discussion</a:t>
            </a:r>
            <a:endParaRPr dirty="0"/>
          </a:p>
        </p:txBody>
      </p:sp>
      <p:sp>
        <p:nvSpPr>
          <p:cNvPr id="2" name="Google Shape;210;p3">
            <a:extLst>
              <a:ext uri="{FF2B5EF4-FFF2-40B4-BE49-F238E27FC236}">
                <a16:creationId xmlns:a16="http://schemas.microsoft.com/office/drawing/2014/main" id="{86C3A5B5-CD14-FF05-9BFA-5E72EAA3BF0D}"/>
              </a:ext>
            </a:extLst>
          </p:cNvPr>
          <p:cNvSpPr txBox="1"/>
          <p:nvPr/>
        </p:nvSpPr>
        <p:spPr>
          <a:xfrm>
            <a:off x="446431" y="1561826"/>
            <a:ext cx="7623374" cy="3933344"/>
          </a:xfrm>
          <a:prstGeom prst="rect">
            <a:avLst/>
          </a:prstGeom>
          <a:noFill/>
          <a:ln>
            <a:noFill/>
          </a:ln>
        </p:spPr>
        <p:txBody>
          <a:bodyPr spcFirstLastPara="1" wrap="square" lIns="91425" tIns="45700" rIns="91425" bIns="45700" anchor="t" anchorCtr="0">
            <a:spAutoFit/>
          </a:bodyPr>
          <a:lstStyle/>
          <a:p>
            <a:pPr marL="285750" indent="-285750" algn="just">
              <a:lnSpc>
                <a:spcPct val="130000"/>
              </a:lnSpc>
              <a:buClr>
                <a:srgbClr val="103864"/>
              </a:buClr>
              <a:buSzPts val="2000"/>
              <a:buFont typeface="Sora"/>
              <a:buChar char="•"/>
              <a:tabLst>
                <a:tab pos="3219450" algn="l"/>
              </a:tabLst>
            </a:pPr>
            <a:r>
              <a:rPr lang="en-ID" sz="1600" dirty="0">
                <a:solidFill>
                  <a:srgbClr val="103864"/>
                </a:solidFill>
                <a:latin typeface="Sora"/>
                <a:cs typeface="Sora"/>
              </a:rPr>
              <a:t>Based on the crosstabulation results, there are 197 transactions predicted as fraud by the model. Of these, 127 transactions are actually fraud, while 70 transactions are predicted as fraud but are not. On the other hand, there are 803 transactions predicted as non-fraud by the model. Of these, 802 transactions are actually non-fraud, while only 1 transaction is actually fraud but predicted as non-fraud.</a:t>
            </a:r>
          </a:p>
          <a:p>
            <a:pPr marL="285750" indent="-285750" algn="just">
              <a:lnSpc>
                <a:spcPct val="130000"/>
              </a:lnSpc>
              <a:buClr>
                <a:srgbClr val="103864"/>
              </a:buClr>
              <a:buSzPts val="2000"/>
              <a:buFont typeface="Sora"/>
              <a:buChar char="•"/>
              <a:tabLst>
                <a:tab pos="3219450" algn="l"/>
              </a:tabLst>
            </a:pPr>
            <a:r>
              <a:rPr lang="en-ID" sz="1600" dirty="0">
                <a:solidFill>
                  <a:srgbClr val="103864"/>
                </a:solidFill>
                <a:latin typeface="Sora"/>
                <a:cs typeface="Sora"/>
              </a:rPr>
              <a:t>From the entire test data (1000 transactions), the model successfully identified 128 fraud transactions and 872 non-fraud transactions correctly. However, there were 71 misclassified transactions, of which 70 were false positives (non-fraud transactions incorrectly predicted as fraud) and 1 false negative (fraud transactions incorrectly predicted as non-fraud).</a:t>
            </a:r>
          </a:p>
        </p:txBody>
      </p:sp>
      <p:pic>
        <p:nvPicPr>
          <p:cNvPr id="4" name="Picture 3">
            <a:extLst>
              <a:ext uri="{FF2B5EF4-FFF2-40B4-BE49-F238E27FC236}">
                <a16:creationId xmlns:a16="http://schemas.microsoft.com/office/drawing/2014/main" id="{C8B114CC-263D-255D-54E2-A1045AEDD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879" y="2568875"/>
            <a:ext cx="3434690" cy="1477286"/>
          </a:xfrm>
          <a:prstGeom prst="rect">
            <a:avLst/>
          </a:prstGeom>
        </p:spPr>
      </p:pic>
    </p:spTree>
    <p:extLst>
      <p:ext uri="{BB962C8B-B14F-4D97-AF65-F5344CB8AC3E}">
        <p14:creationId xmlns:p14="http://schemas.microsoft.com/office/powerpoint/2010/main" val="202276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22467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Background</a:t>
            </a:r>
            <a:endParaRPr sz="2000" b="0" i="0" u="none" strike="noStrike" cap="none"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Related Work</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Dataset &amp; Features</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Methods</a:t>
            </a: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Experiment/Result/Discussion</a:t>
            </a: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Conclusion/Future Works</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References</a:t>
            </a:r>
            <a:endParaRPr sz="2000" b="0" i="0" u="none" strike="noStrike" cap="none" dirty="0">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ad2f6649_0_144"/>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Conclusion</a:t>
            </a:r>
          </a:p>
        </p:txBody>
      </p:sp>
    </p:spTree>
    <p:extLst>
      <p:ext uri="{BB962C8B-B14F-4D97-AF65-F5344CB8AC3E}">
        <p14:creationId xmlns:p14="http://schemas.microsoft.com/office/powerpoint/2010/main" val="3402521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2ad2f6649_0_139"/>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r>
              <a:rPr lang="en-US" sz="3200" dirty="0">
                <a:solidFill>
                  <a:srgbClr val="103864"/>
                </a:solidFill>
                <a:latin typeface="Sora"/>
                <a:ea typeface="Sora"/>
                <a:cs typeface="Sora"/>
                <a:sym typeface="Sora"/>
              </a:rPr>
              <a:t>Conclusion</a:t>
            </a:r>
            <a:endParaRPr dirty="0"/>
          </a:p>
        </p:txBody>
      </p:sp>
      <p:sp>
        <p:nvSpPr>
          <p:cNvPr id="222" name="Google Shape;222;g142ad2f6649_0_139"/>
          <p:cNvSpPr txBox="1"/>
          <p:nvPr/>
        </p:nvSpPr>
        <p:spPr>
          <a:xfrm>
            <a:off x="388943" y="1362524"/>
            <a:ext cx="11388900" cy="4333325"/>
          </a:xfrm>
          <a:prstGeom prst="rect">
            <a:avLst/>
          </a:prstGeom>
          <a:noFill/>
          <a:ln>
            <a:noFill/>
          </a:ln>
        </p:spPr>
        <p:txBody>
          <a:bodyPr spcFirstLastPara="1" wrap="square" lIns="91425" tIns="45700" rIns="91425" bIns="45700" anchor="t" anchorCtr="0">
            <a:spAutoFit/>
          </a:bodyPr>
          <a:lstStyle/>
          <a:p>
            <a:pPr algn="just">
              <a:lnSpc>
                <a:spcPct val="150000"/>
              </a:lnSpc>
              <a:spcAft>
                <a:spcPts val="800"/>
              </a:spcAft>
            </a:pPr>
            <a:r>
              <a:rPr lang="en-ID" sz="1800" dirty="0">
                <a:solidFill>
                  <a:srgbClr val="103864"/>
                </a:solidFill>
                <a:latin typeface="Sora"/>
                <a:cs typeface="Sora"/>
              </a:rPr>
              <a:t>Based on the evaluation of model performance on training data, validation data, and test data, it can be concluded that the decision tree model shows the best performance in distinguishing between fraudulent and non-fraudulent transactions. By achieving an AUC of 0.831 on validation data and 0.821 on test data, the decision tree model has a strong ability to separate positive and negative classes with good accuracy. Furthermore, to improve the performance of </a:t>
            </a:r>
            <a:r>
              <a:rPr lang="en-ID" sz="1800" dirty="0" err="1">
                <a:solidFill>
                  <a:srgbClr val="103864"/>
                </a:solidFill>
                <a:latin typeface="Sora"/>
                <a:cs typeface="Sora"/>
              </a:rPr>
              <a:t>Fastag</a:t>
            </a:r>
            <a:r>
              <a:rPr lang="en-ID" sz="1800" dirty="0">
                <a:solidFill>
                  <a:srgbClr val="103864"/>
                </a:solidFill>
                <a:latin typeface="Sora"/>
                <a:cs typeface="Sora"/>
              </a:rPr>
              <a:t> fraud detection, it is recommended to consider using algorithms such as gradient boosting or </a:t>
            </a:r>
            <a:r>
              <a:rPr lang="en-ID" sz="1800" dirty="0" err="1">
                <a:solidFill>
                  <a:srgbClr val="103864"/>
                </a:solidFill>
                <a:latin typeface="Sora"/>
                <a:cs typeface="Sora"/>
              </a:rPr>
              <a:t>XGBoost</a:t>
            </a:r>
            <a:r>
              <a:rPr lang="en-ID" sz="1800" dirty="0">
                <a:solidFill>
                  <a:srgbClr val="103864"/>
                </a:solidFill>
                <a:latin typeface="Sora"/>
                <a:cs typeface="Sora"/>
              </a:rPr>
              <a:t>. These algorithms are known for their ability to overcome class imbalance and model complex relationships between transaction features. By utilizing the power of these algorithms, we can improve the model's ability to detect more complicated and unexpected fraud patterns.</a:t>
            </a:r>
          </a:p>
          <a:p>
            <a:pPr marL="342900" indent="-342900" algn="just">
              <a:lnSpc>
                <a:spcPct val="107000"/>
              </a:lnSpc>
              <a:spcAft>
                <a:spcPts val="800"/>
              </a:spcAft>
              <a:buFont typeface="Wingdings" panose="05000000000000000000" pitchFamily="2" charset="2"/>
              <a:buChar char="q"/>
            </a:pPr>
            <a:endParaRPr lang="en-ID" sz="1800" dirty="0">
              <a:solidFill>
                <a:srgbClr val="103864"/>
              </a:solidFill>
              <a:latin typeface="Sora"/>
              <a:cs typeface="Sora"/>
            </a:endParaRPr>
          </a:p>
        </p:txBody>
      </p:sp>
    </p:spTree>
    <p:extLst>
      <p:ext uri="{BB962C8B-B14F-4D97-AF65-F5344CB8AC3E}">
        <p14:creationId xmlns:p14="http://schemas.microsoft.com/office/powerpoint/2010/main" val="260544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Reference</a:t>
            </a:r>
            <a:endParaRPr dirty="0"/>
          </a:p>
        </p:txBody>
      </p:sp>
      <p:sp>
        <p:nvSpPr>
          <p:cNvPr id="234" name="Google Shape;234;p2"/>
          <p:cNvSpPr txBox="1"/>
          <p:nvPr/>
        </p:nvSpPr>
        <p:spPr>
          <a:xfrm>
            <a:off x="414157" y="1690688"/>
            <a:ext cx="11388900" cy="4173410"/>
          </a:xfrm>
          <a:prstGeom prst="rect">
            <a:avLst/>
          </a:prstGeom>
          <a:noFill/>
          <a:ln>
            <a:noFill/>
          </a:ln>
        </p:spPr>
        <p:txBody>
          <a:bodyPr spcFirstLastPara="1" wrap="square" lIns="91425" tIns="45700" rIns="91425" bIns="45700" anchor="t" anchorCtr="0">
            <a:spAutoFit/>
          </a:bodyPr>
          <a:lstStyle/>
          <a:p>
            <a:pPr marL="285750" indent="-285750" algn="just">
              <a:lnSpc>
                <a:spcPct val="130000"/>
              </a:lnSpc>
              <a:buClr>
                <a:srgbClr val="103864"/>
              </a:buClr>
              <a:buSzPts val="2000"/>
              <a:buFont typeface="Sora"/>
              <a:buChar char="•"/>
            </a:pPr>
            <a:r>
              <a:rPr lang="en-ID" sz="1200" dirty="0">
                <a:solidFill>
                  <a:srgbClr val="103864"/>
                </a:solidFill>
                <a:latin typeface="Sora"/>
                <a:cs typeface="Sora"/>
              </a:rPr>
              <a:t>Alec </a:t>
            </a:r>
            <a:r>
              <a:rPr lang="en-ID" sz="1200" dirty="0" err="1">
                <a:solidFill>
                  <a:srgbClr val="103864"/>
                </a:solidFill>
                <a:latin typeface="Sora"/>
                <a:cs typeface="Sora"/>
              </a:rPr>
              <a:t>Zhixiao</a:t>
            </a:r>
            <a:r>
              <a:rPr lang="en-ID" sz="1200" dirty="0">
                <a:solidFill>
                  <a:srgbClr val="103864"/>
                </a:solidFill>
                <a:latin typeface="Sora"/>
                <a:cs typeface="Sora"/>
              </a:rPr>
              <a:t> Lin, PayPal Credit, Timonium, MD. 2014. Expanding the Use of Weight of Evidence and Information Value to Continuous Dependent Variables for Variable Reduction and Scorecard Development. Dept. of Mathematics &amp; Statistics, </a:t>
            </a:r>
            <a:r>
              <a:rPr lang="en-ID" sz="1200" dirty="0" err="1">
                <a:solidFill>
                  <a:srgbClr val="103864"/>
                </a:solidFill>
                <a:latin typeface="Sora"/>
                <a:cs typeface="Sora"/>
              </a:rPr>
              <a:t>Univ</a:t>
            </a:r>
            <a:r>
              <a:rPr lang="en-ID" sz="1200" dirty="0">
                <a:solidFill>
                  <a:srgbClr val="103864"/>
                </a:solidFill>
                <a:latin typeface="Sora"/>
                <a:cs typeface="Sora"/>
              </a:rPr>
              <a:t> of Maryland, Baltimore, MD. </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G. Ganesh </a:t>
            </a:r>
            <a:r>
              <a:rPr lang="en-ID" sz="1200" dirty="0" err="1">
                <a:solidFill>
                  <a:srgbClr val="103864"/>
                </a:solidFill>
                <a:latin typeface="Sora"/>
                <a:cs typeface="Sora"/>
              </a:rPr>
              <a:t>Sundarkumar</a:t>
            </a:r>
            <a:r>
              <a:rPr lang="en-ID" sz="1200" dirty="0">
                <a:solidFill>
                  <a:srgbClr val="103864"/>
                </a:solidFill>
                <a:latin typeface="Sora"/>
                <a:cs typeface="Sora"/>
              </a:rPr>
              <a:t>. </a:t>
            </a:r>
            <a:r>
              <a:rPr lang="en-ID" sz="1200" dirty="0" err="1">
                <a:solidFill>
                  <a:srgbClr val="103864"/>
                </a:solidFill>
                <a:latin typeface="Sora"/>
                <a:cs typeface="Sora"/>
              </a:rPr>
              <a:t>Vadlamani</a:t>
            </a:r>
            <a:r>
              <a:rPr lang="en-ID" sz="1200" dirty="0">
                <a:solidFill>
                  <a:srgbClr val="103864"/>
                </a:solidFill>
                <a:latin typeface="Sora"/>
                <a:cs typeface="Sora"/>
              </a:rPr>
              <a:t> Ravi. V. </a:t>
            </a:r>
            <a:r>
              <a:rPr lang="en-ID" sz="1200" dirty="0" err="1">
                <a:solidFill>
                  <a:srgbClr val="103864"/>
                </a:solidFill>
                <a:latin typeface="Sora"/>
                <a:cs typeface="Sora"/>
              </a:rPr>
              <a:t>Siddeshwar</a:t>
            </a:r>
            <a:r>
              <a:rPr lang="en-ID" sz="1200" dirty="0">
                <a:solidFill>
                  <a:srgbClr val="103864"/>
                </a:solidFill>
                <a:latin typeface="Sora"/>
                <a:cs typeface="Sora"/>
              </a:rPr>
              <a:t>. 2015. One-Class Support Vector Machine based </a:t>
            </a:r>
            <a:r>
              <a:rPr lang="en-ID" sz="1200" dirty="0" err="1">
                <a:solidFill>
                  <a:srgbClr val="103864"/>
                </a:solidFill>
                <a:latin typeface="Sora"/>
                <a:cs typeface="Sora"/>
              </a:rPr>
              <a:t>undersampling</a:t>
            </a:r>
            <a:r>
              <a:rPr lang="en-ID" sz="1200" dirty="0">
                <a:solidFill>
                  <a:srgbClr val="103864"/>
                </a:solidFill>
                <a:latin typeface="Sora"/>
                <a:cs typeface="Sora"/>
              </a:rPr>
              <a:t>: Application to Churn prediction and Insurance Fraud detection. IEEE International Conference on Computational Intelligence and Computing Research.</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G. </a:t>
            </a:r>
            <a:r>
              <a:rPr lang="en-ID" sz="1200" dirty="0" err="1">
                <a:solidFill>
                  <a:srgbClr val="103864"/>
                </a:solidFill>
                <a:latin typeface="Sora"/>
                <a:cs typeface="Sora"/>
              </a:rPr>
              <a:t>Niveditha</a:t>
            </a:r>
            <a:r>
              <a:rPr lang="en-ID" sz="1200" dirty="0">
                <a:solidFill>
                  <a:srgbClr val="103864"/>
                </a:solidFill>
                <a:latin typeface="Sora"/>
                <a:cs typeface="Sora"/>
              </a:rPr>
              <a:t>, K. </a:t>
            </a:r>
            <a:r>
              <a:rPr lang="en-ID" sz="1200" dirty="0" err="1">
                <a:solidFill>
                  <a:srgbClr val="103864"/>
                </a:solidFill>
                <a:latin typeface="Sora"/>
                <a:cs typeface="Sora"/>
              </a:rPr>
              <a:t>Abarna</a:t>
            </a:r>
            <a:r>
              <a:rPr lang="en-ID" sz="1200" dirty="0">
                <a:solidFill>
                  <a:srgbClr val="103864"/>
                </a:solidFill>
                <a:latin typeface="Sora"/>
                <a:cs typeface="Sora"/>
              </a:rPr>
              <a:t>, G. V. Akshaya. 2019. Credit Card Fraud Detection Using Random Forest Algorithm. International Journal of Scientific Research in Computer Science, Engineering and Information Technology (IJSRCSEIT).</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Maria Anis, Mohsin Ali, Amit Yadav. 2015. A Comparative Study Of Decision Tree Algorithms For Class Imbalanced Learning In Credit Card Fraud Detection. International Journal of Economics, Commerce &amp; Management Vol. III, Issue 12, December 2015 Licensed.</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Masoud </a:t>
            </a:r>
            <a:r>
              <a:rPr lang="en-ID" sz="1200" dirty="0" err="1">
                <a:solidFill>
                  <a:srgbClr val="103864"/>
                </a:solidFill>
                <a:latin typeface="Sora"/>
                <a:cs typeface="Sora"/>
              </a:rPr>
              <a:t>Khodabakhshi</a:t>
            </a:r>
            <a:r>
              <a:rPr lang="en-ID" sz="1200" dirty="0">
                <a:solidFill>
                  <a:srgbClr val="103864"/>
                </a:solidFill>
                <a:latin typeface="Sora"/>
                <a:cs typeface="Sora"/>
              </a:rPr>
              <a:t>. Mehdi </a:t>
            </a:r>
            <a:r>
              <a:rPr lang="en-ID" sz="1200" dirty="0" err="1">
                <a:solidFill>
                  <a:srgbClr val="103864"/>
                </a:solidFill>
                <a:latin typeface="Sora"/>
                <a:cs typeface="Sora"/>
              </a:rPr>
              <a:t>Fartash</a:t>
            </a:r>
            <a:r>
              <a:rPr lang="en-ID" sz="1200" dirty="0">
                <a:solidFill>
                  <a:srgbClr val="103864"/>
                </a:solidFill>
                <a:latin typeface="Sora"/>
                <a:cs typeface="Sora"/>
              </a:rPr>
              <a:t>. 2016. Fraud Detection in Banking Using KNN (K-Nearest </a:t>
            </a:r>
            <a:r>
              <a:rPr lang="en-ID" sz="1200" dirty="0" err="1">
                <a:solidFill>
                  <a:srgbClr val="103864"/>
                </a:solidFill>
                <a:latin typeface="Sora"/>
                <a:cs typeface="Sora"/>
              </a:rPr>
              <a:t>Neighbor</a:t>
            </a:r>
            <a:r>
              <a:rPr lang="en-ID" sz="1200" dirty="0">
                <a:solidFill>
                  <a:srgbClr val="103864"/>
                </a:solidFill>
                <a:latin typeface="Sora"/>
                <a:cs typeface="Sora"/>
              </a:rPr>
              <a:t>) Algorithm. 5th international conference on research in science and technology London-united kingdom.</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Sara Makki, Zainab </a:t>
            </a:r>
            <a:r>
              <a:rPr lang="en-ID" sz="1200" dirty="0" err="1">
                <a:solidFill>
                  <a:srgbClr val="103864"/>
                </a:solidFill>
                <a:latin typeface="Sora"/>
                <a:cs typeface="Sora"/>
              </a:rPr>
              <a:t>Assaghir</a:t>
            </a:r>
            <a:r>
              <a:rPr lang="en-ID" sz="1200" dirty="0">
                <a:solidFill>
                  <a:srgbClr val="103864"/>
                </a:solidFill>
                <a:latin typeface="Sora"/>
                <a:cs typeface="Sora"/>
              </a:rPr>
              <a:t>, Yehia Taher, Rafiqul Haque, </a:t>
            </a:r>
            <a:r>
              <a:rPr lang="en-ID" sz="1200" dirty="0" err="1">
                <a:solidFill>
                  <a:srgbClr val="103864"/>
                </a:solidFill>
                <a:latin typeface="Sora"/>
                <a:cs typeface="Sora"/>
              </a:rPr>
              <a:t>Mohand</a:t>
            </a:r>
            <a:r>
              <a:rPr lang="en-ID" sz="1200" dirty="0">
                <a:solidFill>
                  <a:srgbClr val="103864"/>
                </a:solidFill>
                <a:latin typeface="Sora"/>
                <a:cs typeface="Sora"/>
              </a:rPr>
              <a:t>-Saïd </a:t>
            </a:r>
            <a:r>
              <a:rPr lang="en-ID" sz="1200" dirty="0" err="1">
                <a:solidFill>
                  <a:srgbClr val="103864"/>
                </a:solidFill>
                <a:latin typeface="Sora"/>
                <a:cs typeface="Sora"/>
              </a:rPr>
              <a:t>Hacid</a:t>
            </a:r>
            <a:r>
              <a:rPr lang="en-ID" sz="1200" dirty="0">
                <a:solidFill>
                  <a:srgbClr val="103864"/>
                </a:solidFill>
                <a:latin typeface="Sora"/>
                <a:cs typeface="Sora"/>
              </a:rPr>
              <a:t>, Hassan </a:t>
            </a:r>
            <a:r>
              <a:rPr lang="en-ID" sz="1200" dirty="0" err="1">
                <a:solidFill>
                  <a:srgbClr val="103864"/>
                </a:solidFill>
                <a:latin typeface="Sora"/>
                <a:cs typeface="Sora"/>
              </a:rPr>
              <a:t>Zeineddine</a:t>
            </a:r>
            <a:r>
              <a:rPr lang="en-ID" sz="1200" dirty="0">
                <a:solidFill>
                  <a:srgbClr val="103864"/>
                </a:solidFill>
                <a:latin typeface="Sora"/>
                <a:cs typeface="Sora"/>
              </a:rPr>
              <a:t>. 2016. An Experimental Study with Imbalanced Classification Approaches for Credit Card Fraud Detection. IEEE Access.</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Vipul </a:t>
            </a:r>
            <a:r>
              <a:rPr lang="en-ID" sz="1200" dirty="0" err="1">
                <a:solidFill>
                  <a:srgbClr val="103864"/>
                </a:solidFill>
                <a:latin typeface="Sora"/>
                <a:cs typeface="Sora"/>
              </a:rPr>
              <a:t>Bhavar</a:t>
            </a:r>
            <a:r>
              <a:rPr lang="en-ID" sz="1200" dirty="0">
                <a:solidFill>
                  <a:srgbClr val="103864"/>
                </a:solidFill>
                <a:latin typeface="Sora"/>
                <a:cs typeface="Sora"/>
              </a:rPr>
              <a:t>, </a:t>
            </a:r>
            <a:r>
              <a:rPr lang="en-ID" sz="1200" dirty="0" err="1">
                <a:solidFill>
                  <a:srgbClr val="103864"/>
                </a:solidFill>
                <a:latin typeface="Sora"/>
                <a:cs typeface="Sora"/>
              </a:rPr>
              <a:t>Vishakha</a:t>
            </a:r>
            <a:r>
              <a:rPr lang="en-ID" sz="1200" dirty="0">
                <a:solidFill>
                  <a:srgbClr val="103864"/>
                </a:solidFill>
                <a:latin typeface="Sora"/>
                <a:cs typeface="Sora"/>
              </a:rPr>
              <a:t> Borkar, Tanvi </a:t>
            </a:r>
            <a:r>
              <a:rPr lang="en-ID" sz="1200" dirty="0" err="1">
                <a:solidFill>
                  <a:srgbClr val="103864"/>
                </a:solidFill>
                <a:latin typeface="Sora"/>
                <a:cs typeface="Sora"/>
              </a:rPr>
              <a:t>Hirave</a:t>
            </a:r>
            <a:r>
              <a:rPr lang="en-ID" sz="1200" dirty="0">
                <a:solidFill>
                  <a:srgbClr val="103864"/>
                </a:solidFill>
                <a:latin typeface="Sora"/>
                <a:cs typeface="Sora"/>
              </a:rPr>
              <a:t>, Harsh </a:t>
            </a:r>
            <a:r>
              <a:rPr lang="en-ID" sz="1200" dirty="0" err="1">
                <a:solidFill>
                  <a:srgbClr val="103864"/>
                </a:solidFill>
                <a:latin typeface="Sora"/>
                <a:cs typeface="Sora"/>
              </a:rPr>
              <a:t>Vishwanathan</a:t>
            </a:r>
            <a:r>
              <a:rPr lang="en-ID" sz="1200" dirty="0">
                <a:solidFill>
                  <a:srgbClr val="103864"/>
                </a:solidFill>
                <a:latin typeface="Sora"/>
                <a:cs typeface="Sora"/>
              </a:rPr>
              <a:t>, Ranjita </a:t>
            </a:r>
            <a:r>
              <a:rPr lang="en-ID" sz="1200" dirty="0" err="1">
                <a:solidFill>
                  <a:srgbClr val="103864"/>
                </a:solidFill>
                <a:latin typeface="Sora"/>
                <a:cs typeface="Sora"/>
              </a:rPr>
              <a:t>Asati</a:t>
            </a:r>
            <a:r>
              <a:rPr lang="en-ID" sz="1200" dirty="0">
                <a:solidFill>
                  <a:srgbClr val="103864"/>
                </a:solidFill>
                <a:latin typeface="Sora"/>
                <a:cs typeface="Sora"/>
              </a:rPr>
              <a:t>. 2023. </a:t>
            </a:r>
            <a:r>
              <a:rPr lang="en-ID" sz="1200" dirty="0" err="1">
                <a:solidFill>
                  <a:srgbClr val="103864"/>
                </a:solidFill>
                <a:latin typeface="Sora"/>
                <a:cs typeface="Sora"/>
              </a:rPr>
              <a:t>Fastag</a:t>
            </a:r>
            <a:r>
              <a:rPr lang="en-ID" sz="1200" dirty="0">
                <a:solidFill>
                  <a:srgbClr val="103864"/>
                </a:solidFill>
                <a:latin typeface="Sora"/>
                <a:cs typeface="Sora"/>
              </a:rPr>
              <a:t> Fraud Detection : A Literature Survey. International Journal for Research in Applied Science &amp; Engineering Technology (IJRASET) ISSN: 2321-9653; IC Value: 45.98; SJ Impact Factor: 7.538 Volume 11 Issue IV Apr 2023.</a:t>
            </a:r>
          </a:p>
          <a:p>
            <a:pPr marL="285750" indent="-285750" algn="just">
              <a:lnSpc>
                <a:spcPct val="130000"/>
              </a:lnSpc>
              <a:buClr>
                <a:srgbClr val="103864"/>
              </a:buClr>
              <a:buSzPts val="2000"/>
              <a:buFont typeface="Sora"/>
              <a:buChar char="•"/>
            </a:pPr>
            <a:r>
              <a:rPr lang="en-ID" sz="1200" dirty="0">
                <a:solidFill>
                  <a:srgbClr val="103864"/>
                </a:solidFill>
                <a:latin typeface="Sora"/>
                <a:cs typeface="Sora"/>
              </a:rPr>
              <a:t>Y. </a:t>
            </a:r>
            <a:r>
              <a:rPr lang="en-ID" sz="1200" dirty="0" err="1">
                <a:solidFill>
                  <a:srgbClr val="103864"/>
                </a:solidFill>
                <a:latin typeface="Sora"/>
                <a:cs typeface="Sora"/>
              </a:rPr>
              <a:t>Sahin</a:t>
            </a:r>
            <a:r>
              <a:rPr lang="en-ID" sz="1200" dirty="0">
                <a:solidFill>
                  <a:srgbClr val="103864"/>
                </a:solidFill>
                <a:latin typeface="Sora"/>
                <a:cs typeface="Sora"/>
              </a:rPr>
              <a:t> and E. Duman. 2011. Detecting Credit Card Fraud by Decision Trees and Support Vector Machines. Proceedings of the International </a:t>
            </a:r>
            <a:r>
              <a:rPr lang="en-ID" sz="1200" dirty="0" err="1">
                <a:solidFill>
                  <a:srgbClr val="103864"/>
                </a:solidFill>
                <a:latin typeface="Sora"/>
                <a:cs typeface="Sora"/>
              </a:rPr>
              <a:t>MultiConference</a:t>
            </a:r>
            <a:r>
              <a:rPr lang="en-ID" sz="1200" dirty="0">
                <a:solidFill>
                  <a:srgbClr val="103864"/>
                </a:solidFill>
                <a:latin typeface="Sora"/>
                <a:cs typeface="Sora"/>
              </a:rPr>
              <a:t> of Engineers and Computer Scientists 2011 Vol I, IMECS 2011, March 16 - 18, 2011, Hong Kong.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c19338028d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dirty="0"/>
              <a:t>Background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Background</a:t>
            </a:r>
            <a:endParaRPr dirty="0"/>
          </a:p>
        </p:txBody>
      </p:sp>
      <p:sp>
        <p:nvSpPr>
          <p:cNvPr id="210" name="Google Shape;210;p3"/>
          <p:cNvSpPr txBox="1"/>
          <p:nvPr/>
        </p:nvSpPr>
        <p:spPr>
          <a:xfrm>
            <a:off x="414157" y="1690688"/>
            <a:ext cx="11388900" cy="3323946"/>
          </a:xfrm>
          <a:prstGeom prst="rect">
            <a:avLst/>
          </a:prstGeom>
          <a:noFill/>
          <a:ln>
            <a:noFill/>
          </a:ln>
        </p:spPr>
        <p:txBody>
          <a:bodyPr spcFirstLastPara="1" wrap="square" lIns="91425" tIns="45700" rIns="91425" bIns="45700" anchor="t" anchorCtr="0">
            <a:spAutoFit/>
          </a:bodyPr>
          <a:lstStyle/>
          <a:p>
            <a:pPr algn="just">
              <a:lnSpc>
                <a:spcPct val="150000"/>
              </a:lnSpc>
              <a:buClr>
                <a:srgbClr val="103864"/>
              </a:buClr>
              <a:buSzPts val="2000"/>
            </a:pPr>
            <a:r>
              <a:rPr lang="en-US" sz="2000" i="1" dirty="0">
                <a:solidFill>
                  <a:srgbClr val="103864"/>
                </a:solidFill>
                <a:latin typeface="Sora"/>
                <a:cs typeface="Sora"/>
                <a:sym typeface="Sora"/>
              </a:rPr>
              <a:t>Introduction:</a:t>
            </a:r>
            <a:endParaRPr lang="en-US" sz="2000" dirty="0">
              <a:solidFill>
                <a:srgbClr val="103864"/>
              </a:solidFill>
              <a:latin typeface="Sora"/>
              <a:cs typeface="Sora"/>
              <a:sym typeface="Sora"/>
            </a:endParaRP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Increase in vehicle numbers leads to significant traffic at toll gates.</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NHAI introduces </a:t>
            </a:r>
            <a:r>
              <a:rPr lang="en-US" sz="2000" dirty="0" err="1">
                <a:solidFill>
                  <a:srgbClr val="103864"/>
                </a:solidFill>
                <a:latin typeface="Sora"/>
                <a:cs typeface="Sora"/>
                <a:sym typeface="Sora"/>
              </a:rPr>
              <a:t>Fastag</a:t>
            </a:r>
            <a:r>
              <a:rPr lang="en-US" sz="2000" dirty="0">
                <a:solidFill>
                  <a:srgbClr val="103864"/>
                </a:solidFill>
                <a:latin typeface="Sora"/>
                <a:cs typeface="Sora"/>
                <a:sym typeface="Sora"/>
              </a:rPr>
              <a:t> as a solution for cashless toll payments.</a:t>
            </a:r>
          </a:p>
          <a:p>
            <a:pPr marL="285750" indent="-285750" algn="just">
              <a:lnSpc>
                <a:spcPct val="150000"/>
              </a:lnSpc>
              <a:buClr>
                <a:srgbClr val="103864"/>
              </a:buClr>
              <a:buSzPts val="2000"/>
              <a:buFont typeface="Sora"/>
              <a:buChar char="•"/>
            </a:pPr>
            <a:r>
              <a:rPr lang="en-US" sz="2000" dirty="0" err="1">
                <a:solidFill>
                  <a:srgbClr val="103864"/>
                </a:solidFill>
                <a:latin typeface="Sora"/>
                <a:cs typeface="Sora"/>
                <a:sym typeface="Sora"/>
              </a:rPr>
              <a:t>Fastag</a:t>
            </a:r>
            <a:r>
              <a:rPr lang="en-US" sz="2000" dirty="0">
                <a:solidFill>
                  <a:srgbClr val="103864"/>
                </a:solidFill>
                <a:latin typeface="Sora"/>
                <a:cs typeface="Sora"/>
                <a:sym typeface="Sora"/>
              </a:rPr>
              <a:t> is a passive RFID tag affixed to vehicles for direct toll payments.</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Despite convenience, </a:t>
            </a:r>
            <a:r>
              <a:rPr lang="en-US" sz="2000" dirty="0" err="1">
                <a:solidFill>
                  <a:srgbClr val="103864"/>
                </a:solidFill>
                <a:latin typeface="Sora"/>
                <a:cs typeface="Sora"/>
                <a:sym typeface="Sora"/>
              </a:rPr>
              <a:t>Fastag</a:t>
            </a:r>
            <a:r>
              <a:rPr lang="en-US" sz="2000" dirty="0">
                <a:solidFill>
                  <a:srgbClr val="103864"/>
                </a:solidFill>
                <a:latin typeface="Sora"/>
                <a:cs typeface="Sora"/>
                <a:sym typeface="Sora"/>
              </a:rPr>
              <a:t> is vulnerable to abuse, including theft and data manipulation.</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Fraudulent activities disrupt toll operators and tariff fairness.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Background</a:t>
            </a:r>
            <a:endParaRPr dirty="0"/>
          </a:p>
        </p:txBody>
      </p:sp>
      <p:sp>
        <p:nvSpPr>
          <p:cNvPr id="210" name="Google Shape;210;p3"/>
          <p:cNvSpPr txBox="1"/>
          <p:nvPr/>
        </p:nvSpPr>
        <p:spPr>
          <a:xfrm>
            <a:off x="414157" y="1455298"/>
            <a:ext cx="11388900" cy="4247276"/>
          </a:xfrm>
          <a:prstGeom prst="rect">
            <a:avLst/>
          </a:prstGeom>
          <a:noFill/>
          <a:ln>
            <a:noFill/>
          </a:ln>
        </p:spPr>
        <p:txBody>
          <a:bodyPr spcFirstLastPara="1" wrap="square" lIns="91425" tIns="45700" rIns="91425" bIns="45700" anchor="t" anchorCtr="0">
            <a:spAutoFit/>
          </a:bodyPr>
          <a:lstStyle/>
          <a:p>
            <a:pPr algn="just">
              <a:lnSpc>
                <a:spcPct val="150000"/>
              </a:lnSpc>
              <a:buClr>
                <a:srgbClr val="103864"/>
              </a:buClr>
              <a:buSzPts val="2000"/>
            </a:pPr>
            <a:r>
              <a:rPr lang="en-US" sz="2000" i="1" dirty="0">
                <a:solidFill>
                  <a:srgbClr val="103864"/>
                </a:solidFill>
                <a:latin typeface="Sora"/>
                <a:cs typeface="Sora"/>
                <a:sym typeface="Sora"/>
              </a:rPr>
              <a:t>Objective:</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Develop a classification model to detect and prevent </a:t>
            </a:r>
            <a:r>
              <a:rPr lang="en-US" sz="2000" dirty="0" err="1">
                <a:solidFill>
                  <a:srgbClr val="103864"/>
                </a:solidFill>
                <a:latin typeface="Sora"/>
                <a:cs typeface="Sora"/>
                <a:sym typeface="Sora"/>
              </a:rPr>
              <a:t>Fastag</a:t>
            </a:r>
            <a:r>
              <a:rPr lang="en-US" sz="2000" dirty="0">
                <a:solidFill>
                  <a:srgbClr val="103864"/>
                </a:solidFill>
                <a:latin typeface="Sora"/>
                <a:cs typeface="Sora"/>
                <a:sym typeface="Sora"/>
              </a:rPr>
              <a:t> abuse.</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Aim to accurately classify transactions as genuine or fraudulent.</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Metrics focus on maximizing detection accuracy while minimizing false positives.</a:t>
            </a:r>
          </a:p>
          <a:p>
            <a:pPr algn="just">
              <a:lnSpc>
                <a:spcPct val="150000"/>
              </a:lnSpc>
              <a:buClr>
                <a:srgbClr val="103864"/>
              </a:buClr>
              <a:buSzPts val="2000"/>
            </a:pPr>
            <a:endParaRPr lang="en-US" sz="2000" dirty="0">
              <a:solidFill>
                <a:srgbClr val="103864"/>
              </a:solidFill>
              <a:latin typeface="Sora"/>
              <a:cs typeface="Sora"/>
              <a:sym typeface="Sora"/>
            </a:endParaRPr>
          </a:p>
          <a:p>
            <a:pPr algn="just">
              <a:lnSpc>
                <a:spcPct val="150000"/>
              </a:lnSpc>
              <a:buClr>
                <a:srgbClr val="103864"/>
              </a:buClr>
              <a:buSzPts val="2000"/>
            </a:pPr>
            <a:r>
              <a:rPr lang="en-US" sz="2000" i="1" dirty="0">
                <a:solidFill>
                  <a:srgbClr val="103864"/>
                </a:solidFill>
                <a:latin typeface="Sora"/>
                <a:cs typeface="Sora"/>
                <a:sym typeface="Sora"/>
              </a:rPr>
              <a:t>Approach:</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Use classification algorithms like logistic regression, decision tree, KNN, SVM, and random forest.</a:t>
            </a:r>
          </a:p>
          <a:p>
            <a:pPr marL="285750" indent="-285750" algn="just">
              <a:lnSpc>
                <a:spcPct val="150000"/>
              </a:lnSpc>
              <a:buClr>
                <a:srgbClr val="103864"/>
              </a:buClr>
              <a:buSzPts val="2000"/>
              <a:buFont typeface="Sora"/>
              <a:buChar char="•"/>
            </a:pPr>
            <a:r>
              <a:rPr lang="en-US" sz="2000" dirty="0">
                <a:solidFill>
                  <a:srgbClr val="103864"/>
                </a:solidFill>
                <a:latin typeface="Sora"/>
                <a:cs typeface="Sora"/>
                <a:sym typeface="Sora"/>
              </a:rPr>
              <a:t>Evaluate model performance based on business objectives and detection accuracy.</a:t>
            </a:r>
          </a:p>
        </p:txBody>
      </p:sp>
    </p:spTree>
    <p:extLst>
      <p:ext uri="{BB962C8B-B14F-4D97-AF65-F5344CB8AC3E}">
        <p14:creationId xmlns:p14="http://schemas.microsoft.com/office/powerpoint/2010/main" val="204005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dirty="0"/>
              <a:t>Related Work</a:t>
            </a:r>
            <a:endParaRPr dirty="0"/>
          </a:p>
        </p:txBody>
      </p:sp>
    </p:spTree>
    <p:extLst>
      <p:ext uri="{BB962C8B-B14F-4D97-AF65-F5344CB8AC3E}">
        <p14:creationId xmlns:p14="http://schemas.microsoft.com/office/powerpoint/2010/main" val="330986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Related Work</a:t>
            </a:r>
            <a:endParaRPr dirty="0"/>
          </a:p>
        </p:txBody>
      </p:sp>
      <p:sp>
        <p:nvSpPr>
          <p:cNvPr id="210" name="Google Shape;210;p3"/>
          <p:cNvSpPr txBox="1"/>
          <p:nvPr/>
        </p:nvSpPr>
        <p:spPr>
          <a:xfrm>
            <a:off x="414157" y="1380523"/>
            <a:ext cx="11388900" cy="5016718"/>
          </a:xfrm>
          <a:prstGeom prst="rect">
            <a:avLst/>
          </a:prstGeom>
          <a:noFill/>
          <a:ln>
            <a:noFill/>
          </a:ln>
        </p:spPr>
        <p:txBody>
          <a:bodyPr spcFirstLastPara="1" wrap="square" lIns="91425" tIns="45700" rIns="91425" bIns="45700" anchor="t" anchorCtr="0">
            <a:spAutoFit/>
          </a:bodyPr>
          <a:lstStyle/>
          <a:p>
            <a:pPr algn="just">
              <a:buClr>
                <a:srgbClr val="103864"/>
              </a:buClr>
              <a:buSzPts val="2000"/>
            </a:pPr>
            <a:r>
              <a:rPr lang="en-US" sz="2000" dirty="0">
                <a:solidFill>
                  <a:srgbClr val="103864"/>
                </a:solidFill>
                <a:latin typeface="Sora"/>
                <a:cs typeface="Sora"/>
              </a:rPr>
              <a:t>1. Anis et al. (2015) conducted a study on credit card fraud detection using decision tree algorithms, focusing on finding the best classifiers and insights through Random Under Sampling (RUS) and feature selection. The project shares similarities with this study in fraud detection using classification techniques but differs in the dataset, which focuses on toll payment transactions using </a:t>
            </a:r>
            <a:r>
              <a:rPr lang="en-US" sz="2000" dirty="0" err="1">
                <a:solidFill>
                  <a:srgbClr val="103864"/>
                </a:solidFill>
                <a:latin typeface="Sora"/>
                <a:cs typeface="Sora"/>
              </a:rPr>
              <a:t>Fastag</a:t>
            </a:r>
            <a:r>
              <a:rPr lang="en-US" sz="2000" dirty="0">
                <a:solidFill>
                  <a:srgbClr val="103864"/>
                </a:solidFill>
                <a:latin typeface="Sora"/>
                <a:cs typeface="Sora"/>
              </a:rPr>
              <a:t>.</a:t>
            </a:r>
          </a:p>
          <a:p>
            <a:pPr algn="just">
              <a:buClr>
                <a:srgbClr val="103864"/>
              </a:buClr>
              <a:buSzPts val="2000"/>
            </a:pPr>
            <a:endParaRPr lang="en-US" sz="2000" dirty="0">
              <a:solidFill>
                <a:srgbClr val="103864"/>
              </a:solidFill>
              <a:latin typeface="Sora"/>
              <a:cs typeface="Sora"/>
            </a:endParaRPr>
          </a:p>
          <a:p>
            <a:pPr algn="just">
              <a:buClr>
                <a:srgbClr val="103864"/>
              </a:buClr>
              <a:buSzPts val="2000"/>
            </a:pPr>
            <a:r>
              <a:rPr lang="en-US" sz="2000" dirty="0">
                <a:solidFill>
                  <a:srgbClr val="103864"/>
                </a:solidFill>
                <a:latin typeface="Sora"/>
                <a:cs typeface="Sora"/>
              </a:rPr>
              <a:t>2. </a:t>
            </a:r>
            <a:r>
              <a:rPr lang="en-US" sz="2000" dirty="0" err="1">
                <a:solidFill>
                  <a:srgbClr val="103864"/>
                </a:solidFill>
                <a:latin typeface="Sora"/>
                <a:cs typeface="Sora"/>
              </a:rPr>
              <a:t>Sundarkumar</a:t>
            </a:r>
            <a:r>
              <a:rPr lang="en-US" sz="2000" dirty="0">
                <a:solidFill>
                  <a:srgbClr val="103864"/>
                </a:solidFill>
                <a:latin typeface="Sora"/>
                <a:cs typeface="Sora"/>
              </a:rPr>
              <a:t> et al. (2015) proposed a methodology using One-Class Support Vector Machine (OCSVM) based </a:t>
            </a:r>
            <a:r>
              <a:rPr lang="en-US" sz="2000" dirty="0" err="1">
                <a:solidFill>
                  <a:srgbClr val="103864"/>
                </a:solidFill>
                <a:latin typeface="Sora"/>
                <a:cs typeface="Sora"/>
              </a:rPr>
              <a:t>undersampling</a:t>
            </a:r>
            <a:r>
              <a:rPr lang="en-US" sz="2000" dirty="0">
                <a:solidFill>
                  <a:srgbClr val="103864"/>
                </a:solidFill>
                <a:latin typeface="Sora"/>
                <a:cs typeface="Sora"/>
              </a:rPr>
              <a:t> for fraud detection, applied to car insurance and credit card customer disconnect datasets. While both the study and the project focus on fraud detection using classification techniques, they differ in the datasets used, with the project focusing on </a:t>
            </a:r>
            <a:r>
              <a:rPr lang="en-US" sz="2000" dirty="0" err="1">
                <a:solidFill>
                  <a:srgbClr val="103864"/>
                </a:solidFill>
                <a:latin typeface="Sora"/>
                <a:cs typeface="Sora"/>
              </a:rPr>
              <a:t>Fastag</a:t>
            </a:r>
            <a:r>
              <a:rPr lang="en-US" sz="2000" dirty="0">
                <a:solidFill>
                  <a:srgbClr val="103864"/>
                </a:solidFill>
                <a:latin typeface="Sora"/>
                <a:cs typeface="Sora"/>
              </a:rPr>
              <a:t> toll payment transactions.</a:t>
            </a:r>
          </a:p>
          <a:p>
            <a:pPr algn="just">
              <a:buClr>
                <a:srgbClr val="103864"/>
              </a:buClr>
              <a:buSzPts val="2000"/>
            </a:pPr>
            <a:endParaRPr lang="en-US" sz="2000" dirty="0">
              <a:solidFill>
                <a:srgbClr val="103864"/>
              </a:solidFill>
              <a:latin typeface="Sora"/>
              <a:cs typeface="Sora"/>
            </a:endParaRPr>
          </a:p>
          <a:p>
            <a:pPr algn="just">
              <a:buClr>
                <a:srgbClr val="103864"/>
              </a:buClr>
              <a:buSzPts val="2000"/>
            </a:pPr>
            <a:r>
              <a:rPr lang="en-US" sz="2000" dirty="0">
                <a:solidFill>
                  <a:srgbClr val="103864"/>
                </a:solidFill>
                <a:latin typeface="Sora"/>
                <a:cs typeface="Sora"/>
              </a:rPr>
              <a:t>3. </a:t>
            </a:r>
            <a:r>
              <a:rPr lang="en-US" sz="2000" dirty="0" err="1">
                <a:solidFill>
                  <a:srgbClr val="103864"/>
                </a:solidFill>
                <a:latin typeface="Sora"/>
                <a:cs typeface="Sora"/>
              </a:rPr>
              <a:t>Sahin</a:t>
            </a:r>
            <a:r>
              <a:rPr lang="en-US" sz="2000" dirty="0">
                <a:solidFill>
                  <a:srgbClr val="103864"/>
                </a:solidFill>
                <a:latin typeface="Sora"/>
                <a:cs typeface="Sora"/>
              </a:rPr>
              <a:t> et al. (2011) developed and compared decision tree-based and support vector machine (SVM) models for credit card fraud detection, aiming to evaluate their performance using real datasets. Similar to the project, the study focuses on fraud detection using classification techniques but differs in the dataset used.</a:t>
            </a:r>
            <a:endParaRPr lang="en-ID" sz="2000" dirty="0">
              <a:solidFill>
                <a:srgbClr val="103864"/>
              </a:solidFill>
              <a:latin typeface="Sora"/>
              <a:cs typeface="Sora"/>
            </a:endParaRPr>
          </a:p>
        </p:txBody>
      </p:sp>
    </p:spTree>
    <p:extLst>
      <p:ext uri="{BB962C8B-B14F-4D97-AF65-F5344CB8AC3E}">
        <p14:creationId xmlns:p14="http://schemas.microsoft.com/office/powerpoint/2010/main" val="345907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Dataset &amp; Features</a:t>
            </a:r>
          </a:p>
        </p:txBody>
      </p:sp>
    </p:spTree>
    <p:extLst>
      <p:ext uri="{BB962C8B-B14F-4D97-AF65-F5344CB8AC3E}">
        <p14:creationId xmlns:p14="http://schemas.microsoft.com/office/powerpoint/2010/main" val="152982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dirty="0">
                <a:solidFill>
                  <a:srgbClr val="103864"/>
                </a:solidFill>
                <a:latin typeface="Sora"/>
                <a:ea typeface="Sora"/>
                <a:cs typeface="Sora"/>
                <a:sym typeface="Sora"/>
              </a:rPr>
              <a:t>Dataset &amp; Features</a:t>
            </a:r>
            <a:endParaRPr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2964874"/>
          </a:xfrm>
          <a:prstGeom prst="rect">
            <a:avLst/>
          </a:prstGeom>
          <a:noFill/>
          <a:ln>
            <a:noFill/>
          </a:ln>
        </p:spPr>
        <p:txBody>
          <a:bodyPr spcFirstLastPara="1" wrap="square" lIns="91425" tIns="45700" rIns="91425" bIns="45700" anchor="t" anchorCtr="0">
            <a:spAutoFit/>
          </a:bodyPr>
          <a:lstStyle/>
          <a:p>
            <a:pPr marL="88900" algn="just">
              <a:lnSpc>
                <a:spcPct val="150000"/>
              </a:lnSpc>
              <a:spcAft>
                <a:spcPts val="800"/>
              </a:spcAft>
              <a:tabLst>
                <a:tab pos="450215" algn="l"/>
              </a:tabLst>
            </a:pPr>
            <a:r>
              <a:rPr lang="en-ID" sz="2000" dirty="0">
                <a:solidFill>
                  <a:srgbClr val="103864"/>
                </a:solidFill>
                <a:latin typeface="Sora"/>
                <a:cs typeface="Sora"/>
              </a:rPr>
              <a:t>Dataset used comes from </a:t>
            </a:r>
            <a:r>
              <a:rPr lang="en-ID" sz="2000" dirty="0" err="1">
                <a:solidFill>
                  <a:srgbClr val="103864"/>
                </a:solidFill>
                <a:latin typeface="Sora"/>
                <a:cs typeface="Sora"/>
                <a:hlinkClick r:id="rId3">
                  <a:extLst>
                    <a:ext uri="{A12FA001-AC4F-418D-AE19-62706E023703}">
                      <ahyp:hlinkClr xmlns:ahyp="http://schemas.microsoft.com/office/drawing/2018/hyperlinkcolor" val="tx"/>
                    </a:ext>
                  </a:extLst>
                </a:hlinkClick>
              </a:rPr>
              <a:t>Fastag</a:t>
            </a:r>
            <a:r>
              <a:rPr lang="en-ID" sz="2000" dirty="0">
                <a:solidFill>
                  <a:srgbClr val="103864"/>
                </a:solidFill>
                <a:latin typeface="Sora"/>
                <a:cs typeface="Sora"/>
                <a:hlinkClick r:id="rId3">
                  <a:extLst>
                    <a:ext uri="{A12FA001-AC4F-418D-AE19-62706E023703}">
                      <ahyp:hlinkClr xmlns:ahyp="http://schemas.microsoft.com/office/drawing/2018/hyperlinkcolor" val="tx"/>
                    </a:ext>
                  </a:extLst>
                </a:hlinkClick>
              </a:rPr>
              <a:t> Fraud Detection (kaggle.com)</a:t>
            </a:r>
            <a:r>
              <a:rPr lang="en-ID" sz="2000" dirty="0">
                <a:solidFill>
                  <a:srgbClr val="103864"/>
                </a:solidFill>
                <a:latin typeface="Sora"/>
                <a:cs typeface="Sora"/>
              </a:rPr>
              <a:t>. The dataset is 5000 data and there are attributes that capture the main details about toll transactions, including: Vehicle Information (Type, Dimension, Plate Number), Payment Details (</a:t>
            </a:r>
            <a:r>
              <a:rPr lang="en-ID" sz="2000" dirty="0" err="1">
                <a:solidFill>
                  <a:srgbClr val="103864"/>
                </a:solidFill>
                <a:latin typeface="Sora"/>
                <a:cs typeface="Sora"/>
              </a:rPr>
              <a:t>FastagID</a:t>
            </a:r>
            <a:r>
              <a:rPr lang="en-ID" sz="2000" dirty="0">
                <a:solidFill>
                  <a:srgbClr val="103864"/>
                </a:solidFill>
                <a:latin typeface="Sora"/>
                <a:cs typeface="Sora"/>
              </a:rPr>
              <a:t>, Transaction Amount, Amount Paid), Toll Location and Time (</a:t>
            </a:r>
            <a:r>
              <a:rPr lang="en-ID" sz="2000" dirty="0" err="1">
                <a:solidFill>
                  <a:srgbClr val="103864"/>
                </a:solidFill>
                <a:latin typeface="Sora"/>
                <a:cs typeface="Sora"/>
              </a:rPr>
              <a:t>TollBoothID</a:t>
            </a:r>
            <a:r>
              <a:rPr lang="en-ID" sz="2000" dirty="0">
                <a:solidFill>
                  <a:srgbClr val="103864"/>
                </a:solidFill>
                <a:latin typeface="Sora"/>
                <a:cs typeface="Sora"/>
              </a:rPr>
              <a:t>, Timestamp), Lane Usage (Lane Type), Vehicle Speed and Fraud Indicator. Details of these attributes can be seen in the following table.</a:t>
            </a:r>
          </a:p>
        </p:txBody>
      </p:sp>
    </p:spTree>
    <p:extLst>
      <p:ext uri="{BB962C8B-B14F-4D97-AF65-F5344CB8AC3E}">
        <p14:creationId xmlns:p14="http://schemas.microsoft.com/office/powerpoint/2010/main" val="443803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1612</Words>
  <Application>Microsoft Office PowerPoint</Application>
  <PresentationFormat>Widescreen</PresentationFormat>
  <Paragraphs>106</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Montserrat Light</vt:lpstr>
      <vt:lpstr>Roboto Mono Light</vt:lpstr>
      <vt:lpstr>Sora</vt:lpstr>
      <vt:lpstr>Roboto Mono</vt:lpstr>
      <vt:lpstr>Calibri</vt:lpstr>
      <vt:lpstr>Arial</vt:lpstr>
      <vt:lpstr>Wingdings</vt:lpstr>
      <vt:lpstr>Roboto Mono Medium</vt:lpstr>
      <vt:lpstr>1_Office Theme</vt:lpstr>
      <vt:lpstr>Office Theme</vt:lpstr>
      <vt:lpstr>PowerPoint Presentation</vt:lpstr>
      <vt:lpstr>Outline</vt:lpstr>
      <vt:lpstr>Background</vt:lpstr>
      <vt:lpstr>Background</vt:lpstr>
      <vt:lpstr>Background</vt:lpstr>
      <vt:lpstr>Related Work</vt:lpstr>
      <vt:lpstr>Related Work</vt:lpstr>
      <vt:lpstr>Dataset &amp; Features</vt:lpstr>
      <vt:lpstr>Dataset &amp; Features</vt:lpstr>
      <vt:lpstr>Dataset &amp; Features</vt:lpstr>
      <vt:lpstr>Methods</vt:lpstr>
      <vt:lpstr>Methods</vt:lpstr>
      <vt:lpstr>Methods</vt:lpstr>
      <vt:lpstr>Methods</vt:lpstr>
      <vt:lpstr>Experiments/Results/Discussion</vt:lpstr>
      <vt:lpstr>Experiments/Results/Discussion</vt:lpstr>
      <vt:lpstr>Experiments/Results/Discussion</vt:lpstr>
      <vt:lpstr>Experiments/Results/Discussion</vt:lpstr>
      <vt:lpstr>Experiments/Results/Discussion</vt:lpstr>
      <vt:lpstr>Conclusion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RIDO TRI PUTRA</dc:creator>
  <cp:lastModifiedBy>UYUN</cp:lastModifiedBy>
  <cp:revision>29</cp:revision>
  <dcterms:created xsi:type="dcterms:W3CDTF">2022-06-30T03:08:43Z</dcterms:created>
  <dcterms:modified xsi:type="dcterms:W3CDTF">2024-05-05T21:36:31Z</dcterms:modified>
</cp:coreProperties>
</file>