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1"/>
  </p:notesMasterIdLst>
  <p:sldIdLst>
    <p:sldId id="256" r:id="rId3"/>
    <p:sldId id="257" r:id="rId4"/>
    <p:sldId id="258" r:id="rId5"/>
    <p:sldId id="259" r:id="rId6"/>
    <p:sldId id="278" r:id="rId7"/>
    <p:sldId id="265" r:id="rId8"/>
    <p:sldId id="267" r:id="rId9"/>
    <p:sldId id="276" r:id="rId10"/>
    <p:sldId id="277" r:id="rId11"/>
    <p:sldId id="279" r:id="rId12"/>
    <p:sldId id="269" r:id="rId13"/>
    <p:sldId id="271" r:id="rId14"/>
    <p:sldId id="274" r:id="rId15"/>
    <p:sldId id="275" r:id="rId16"/>
    <p:sldId id="260" r:id="rId17"/>
    <p:sldId id="273" r:id="rId18"/>
    <p:sldId id="263" r:id="rId19"/>
    <p:sldId id="264"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Montserrat Light" pitchFamily="2" charset="0"/>
      <p:regular r:id="rId26"/>
      <p:bold r:id="rId27"/>
      <p:italic r:id="rId28"/>
      <p:boldItalic r:id="rId29"/>
    </p:embeddedFont>
    <p:embeddedFont>
      <p:font typeface="Roboto Mono" panose="00000009000000000000" pitchFamily="49" charset="0"/>
      <p:regular r:id="rId30"/>
      <p:bold r:id="rId31"/>
      <p:italic r:id="rId32"/>
      <p:boldItalic r:id="rId33"/>
    </p:embeddedFont>
    <p:embeddedFont>
      <p:font typeface="Roboto Mono Light" panose="00000009000000000000" pitchFamily="49" charset="0"/>
      <p:regular r:id="rId34"/>
      <p:bold r:id="rId35"/>
      <p:italic r:id="rId36"/>
      <p:boldItalic r:id="rId37"/>
    </p:embeddedFont>
    <p:embeddedFont>
      <p:font typeface="Roboto Mono Medium" panose="00000009000000000000" pitchFamily="49" charset="0"/>
      <p:regular r:id="rId38"/>
      <p:bold r:id="rId39"/>
      <p:italic r:id="rId40"/>
      <p:boldItalic r:id="rId41"/>
    </p:embeddedFont>
    <p:embeddedFont>
      <p:font typeface="Sora"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1" roundtripDataSignature="AMtx7mjxor6811EBU9G2oes3eqjvoyiI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14" y="10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61"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64"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0" Type="http://schemas.openxmlformats.org/officeDocument/2006/relationships/slide" Target="slides/slide18.xml"/><Relationship Id="rId41" Type="http://schemas.openxmlformats.org/officeDocument/2006/relationships/font" Target="fonts/font20.fntdata"/><Relationship Id="rId6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047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02" name="Google Shape;20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1144491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2521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5108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5656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2ad2f6649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142ad2f6649_0_1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14" name="Google Shape;214;g142ad2f6649_0_1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42ad2f6649_0_1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42ad2f6649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7932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c19338028d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1c19338028d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38" name="Google Shape;238;g1c19338028d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02" name="Google Shape;20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0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Transisi antar outline</a:t>
            </a:r>
            <a:endParaRPr/>
          </a:p>
        </p:txBody>
      </p:sp>
      <p:sp>
        <p:nvSpPr>
          <p:cNvPr id="202" name="Google Shape;20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1130022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324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2634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4174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9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9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7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93" name="Google Shape;93;p73"/>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94" name="Google Shape;94;p73"/>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95" name="Google Shape;95;p73"/>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96" name="Google Shape;96;p73"/>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97" name="Google Shape;97;p73"/>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cxnSp>
        <p:nvCxnSpPr>
          <p:cNvPr id="98" name="Google Shape;98;p73"/>
          <p:cNvCxnSpPr/>
          <p:nvPr/>
        </p:nvCxnSpPr>
        <p:spPr>
          <a:xfrm>
            <a:off x="504885" y="1224951"/>
            <a:ext cx="3640347" cy="0"/>
          </a:xfrm>
          <a:prstGeom prst="straightConnector1">
            <a:avLst/>
          </a:prstGeom>
          <a:noFill/>
          <a:ln w="28575" cap="flat" cmpd="sng">
            <a:solidFill>
              <a:srgbClr val="F3C145"/>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99"/>
        <p:cNvGrpSpPr/>
        <p:nvPr/>
      </p:nvGrpSpPr>
      <p:grpSpPr>
        <a:xfrm>
          <a:off x="0" y="0"/>
          <a:ext cx="0" cy="0"/>
          <a:chOff x="0" y="0"/>
          <a:chExt cx="0" cy="0"/>
        </a:xfrm>
      </p:grpSpPr>
      <p:sp>
        <p:nvSpPr>
          <p:cNvPr id="100" name="Google Shape;100;p74"/>
          <p:cNvSpPr txBox="1">
            <a:spLocks noGrp="1"/>
          </p:cNvSpPr>
          <p:nvPr>
            <p:ph type="title"/>
          </p:nvPr>
        </p:nvSpPr>
        <p:spPr>
          <a:xfrm>
            <a:off x="316523" y="2691441"/>
            <a:ext cx="11582400" cy="89656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03864"/>
              </a:buClr>
              <a:buSzPts val="4400"/>
              <a:buFont typeface="Sora"/>
              <a:buNone/>
              <a:defRPr sz="44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01" name="Google Shape;101;p74"/>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02" name="Google Shape;102;p74"/>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
        <p:nvSpPr>
          <p:cNvPr id="103" name="Google Shape;103;p74"/>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pic>
        <p:nvPicPr>
          <p:cNvPr id="104" name="Google Shape;104;p74"/>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05" name="Google Shape;105;p74"/>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cxnSp>
        <p:nvCxnSpPr>
          <p:cNvPr id="106" name="Google Shape;106;p74"/>
          <p:cNvCxnSpPr/>
          <p:nvPr/>
        </p:nvCxnSpPr>
        <p:spPr>
          <a:xfrm>
            <a:off x="3969975" y="3588007"/>
            <a:ext cx="4252050" cy="0"/>
          </a:xfrm>
          <a:prstGeom prst="straightConnector1">
            <a:avLst/>
          </a:prstGeom>
          <a:noFill/>
          <a:ln w="28575" cap="flat" cmpd="sng">
            <a:solidFill>
              <a:srgbClr val="F3C145"/>
            </a:solidFill>
            <a:prstDash val="solid"/>
            <a:miter lim="800000"/>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7"/>
        <p:cNvGrpSpPr/>
        <p:nvPr/>
      </p:nvGrpSpPr>
      <p:grpSpPr>
        <a:xfrm>
          <a:off x="0" y="0"/>
          <a:ext cx="0" cy="0"/>
          <a:chOff x="0" y="0"/>
          <a:chExt cx="0" cy="0"/>
        </a:xfrm>
      </p:grpSpPr>
      <p:sp>
        <p:nvSpPr>
          <p:cNvPr id="108" name="Google Shape;108;p72"/>
          <p:cNvSpPr txBox="1">
            <a:spLocks noGrp="1"/>
          </p:cNvSpPr>
          <p:nvPr>
            <p:ph type="title"/>
          </p:nvPr>
        </p:nvSpPr>
        <p:spPr>
          <a:xfrm>
            <a:off x="388943" y="365125"/>
            <a:ext cx="1150998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72"/>
          <p:cNvSpPr txBox="1">
            <a:spLocks noGrp="1"/>
          </p:cNvSpPr>
          <p:nvPr>
            <p:ph type="body" idx="1"/>
          </p:nvPr>
        </p:nvSpPr>
        <p:spPr>
          <a:xfrm>
            <a:off x="388943" y="1825625"/>
            <a:ext cx="11509980" cy="43513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10" name="Google Shape;110;p72"/>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11" name="Google Shape;111;p72"/>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
        <p:nvSpPr>
          <p:cNvPr id="112" name="Google Shape;112;p72"/>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13" name="Google Shape;113;p72"/>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cxnSp>
        <p:nvCxnSpPr>
          <p:cNvPr id="114" name="Google Shape;114;p72"/>
          <p:cNvCxnSpPr/>
          <p:nvPr/>
        </p:nvCxnSpPr>
        <p:spPr>
          <a:xfrm>
            <a:off x="504885" y="1224951"/>
            <a:ext cx="3640347" cy="0"/>
          </a:xfrm>
          <a:prstGeom prst="straightConnector1">
            <a:avLst/>
          </a:prstGeom>
          <a:noFill/>
          <a:ln w="28575" cap="flat" cmpd="sng">
            <a:solidFill>
              <a:srgbClr val="F3C145"/>
            </a:solidFill>
            <a:prstDash val="solid"/>
            <a:miter lim="800000"/>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5"/>
        <p:cNvGrpSpPr/>
        <p:nvPr/>
      </p:nvGrpSpPr>
      <p:grpSpPr>
        <a:xfrm>
          <a:off x="0" y="0"/>
          <a:ext cx="0" cy="0"/>
          <a:chOff x="0" y="0"/>
          <a:chExt cx="0" cy="0"/>
        </a:xfrm>
      </p:grpSpPr>
      <p:sp>
        <p:nvSpPr>
          <p:cNvPr id="116" name="Google Shape;116;p75"/>
          <p:cNvSpPr txBox="1"/>
          <p:nvPr/>
        </p:nvSpPr>
        <p:spPr>
          <a:xfrm>
            <a:off x="2499208"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cxnSp>
        <p:nvCxnSpPr>
          <p:cNvPr id="117" name="Google Shape;117;p75"/>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18" name="Google Shape;118;p75"/>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
        <p:nvSpPr>
          <p:cNvPr id="119" name="Google Shape;119;p75"/>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20" name="Google Shape;120;p75"/>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extLst>
    <p:ext uri="{DCECCB84-F9BA-43D5-87BE-67443E8EF086}">
      <p15:sldGuideLst xmlns:p15="http://schemas.microsoft.com/office/powerpoint/2012/main">
        <p15:guide id="1" pos="240">
          <p15:clr>
            <a:srgbClr val="FBAE40"/>
          </p15:clr>
        </p15:guide>
        <p15:guide id="2" pos="7440">
          <p15:clr>
            <a:srgbClr val="FBAE40"/>
          </p15:clr>
        </p15:guide>
        <p15:guide id="3" orient="horz" pos="192">
          <p15:clr>
            <a:srgbClr val="FBAE40"/>
          </p15:clr>
        </p15:guide>
        <p15:guide id="4" orient="horz" pos="412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1"/>
        <p:cNvGrpSpPr/>
        <p:nvPr/>
      </p:nvGrpSpPr>
      <p:grpSpPr>
        <a:xfrm>
          <a:off x="0" y="0"/>
          <a:ext cx="0" cy="0"/>
          <a:chOff x="0" y="0"/>
          <a:chExt cx="0" cy="0"/>
        </a:xfrm>
      </p:grpSpPr>
      <p:sp>
        <p:nvSpPr>
          <p:cNvPr id="122" name="Google Shape;122;p76"/>
          <p:cNvSpPr txBox="1">
            <a:spLocks noGrp="1"/>
          </p:cNvSpPr>
          <p:nvPr>
            <p:ph type="title"/>
          </p:nvPr>
        </p:nvSpPr>
        <p:spPr>
          <a:xfrm>
            <a:off x="388943" y="365125"/>
            <a:ext cx="1141912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76"/>
          <p:cNvSpPr txBox="1">
            <a:spLocks noGrp="1"/>
          </p:cNvSpPr>
          <p:nvPr>
            <p:ph type="body" idx="1"/>
          </p:nvPr>
        </p:nvSpPr>
        <p:spPr>
          <a:xfrm>
            <a:off x="388943" y="1825625"/>
            <a:ext cx="5854700" cy="43513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76"/>
          <p:cNvSpPr txBox="1">
            <a:spLocks noGrp="1"/>
          </p:cNvSpPr>
          <p:nvPr>
            <p:ph type="body" idx="2"/>
          </p:nvPr>
        </p:nvSpPr>
        <p:spPr>
          <a:xfrm>
            <a:off x="6172199" y="1825625"/>
            <a:ext cx="5630857" cy="43513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25" name="Google Shape;125;p76"/>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26" name="Google Shape;126;p76"/>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27" name="Google Shape;127;p76"/>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28" name="Google Shape;128;p76"/>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29" name="Google Shape;129;p76"/>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0"/>
        <p:cNvGrpSpPr/>
        <p:nvPr/>
      </p:nvGrpSpPr>
      <p:grpSpPr>
        <a:xfrm>
          <a:off x="0" y="0"/>
          <a:ext cx="0" cy="0"/>
          <a:chOff x="0" y="0"/>
          <a:chExt cx="0" cy="0"/>
        </a:xfrm>
      </p:grpSpPr>
      <p:sp>
        <p:nvSpPr>
          <p:cNvPr id="131" name="Google Shape;131;p77"/>
          <p:cNvSpPr txBox="1">
            <a:spLocks noGrp="1"/>
          </p:cNvSpPr>
          <p:nvPr>
            <p:ph type="title"/>
          </p:nvPr>
        </p:nvSpPr>
        <p:spPr>
          <a:xfrm>
            <a:off x="388943" y="365125"/>
            <a:ext cx="11391889"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77"/>
          <p:cNvSpPr txBox="1">
            <a:spLocks noGrp="1"/>
          </p:cNvSpPr>
          <p:nvPr>
            <p:ph type="body" idx="1"/>
          </p:nvPr>
        </p:nvSpPr>
        <p:spPr>
          <a:xfrm>
            <a:off x="388944" y="1681163"/>
            <a:ext cx="560863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103864"/>
              </a:buClr>
              <a:buSzPts val="2400"/>
              <a:buNone/>
              <a:defRPr sz="2400" b="1">
                <a:solidFill>
                  <a:srgbClr val="103864"/>
                </a:solidFill>
                <a:latin typeface="Roboto Mono Medium"/>
                <a:ea typeface="Roboto Mono Medium"/>
                <a:cs typeface="Roboto Mono Medium"/>
                <a:sym typeface="Roboto Mono Medium"/>
              </a:defRPr>
            </a:lvl1pPr>
            <a:lvl2pPr marL="914400" lvl="1" indent="-228600" algn="l">
              <a:lnSpc>
                <a:spcPct val="90000"/>
              </a:lnSpc>
              <a:spcBef>
                <a:spcPts val="500"/>
              </a:spcBef>
              <a:spcAft>
                <a:spcPts val="0"/>
              </a:spcAft>
              <a:buClr>
                <a:srgbClr val="103864"/>
              </a:buClr>
              <a:buSzPts val="2000"/>
              <a:buNone/>
              <a:defRPr sz="2000" b="1"/>
            </a:lvl2pPr>
            <a:lvl3pPr marL="1371600" lvl="2" indent="-228600" algn="l">
              <a:lnSpc>
                <a:spcPct val="90000"/>
              </a:lnSpc>
              <a:spcBef>
                <a:spcPts val="500"/>
              </a:spcBef>
              <a:spcAft>
                <a:spcPts val="0"/>
              </a:spcAft>
              <a:buClr>
                <a:srgbClr val="103864"/>
              </a:buClr>
              <a:buSzPts val="1800"/>
              <a:buNone/>
              <a:defRPr sz="1800" b="1"/>
            </a:lvl3pPr>
            <a:lvl4pPr marL="1828800" lvl="3" indent="-228600" algn="l">
              <a:lnSpc>
                <a:spcPct val="90000"/>
              </a:lnSpc>
              <a:spcBef>
                <a:spcPts val="500"/>
              </a:spcBef>
              <a:spcAft>
                <a:spcPts val="0"/>
              </a:spcAft>
              <a:buClr>
                <a:srgbClr val="103864"/>
              </a:buClr>
              <a:buSzPts val="1600"/>
              <a:buNone/>
              <a:defRPr sz="1600" b="1"/>
            </a:lvl4pPr>
            <a:lvl5pPr marL="2286000" lvl="4" indent="-228600" algn="l">
              <a:lnSpc>
                <a:spcPct val="90000"/>
              </a:lnSpc>
              <a:spcBef>
                <a:spcPts val="500"/>
              </a:spcBef>
              <a:spcAft>
                <a:spcPts val="0"/>
              </a:spcAft>
              <a:buClr>
                <a:srgbClr val="103864"/>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3" name="Google Shape;133;p77"/>
          <p:cNvSpPr txBox="1">
            <a:spLocks noGrp="1"/>
          </p:cNvSpPr>
          <p:nvPr>
            <p:ph type="body" idx="2"/>
          </p:nvPr>
        </p:nvSpPr>
        <p:spPr>
          <a:xfrm>
            <a:off x="388944" y="2505075"/>
            <a:ext cx="5608632" cy="368458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77"/>
          <p:cNvSpPr txBox="1">
            <a:spLocks noGrp="1"/>
          </p:cNvSpPr>
          <p:nvPr>
            <p:ph type="body" idx="3"/>
          </p:nvPr>
        </p:nvSpPr>
        <p:spPr>
          <a:xfrm>
            <a:off x="6172200" y="1681163"/>
            <a:ext cx="560863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103864"/>
              </a:buClr>
              <a:buSzPts val="2400"/>
              <a:buNone/>
              <a:defRPr sz="2400" b="1">
                <a:solidFill>
                  <a:srgbClr val="103864"/>
                </a:solidFill>
                <a:latin typeface="Roboto Mono Medium"/>
                <a:ea typeface="Roboto Mono Medium"/>
                <a:cs typeface="Roboto Mono Medium"/>
                <a:sym typeface="Roboto Mono Medium"/>
              </a:defRPr>
            </a:lvl1pPr>
            <a:lvl2pPr marL="914400" lvl="1" indent="-228600" algn="l">
              <a:lnSpc>
                <a:spcPct val="90000"/>
              </a:lnSpc>
              <a:spcBef>
                <a:spcPts val="500"/>
              </a:spcBef>
              <a:spcAft>
                <a:spcPts val="0"/>
              </a:spcAft>
              <a:buClr>
                <a:srgbClr val="103864"/>
              </a:buClr>
              <a:buSzPts val="2000"/>
              <a:buNone/>
              <a:defRPr sz="2000" b="1"/>
            </a:lvl2pPr>
            <a:lvl3pPr marL="1371600" lvl="2" indent="-228600" algn="l">
              <a:lnSpc>
                <a:spcPct val="90000"/>
              </a:lnSpc>
              <a:spcBef>
                <a:spcPts val="500"/>
              </a:spcBef>
              <a:spcAft>
                <a:spcPts val="0"/>
              </a:spcAft>
              <a:buClr>
                <a:srgbClr val="103864"/>
              </a:buClr>
              <a:buSzPts val="1800"/>
              <a:buNone/>
              <a:defRPr sz="1800" b="1"/>
            </a:lvl3pPr>
            <a:lvl4pPr marL="1828800" lvl="3" indent="-228600" algn="l">
              <a:lnSpc>
                <a:spcPct val="90000"/>
              </a:lnSpc>
              <a:spcBef>
                <a:spcPts val="500"/>
              </a:spcBef>
              <a:spcAft>
                <a:spcPts val="0"/>
              </a:spcAft>
              <a:buClr>
                <a:srgbClr val="103864"/>
              </a:buClr>
              <a:buSzPts val="1600"/>
              <a:buNone/>
              <a:defRPr sz="1600" b="1"/>
            </a:lvl4pPr>
            <a:lvl5pPr marL="2286000" lvl="4" indent="-228600" algn="l">
              <a:lnSpc>
                <a:spcPct val="90000"/>
              </a:lnSpc>
              <a:spcBef>
                <a:spcPts val="500"/>
              </a:spcBef>
              <a:spcAft>
                <a:spcPts val="0"/>
              </a:spcAft>
              <a:buClr>
                <a:srgbClr val="103864"/>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5" name="Google Shape;135;p77"/>
          <p:cNvSpPr txBox="1">
            <a:spLocks noGrp="1"/>
          </p:cNvSpPr>
          <p:nvPr>
            <p:ph type="body" idx="4"/>
          </p:nvPr>
        </p:nvSpPr>
        <p:spPr>
          <a:xfrm>
            <a:off x="6172200" y="2505075"/>
            <a:ext cx="5608632" cy="368458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36" name="Google Shape;136;p77"/>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37" name="Google Shape;137;p77"/>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38" name="Google Shape;138;p77"/>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39" name="Google Shape;139;p77"/>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40" name="Google Shape;140;p77"/>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cxnSp>
        <p:nvCxnSpPr>
          <p:cNvPr id="142" name="Google Shape;142;p78"/>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43" name="Google Shape;143;p78"/>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44" name="Google Shape;144;p78"/>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45" name="Google Shape;145;p78"/>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46" name="Google Shape;146;p78"/>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7"/>
        <p:cNvGrpSpPr/>
        <p:nvPr/>
      </p:nvGrpSpPr>
      <p:grpSpPr>
        <a:xfrm>
          <a:off x="0" y="0"/>
          <a:ext cx="0" cy="0"/>
          <a:chOff x="0" y="0"/>
          <a:chExt cx="0" cy="0"/>
        </a:xfrm>
      </p:grpSpPr>
      <p:sp>
        <p:nvSpPr>
          <p:cNvPr id="148" name="Google Shape;148;p79"/>
          <p:cNvSpPr txBox="1">
            <a:spLocks noGrp="1"/>
          </p:cNvSpPr>
          <p:nvPr>
            <p:ph type="title"/>
          </p:nvPr>
        </p:nvSpPr>
        <p:spPr>
          <a:xfrm>
            <a:off x="388944" y="457200"/>
            <a:ext cx="4383082"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03864"/>
              </a:buClr>
              <a:buSzPts val="2800"/>
              <a:buFont typeface="Roboto Mono Light"/>
              <a:buNone/>
              <a:defRPr sz="2800">
                <a:solidFill>
                  <a:srgbClr val="103864"/>
                </a:solidFill>
                <a:latin typeface="Roboto Mono Light"/>
                <a:ea typeface="Roboto Mono Light"/>
                <a:cs typeface="Roboto Mono Light"/>
                <a:sym typeface="Roboto Mono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79"/>
          <p:cNvSpPr txBox="1">
            <a:spLocks noGrp="1"/>
          </p:cNvSpPr>
          <p:nvPr>
            <p:ph type="body" idx="1"/>
          </p:nvPr>
        </p:nvSpPr>
        <p:spPr>
          <a:xfrm>
            <a:off x="5183188" y="987425"/>
            <a:ext cx="6619868" cy="487362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103864"/>
              </a:buClr>
              <a:buSzPts val="2800"/>
              <a:buChar char="•"/>
              <a:defRPr sz="2800">
                <a:solidFill>
                  <a:srgbClr val="103864"/>
                </a:solidFill>
                <a:latin typeface="Roboto Mono"/>
                <a:ea typeface="Roboto Mono"/>
                <a:cs typeface="Roboto Mono"/>
                <a:sym typeface="Roboto Mono"/>
              </a:defRPr>
            </a:lvl1pPr>
            <a:lvl2pPr marL="914400" lvl="1" indent="-381000" algn="l">
              <a:lnSpc>
                <a:spcPct val="90000"/>
              </a:lnSpc>
              <a:spcBef>
                <a:spcPts val="500"/>
              </a:spcBef>
              <a:spcAft>
                <a:spcPts val="0"/>
              </a:spcAft>
              <a:buClr>
                <a:srgbClr val="103864"/>
              </a:buClr>
              <a:buSzPts val="2400"/>
              <a:buChar char="•"/>
              <a:defRPr sz="2400">
                <a:solidFill>
                  <a:srgbClr val="103864"/>
                </a:solidFill>
                <a:latin typeface="Roboto Mono"/>
                <a:ea typeface="Roboto Mono"/>
                <a:cs typeface="Roboto Mono"/>
                <a:sym typeface="Roboto Mono"/>
              </a:defRPr>
            </a:lvl2pPr>
            <a:lvl3pPr marL="1371600" lvl="2" indent="-355600" algn="l">
              <a:lnSpc>
                <a:spcPct val="90000"/>
              </a:lnSpc>
              <a:spcBef>
                <a:spcPts val="500"/>
              </a:spcBef>
              <a:spcAft>
                <a:spcPts val="0"/>
              </a:spcAft>
              <a:buClr>
                <a:srgbClr val="103864"/>
              </a:buClr>
              <a:buSzPts val="2000"/>
              <a:buChar char="•"/>
              <a:defRPr sz="2000">
                <a:solidFill>
                  <a:srgbClr val="103864"/>
                </a:solidFill>
                <a:latin typeface="Roboto Mono"/>
                <a:ea typeface="Roboto Mono"/>
                <a:cs typeface="Roboto Mono"/>
                <a:sym typeface="Roboto Mono"/>
              </a:defRPr>
            </a:lvl3pPr>
            <a:lvl4pPr marL="1828800" lvl="3" indent="-3429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4pPr>
            <a:lvl5pPr marL="2286000" lvl="4" indent="-3429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0" name="Google Shape;150;p79"/>
          <p:cNvSpPr txBox="1">
            <a:spLocks noGrp="1"/>
          </p:cNvSpPr>
          <p:nvPr>
            <p:ph type="body" idx="2"/>
          </p:nvPr>
        </p:nvSpPr>
        <p:spPr>
          <a:xfrm>
            <a:off x="388944" y="2057400"/>
            <a:ext cx="4383082"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marL="914400" lvl="1" indent="-228600" algn="l">
              <a:lnSpc>
                <a:spcPct val="90000"/>
              </a:lnSpc>
              <a:spcBef>
                <a:spcPts val="500"/>
              </a:spcBef>
              <a:spcAft>
                <a:spcPts val="0"/>
              </a:spcAft>
              <a:buClr>
                <a:srgbClr val="103864"/>
              </a:buClr>
              <a:buSzPts val="1400"/>
              <a:buNone/>
              <a:defRPr sz="1400"/>
            </a:lvl2pPr>
            <a:lvl3pPr marL="1371600" lvl="2" indent="-228600" algn="l">
              <a:lnSpc>
                <a:spcPct val="90000"/>
              </a:lnSpc>
              <a:spcBef>
                <a:spcPts val="500"/>
              </a:spcBef>
              <a:spcAft>
                <a:spcPts val="0"/>
              </a:spcAft>
              <a:buClr>
                <a:srgbClr val="103864"/>
              </a:buClr>
              <a:buSzPts val="1200"/>
              <a:buNone/>
              <a:defRPr sz="1200"/>
            </a:lvl3pPr>
            <a:lvl4pPr marL="1828800" lvl="3" indent="-228600" algn="l">
              <a:lnSpc>
                <a:spcPct val="90000"/>
              </a:lnSpc>
              <a:spcBef>
                <a:spcPts val="500"/>
              </a:spcBef>
              <a:spcAft>
                <a:spcPts val="0"/>
              </a:spcAft>
              <a:buClr>
                <a:srgbClr val="103864"/>
              </a:buClr>
              <a:buSzPts val="1000"/>
              <a:buNone/>
              <a:defRPr sz="1000"/>
            </a:lvl4pPr>
            <a:lvl5pPr marL="2286000" lvl="4" indent="-228600" algn="l">
              <a:lnSpc>
                <a:spcPct val="90000"/>
              </a:lnSpc>
              <a:spcBef>
                <a:spcPts val="500"/>
              </a:spcBef>
              <a:spcAft>
                <a:spcPts val="0"/>
              </a:spcAft>
              <a:buClr>
                <a:srgbClr val="103864"/>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cxnSp>
        <p:nvCxnSpPr>
          <p:cNvPr id="151" name="Google Shape;151;p79"/>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52" name="Google Shape;152;p79"/>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53" name="Google Shape;153;p79"/>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54" name="Google Shape;154;p79"/>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55" name="Google Shape;155;p79"/>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6"/>
        <p:cNvGrpSpPr/>
        <p:nvPr/>
      </p:nvGrpSpPr>
      <p:grpSpPr>
        <a:xfrm>
          <a:off x="0" y="0"/>
          <a:ext cx="0" cy="0"/>
          <a:chOff x="0" y="0"/>
          <a:chExt cx="0" cy="0"/>
        </a:xfrm>
      </p:grpSpPr>
      <p:sp>
        <p:nvSpPr>
          <p:cNvPr id="157" name="Google Shape;157;p80"/>
          <p:cNvSpPr txBox="1">
            <a:spLocks noGrp="1"/>
          </p:cNvSpPr>
          <p:nvPr>
            <p:ph type="title"/>
          </p:nvPr>
        </p:nvSpPr>
        <p:spPr>
          <a:xfrm>
            <a:off x="388944" y="457200"/>
            <a:ext cx="4383082"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80"/>
          <p:cNvSpPr>
            <a:spLocks noGrp="1"/>
          </p:cNvSpPr>
          <p:nvPr>
            <p:ph type="pic" idx="2"/>
          </p:nvPr>
        </p:nvSpPr>
        <p:spPr>
          <a:xfrm>
            <a:off x="5183188" y="457201"/>
            <a:ext cx="6619868" cy="5403850"/>
          </a:xfrm>
          <a:prstGeom prst="rect">
            <a:avLst/>
          </a:prstGeom>
          <a:noFill/>
          <a:ln>
            <a:noFill/>
          </a:ln>
        </p:spPr>
      </p:sp>
      <p:sp>
        <p:nvSpPr>
          <p:cNvPr id="159" name="Google Shape;159;p80"/>
          <p:cNvSpPr txBox="1">
            <a:spLocks noGrp="1"/>
          </p:cNvSpPr>
          <p:nvPr>
            <p:ph type="body" idx="1"/>
          </p:nvPr>
        </p:nvSpPr>
        <p:spPr>
          <a:xfrm>
            <a:off x="388944" y="2057400"/>
            <a:ext cx="4383082"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marL="914400" lvl="1" indent="-228600" algn="l">
              <a:lnSpc>
                <a:spcPct val="90000"/>
              </a:lnSpc>
              <a:spcBef>
                <a:spcPts val="500"/>
              </a:spcBef>
              <a:spcAft>
                <a:spcPts val="0"/>
              </a:spcAft>
              <a:buClr>
                <a:srgbClr val="103864"/>
              </a:buClr>
              <a:buSzPts val="1400"/>
              <a:buNone/>
              <a:defRPr sz="1400"/>
            </a:lvl2pPr>
            <a:lvl3pPr marL="1371600" lvl="2" indent="-228600" algn="l">
              <a:lnSpc>
                <a:spcPct val="90000"/>
              </a:lnSpc>
              <a:spcBef>
                <a:spcPts val="500"/>
              </a:spcBef>
              <a:spcAft>
                <a:spcPts val="0"/>
              </a:spcAft>
              <a:buClr>
                <a:srgbClr val="103864"/>
              </a:buClr>
              <a:buSzPts val="1200"/>
              <a:buNone/>
              <a:defRPr sz="1200"/>
            </a:lvl3pPr>
            <a:lvl4pPr marL="1828800" lvl="3" indent="-228600" algn="l">
              <a:lnSpc>
                <a:spcPct val="90000"/>
              </a:lnSpc>
              <a:spcBef>
                <a:spcPts val="500"/>
              </a:spcBef>
              <a:spcAft>
                <a:spcPts val="0"/>
              </a:spcAft>
              <a:buClr>
                <a:srgbClr val="103864"/>
              </a:buClr>
              <a:buSzPts val="1000"/>
              <a:buNone/>
              <a:defRPr sz="1000"/>
            </a:lvl4pPr>
            <a:lvl5pPr marL="2286000" lvl="4" indent="-228600" algn="l">
              <a:lnSpc>
                <a:spcPct val="90000"/>
              </a:lnSpc>
              <a:spcBef>
                <a:spcPts val="500"/>
              </a:spcBef>
              <a:spcAft>
                <a:spcPts val="0"/>
              </a:spcAft>
              <a:buClr>
                <a:srgbClr val="103864"/>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cxnSp>
        <p:nvCxnSpPr>
          <p:cNvPr id="160" name="Google Shape;160;p80"/>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61" name="Google Shape;161;p80"/>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62" name="Google Shape;162;p80"/>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63" name="Google Shape;163;p80"/>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64" name="Google Shape;164;p80"/>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5"/>
        <p:cNvGrpSpPr/>
        <p:nvPr/>
      </p:nvGrpSpPr>
      <p:grpSpPr>
        <a:xfrm>
          <a:off x="0" y="0"/>
          <a:ext cx="0" cy="0"/>
          <a:chOff x="0" y="0"/>
          <a:chExt cx="0" cy="0"/>
        </a:xfrm>
      </p:grpSpPr>
      <p:sp>
        <p:nvSpPr>
          <p:cNvPr id="166" name="Google Shape;166;p81"/>
          <p:cNvSpPr txBox="1">
            <a:spLocks noGrp="1"/>
          </p:cNvSpPr>
          <p:nvPr>
            <p:ph type="title"/>
          </p:nvPr>
        </p:nvSpPr>
        <p:spPr>
          <a:xfrm>
            <a:off x="388943" y="365125"/>
            <a:ext cx="1141411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81"/>
          <p:cNvSpPr txBox="1">
            <a:spLocks noGrp="1"/>
          </p:cNvSpPr>
          <p:nvPr>
            <p:ph type="body" idx="1"/>
          </p:nvPr>
        </p:nvSpPr>
        <p:spPr>
          <a:xfrm rot="5400000">
            <a:off x="3920330" y="-1705762"/>
            <a:ext cx="4351338" cy="11414113"/>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68" name="Google Shape;168;p81"/>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69" name="Google Shape;169;p81"/>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70" name="Google Shape;170;p81"/>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71" name="Google Shape;171;p81"/>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72" name="Google Shape;172;p81"/>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3"/>
        <p:cNvGrpSpPr/>
        <p:nvPr/>
      </p:nvGrpSpPr>
      <p:grpSpPr>
        <a:xfrm>
          <a:off x="0" y="0"/>
          <a:ext cx="0" cy="0"/>
          <a:chOff x="0" y="0"/>
          <a:chExt cx="0" cy="0"/>
        </a:xfrm>
      </p:grpSpPr>
      <p:sp>
        <p:nvSpPr>
          <p:cNvPr id="174" name="Google Shape;174;p82"/>
          <p:cNvSpPr txBox="1">
            <a:spLocks noGrp="1"/>
          </p:cNvSpPr>
          <p:nvPr>
            <p:ph type="title"/>
          </p:nvPr>
        </p:nvSpPr>
        <p:spPr>
          <a:xfrm rot="5400000">
            <a:off x="7563391" y="1841431"/>
            <a:ext cx="5497039" cy="317402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03864"/>
              </a:buClr>
              <a:buSzPts val="3200"/>
              <a:buFont typeface="Roboto Mono"/>
              <a:buNone/>
              <a:defRPr sz="3200">
                <a:solidFill>
                  <a:srgbClr val="103864"/>
                </a:solidFill>
                <a:latin typeface="Roboto Mono"/>
                <a:ea typeface="Roboto Mono"/>
                <a:cs typeface="Roboto Mono"/>
                <a:sym typeface="Roboto Mon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82"/>
          <p:cNvSpPr txBox="1">
            <a:spLocks noGrp="1"/>
          </p:cNvSpPr>
          <p:nvPr>
            <p:ph type="body" idx="1"/>
          </p:nvPr>
        </p:nvSpPr>
        <p:spPr>
          <a:xfrm rot="5400000">
            <a:off x="1732201" y="-663336"/>
            <a:ext cx="5497040" cy="8183557"/>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marL="914400" lvl="1" indent="-406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marL="1371600" lvl="2" indent="-3810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marL="1828800" lvl="3" indent="-3556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marL="2286000" lvl="4" indent="-3556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76" name="Google Shape;176;p82"/>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177" name="Google Shape;177;p82"/>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pic>
        <p:nvPicPr>
          <p:cNvPr id="178" name="Google Shape;178;p82"/>
          <p:cNvPicPr preferRelativeResize="0"/>
          <p:nvPr/>
        </p:nvPicPr>
        <p:blipFill rotWithShape="1">
          <a:blip r:embed="rId2">
            <a:alphaModFix/>
          </a:blip>
          <a:srcRect/>
          <a:stretch/>
        </p:blipFill>
        <p:spPr>
          <a:xfrm>
            <a:off x="10412084" y="224287"/>
            <a:ext cx="1572880" cy="455637"/>
          </a:xfrm>
          <a:prstGeom prst="rect">
            <a:avLst/>
          </a:prstGeom>
          <a:noFill/>
          <a:ln>
            <a:noFill/>
          </a:ln>
        </p:spPr>
      </p:pic>
      <p:sp>
        <p:nvSpPr>
          <p:cNvPr id="179" name="Google Shape;179;p82"/>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180" name="Google Shape;180;p82"/>
          <p:cNvSpPr txBox="1"/>
          <p:nvPr/>
        </p:nvSpPr>
        <p:spPr>
          <a:xfrm>
            <a:off x="9155723" y="6339301"/>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103864"/>
                </a:solidFill>
                <a:latin typeface="Montserrat Light"/>
                <a:ea typeface="Montserrat Light"/>
                <a:cs typeface="Montserrat Light"/>
                <a:sym typeface="Montserrat Light"/>
              </a:rPr>
              <a:t>‹#›</a:t>
            </a:fld>
            <a:endParaRPr sz="800" b="0" i="0" u="none" strike="noStrike" cap="non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8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8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8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8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8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9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0"/>
          <p:cNvSpPr>
            <a:spLocks noGrp="1"/>
          </p:cNvSpPr>
          <p:nvPr>
            <p:ph type="pic" idx="2"/>
          </p:nvPr>
        </p:nvSpPr>
        <p:spPr>
          <a:xfrm>
            <a:off x="5183188" y="987425"/>
            <a:ext cx="6172200" cy="4873625"/>
          </a:xfrm>
          <a:prstGeom prst="rect">
            <a:avLst/>
          </a:prstGeom>
          <a:noFill/>
          <a:ln>
            <a:noFill/>
          </a:ln>
        </p:spPr>
      </p:sp>
      <p:sp>
        <p:nvSpPr>
          <p:cNvPr id="68" name="Google Shape;68;p9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71"/>
          <p:cNvSpPr txBox="1">
            <a:spLocks noGrp="1"/>
          </p:cNvSpPr>
          <p:nvPr>
            <p:ph type="title"/>
          </p:nvPr>
        </p:nvSpPr>
        <p:spPr>
          <a:xfrm>
            <a:off x="388943" y="365125"/>
            <a:ext cx="11392749"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03864"/>
              </a:buClr>
              <a:buSzPts val="3200"/>
              <a:buFont typeface="Sora"/>
              <a:buNone/>
              <a:defRPr sz="3200" b="0" i="0" u="none" strike="noStrike" cap="none">
                <a:solidFill>
                  <a:srgbClr val="103864"/>
                </a:solidFill>
                <a:latin typeface="Sora"/>
                <a:ea typeface="Sora"/>
                <a:cs typeface="Sora"/>
                <a:sym typeface="So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p71"/>
          <p:cNvSpPr txBox="1">
            <a:spLocks noGrp="1"/>
          </p:cNvSpPr>
          <p:nvPr>
            <p:ph type="body" idx="1"/>
          </p:nvPr>
        </p:nvSpPr>
        <p:spPr>
          <a:xfrm>
            <a:off x="388943" y="1825625"/>
            <a:ext cx="11392749" cy="4351338"/>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90000"/>
              </a:lnSpc>
              <a:spcBef>
                <a:spcPts val="1000"/>
              </a:spcBef>
              <a:spcAft>
                <a:spcPts val="0"/>
              </a:spcAft>
              <a:buClr>
                <a:srgbClr val="103864"/>
              </a:buClr>
              <a:buSzPts val="3200"/>
              <a:buFont typeface="Arial"/>
              <a:buChar char="•"/>
              <a:defRPr sz="3200" b="0" i="0" u="none" strike="noStrike" cap="none">
                <a:solidFill>
                  <a:srgbClr val="103864"/>
                </a:solidFill>
                <a:latin typeface="Sora"/>
                <a:ea typeface="Sora"/>
                <a:cs typeface="Sora"/>
                <a:sym typeface="Sora"/>
              </a:defRPr>
            </a:lvl1pPr>
            <a:lvl2pPr marL="914400" marR="0" lvl="1" indent="-406400" algn="l" rtl="0">
              <a:lnSpc>
                <a:spcPct val="90000"/>
              </a:lnSpc>
              <a:spcBef>
                <a:spcPts val="500"/>
              </a:spcBef>
              <a:spcAft>
                <a:spcPts val="0"/>
              </a:spcAft>
              <a:buClr>
                <a:srgbClr val="103864"/>
              </a:buClr>
              <a:buSzPts val="2800"/>
              <a:buFont typeface="Arial"/>
              <a:buChar char="•"/>
              <a:defRPr sz="2800" b="0" i="0" u="none" strike="noStrike" cap="none">
                <a:solidFill>
                  <a:srgbClr val="103864"/>
                </a:solidFill>
                <a:latin typeface="Sora"/>
                <a:ea typeface="Sora"/>
                <a:cs typeface="Sora"/>
                <a:sym typeface="Sora"/>
              </a:defRPr>
            </a:lvl2pPr>
            <a:lvl3pPr marL="1371600" marR="0" lvl="2" indent="-381000" algn="l" rtl="0">
              <a:lnSpc>
                <a:spcPct val="90000"/>
              </a:lnSpc>
              <a:spcBef>
                <a:spcPts val="500"/>
              </a:spcBef>
              <a:spcAft>
                <a:spcPts val="0"/>
              </a:spcAft>
              <a:buClr>
                <a:srgbClr val="103864"/>
              </a:buClr>
              <a:buSzPts val="2400"/>
              <a:buFont typeface="Arial"/>
              <a:buChar char="•"/>
              <a:defRPr sz="2400" b="0" i="0" u="none" strike="noStrike" cap="none">
                <a:solidFill>
                  <a:srgbClr val="103864"/>
                </a:solidFill>
                <a:latin typeface="Sora"/>
                <a:ea typeface="Sora"/>
                <a:cs typeface="Sora"/>
                <a:sym typeface="Sora"/>
              </a:defRPr>
            </a:lvl3pPr>
            <a:lvl4pPr marL="1828800" marR="0" lvl="3" indent="-355600" algn="l" rtl="0">
              <a:lnSpc>
                <a:spcPct val="90000"/>
              </a:lnSpc>
              <a:spcBef>
                <a:spcPts val="500"/>
              </a:spcBef>
              <a:spcAft>
                <a:spcPts val="0"/>
              </a:spcAft>
              <a:buClr>
                <a:srgbClr val="103864"/>
              </a:buClr>
              <a:buSzPts val="2000"/>
              <a:buFont typeface="Arial"/>
              <a:buChar char="•"/>
              <a:defRPr sz="2000" b="0" i="0" u="none" strike="noStrike" cap="none">
                <a:solidFill>
                  <a:srgbClr val="103864"/>
                </a:solidFill>
                <a:latin typeface="Sora"/>
                <a:ea typeface="Sora"/>
                <a:cs typeface="Sora"/>
                <a:sym typeface="Sora"/>
              </a:defRPr>
            </a:lvl4pPr>
            <a:lvl5pPr marL="2286000" marR="0" lvl="4" indent="-355600" algn="l" rtl="0">
              <a:lnSpc>
                <a:spcPct val="90000"/>
              </a:lnSpc>
              <a:spcBef>
                <a:spcPts val="500"/>
              </a:spcBef>
              <a:spcAft>
                <a:spcPts val="0"/>
              </a:spcAft>
              <a:buClr>
                <a:srgbClr val="103864"/>
              </a:buClr>
              <a:buSzPts val="2000"/>
              <a:buFont typeface="Arial"/>
              <a:buChar char="•"/>
              <a:defRPr sz="2000" b="0" i="0" u="none" strike="noStrike" cap="none">
                <a:solidFill>
                  <a:srgbClr val="103864"/>
                </a:solidFill>
                <a:latin typeface="Sora"/>
                <a:ea typeface="Sora"/>
                <a:cs typeface="Sora"/>
                <a:sym typeface="Sor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7" name="Google Shape;87;p71"/>
          <p:cNvPicPr preferRelativeResize="0"/>
          <p:nvPr/>
        </p:nvPicPr>
        <p:blipFill rotWithShape="1">
          <a:blip r:embed="rId13">
            <a:alphaModFix/>
          </a:blip>
          <a:srcRect/>
          <a:stretch/>
        </p:blipFill>
        <p:spPr>
          <a:xfrm>
            <a:off x="10412084" y="224287"/>
            <a:ext cx="1572880" cy="455637"/>
          </a:xfrm>
          <a:prstGeom prst="rect">
            <a:avLst/>
          </a:prstGeom>
          <a:noFill/>
          <a:ln>
            <a:noFill/>
          </a:ln>
        </p:spPr>
      </p:pic>
      <p:cxnSp>
        <p:nvCxnSpPr>
          <p:cNvPr id="88" name="Google Shape;88;p71"/>
          <p:cNvCxnSpPr/>
          <p:nvPr/>
        </p:nvCxnSpPr>
        <p:spPr>
          <a:xfrm>
            <a:off x="388943" y="6521865"/>
            <a:ext cx="145478" cy="0"/>
          </a:xfrm>
          <a:prstGeom prst="straightConnector1">
            <a:avLst/>
          </a:prstGeom>
          <a:noFill/>
          <a:ln w="9525" cap="flat" cmpd="sng">
            <a:solidFill>
              <a:srgbClr val="103864"/>
            </a:solidFill>
            <a:prstDash val="solid"/>
            <a:miter lim="800000"/>
            <a:headEnd type="none" w="sm" len="sm"/>
            <a:tailEnd type="stealth" w="med" len="med"/>
          </a:ln>
        </p:spPr>
      </p:cxnSp>
      <p:sp>
        <p:nvSpPr>
          <p:cNvPr id="89" name="Google Shape;89;p71"/>
          <p:cNvSpPr txBox="1"/>
          <p:nvPr/>
        </p:nvSpPr>
        <p:spPr>
          <a:xfrm>
            <a:off x="-1190479"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sp>
        <p:nvSpPr>
          <p:cNvPr id="90" name="Google Shape;90;p71"/>
          <p:cNvSpPr txBox="1"/>
          <p:nvPr/>
        </p:nvSpPr>
        <p:spPr>
          <a:xfrm>
            <a:off x="3906714" y="633930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03864"/>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grouplens.org/datasets/movielens/25m/"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grpSp>
        <p:nvGrpSpPr>
          <p:cNvPr id="186" name="Google Shape;186;p1"/>
          <p:cNvGrpSpPr/>
          <p:nvPr/>
        </p:nvGrpSpPr>
        <p:grpSpPr>
          <a:xfrm>
            <a:off x="1352100" y="2431013"/>
            <a:ext cx="9487800" cy="1199299"/>
            <a:chOff x="1352101" y="2247783"/>
            <a:chExt cx="9487800" cy="1199299"/>
          </a:xfrm>
        </p:grpSpPr>
        <p:sp>
          <p:nvSpPr>
            <p:cNvPr id="187" name="Google Shape;187;p1"/>
            <p:cNvSpPr txBox="1"/>
            <p:nvPr/>
          </p:nvSpPr>
          <p:spPr>
            <a:xfrm>
              <a:off x="1352101" y="2247783"/>
              <a:ext cx="9487800"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4400"/>
                <a:buFont typeface="Sora"/>
                <a:buNone/>
              </a:pPr>
              <a:r>
                <a:rPr lang="en-US" sz="4000" b="0" i="0" u="none" strike="noStrike" cap="none" dirty="0">
                  <a:solidFill>
                    <a:srgbClr val="FFFFFF"/>
                  </a:solidFill>
                  <a:latin typeface="Sora"/>
                  <a:ea typeface="Sora"/>
                  <a:cs typeface="Sora"/>
                  <a:sym typeface="Sora"/>
                </a:rPr>
                <a:t>Movie Recommendation System</a:t>
              </a:r>
              <a:endParaRPr sz="1400" b="0" i="0" u="none" strike="noStrike" cap="none" dirty="0">
                <a:solidFill>
                  <a:srgbClr val="000000"/>
                </a:solidFill>
                <a:latin typeface="Arial"/>
                <a:ea typeface="Arial"/>
                <a:cs typeface="Arial"/>
                <a:sym typeface="Arial"/>
              </a:endParaRPr>
            </a:p>
          </p:txBody>
        </p:sp>
        <p:sp>
          <p:nvSpPr>
            <p:cNvPr id="188" name="Google Shape;188;p1"/>
            <p:cNvSpPr/>
            <p:nvPr/>
          </p:nvSpPr>
          <p:spPr>
            <a:xfrm>
              <a:off x="3306290" y="3044482"/>
              <a:ext cx="5579400" cy="402600"/>
            </a:xfrm>
            <a:prstGeom prst="roundRect">
              <a:avLst>
                <a:gd name="adj" fmla="val 50000"/>
              </a:avLst>
            </a:prstGeom>
            <a:solidFill>
              <a:srgbClr val="F3C14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03864"/>
                </a:buClr>
                <a:buSzPts val="1800"/>
                <a:buFont typeface="Sora"/>
                <a:buNone/>
              </a:pPr>
              <a:r>
                <a:rPr lang="en-US" sz="1800" dirty="0">
                  <a:solidFill>
                    <a:srgbClr val="103864"/>
                  </a:solidFill>
                  <a:latin typeface="Sora"/>
                  <a:ea typeface="Sora"/>
                  <a:cs typeface="Sora"/>
                  <a:sym typeface="Sora"/>
                </a:rPr>
                <a:t>Recommender System</a:t>
              </a:r>
              <a:endParaRPr sz="1800" b="0" i="0" u="none" strike="noStrike" cap="none" dirty="0">
                <a:solidFill>
                  <a:srgbClr val="103864"/>
                </a:solidFill>
                <a:latin typeface="Sora"/>
                <a:ea typeface="Sora"/>
                <a:cs typeface="Sora"/>
                <a:sym typeface="Sora"/>
              </a:endParaRPr>
            </a:p>
          </p:txBody>
        </p:sp>
      </p:grpSp>
      <p:pic>
        <p:nvPicPr>
          <p:cNvPr id="189" name="Google Shape;189;p1"/>
          <p:cNvPicPr preferRelativeResize="0"/>
          <p:nvPr/>
        </p:nvPicPr>
        <p:blipFill rotWithShape="1">
          <a:blip r:embed="rId4">
            <a:alphaModFix/>
          </a:blip>
          <a:srcRect/>
          <a:stretch/>
        </p:blipFill>
        <p:spPr>
          <a:xfrm>
            <a:off x="10412083" y="224287"/>
            <a:ext cx="1572882" cy="455637"/>
          </a:xfrm>
          <a:prstGeom prst="rect">
            <a:avLst/>
          </a:prstGeom>
          <a:noFill/>
          <a:ln>
            <a:noFill/>
          </a:ln>
        </p:spPr>
      </p:pic>
      <p:sp>
        <p:nvSpPr>
          <p:cNvPr id="190" name="Google Shape;190;p1"/>
          <p:cNvSpPr txBox="1"/>
          <p:nvPr/>
        </p:nvSpPr>
        <p:spPr>
          <a:xfrm>
            <a:off x="10662473" y="6414143"/>
            <a:ext cx="1285929"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800"/>
              <a:buFont typeface="Montserrat Light"/>
              <a:buNone/>
            </a:pPr>
            <a:r>
              <a:rPr lang="en-US" sz="800" b="0" i="0" u="none" strike="noStrike" cap="none">
                <a:solidFill>
                  <a:srgbClr val="FFFFFF"/>
                </a:solidFill>
                <a:latin typeface="Montserrat Light"/>
                <a:ea typeface="Montserrat Light"/>
                <a:cs typeface="Montserrat Light"/>
                <a:sym typeface="Montserrat Light"/>
              </a:rPr>
              <a:t>© 2022 – Pacmann AI</a:t>
            </a:r>
            <a:endParaRPr sz="1400" b="0" i="0" u="none" strike="noStrike" cap="none">
              <a:solidFill>
                <a:srgbClr val="000000"/>
              </a:solidFill>
              <a:latin typeface="Arial"/>
              <a:ea typeface="Arial"/>
              <a:cs typeface="Arial"/>
              <a:sym typeface="Arial"/>
            </a:endParaRPr>
          </a:p>
        </p:txBody>
      </p:sp>
      <p:sp>
        <p:nvSpPr>
          <p:cNvPr id="191" name="Google Shape;191;p1"/>
          <p:cNvSpPr txBox="1"/>
          <p:nvPr/>
        </p:nvSpPr>
        <p:spPr>
          <a:xfrm>
            <a:off x="496312" y="6414143"/>
            <a:ext cx="788999"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800"/>
              <a:buFont typeface="Montserrat Light"/>
              <a:buNone/>
            </a:pPr>
            <a:r>
              <a:rPr lang="en-US" sz="800" b="0" i="0" u="none" strike="noStrike" cap="none">
                <a:solidFill>
                  <a:srgbClr val="FFFFFF"/>
                </a:solidFill>
                <a:latin typeface="Montserrat Light"/>
                <a:ea typeface="Montserrat Light"/>
                <a:cs typeface="Montserrat Light"/>
                <a:sym typeface="Montserrat Light"/>
              </a:rPr>
              <a:t>pacmann.io</a:t>
            </a:r>
            <a:endParaRPr sz="1400" b="0" i="0" u="none" strike="noStrike" cap="none">
              <a:solidFill>
                <a:srgbClr val="000000"/>
              </a:solidFill>
              <a:latin typeface="Arial"/>
              <a:ea typeface="Arial"/>
              <a:cs typeface="Arial"/>
              <a:sym typeface="Arial"/>
            </a:endParaRPr>
          </a:p>
        </p:txBody>
      </p:sp>
      <p:cxnSp>
        <p:nvCxnSpPr>
          <p:cNvPr id="192" name="Google Shape;192;p1"/>
          <p:cNvCxnSpPr/>
          <p:nvPr/>
        </p:nvCxnSpPr>
        <p:spPr>
          <a:xfrm>
            <a:off x="388943" y="6521865"/>
            <a:ext cx="145478" cy="0"/>
          </a:xfrm>
          <a:prstGeom prst="straightConnector1">
            <a:avLst/>
          </a:prstGeom>
          <a:noFill/>
          <a:ln w="9525" cap="flat" cmpd="sng">
            <a:solidFill>
              <a:schemeClr val="lt1"/>
            </a:solidFill>
            <a:prstDash val="solid"/>
            <a:miter lim="800000"/>
            <a:headEnd type="none" w="sm" len="sm"/>
            <a:tailEnd type="stealth"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dirty="0"/>
              <a:t>Recommendation System</a:t>
            </a:r>
            <a:endParaRPr dirty="0"/>
          </a:p>
        </p:txBody>
      </p:sp>
      <p:sp>
        <p:nvSpPr>
          <p:cNvPr id="210" name="Google Shape;210;p3"/>
          <p:cNvSpPr txBox="1"/>
          <p:nvPr/>
        </p:nvSpPr>
        <p:spPr>
          <a:xfrm>
            <a:off x="414157" y="1445664"/>
            <a:ext cx="11388900" cy="1938952"/>
          </a:xfrm>
          <a:prstGeom prst="rect">
            <a:avLst/>
          </a:prstGeom>
          <a:noFill/>
          <a:ln>
            <a:noFill/>
          </a:ln>
        </p:spPr>
        <p:txBody>
          <a:bodyPr spcFirstLastPara="1" wrap="square" lIns="91425" tIns="45700" rIns="91425" bIns="45700" anchor="t" anchorCtr="0">
            <a:spAutoFit/>
          </a:bodyPr>
          <a:lstStyle/>
          <a:p>
            <a:pPr marL="806450" indent="-285750" algn="just">
              <a:buClr>
                <a:srgbClr val="103864"/>
              </a:buClr>
              <a:buSzPts val="2000"/>
              <a:buFont typeface="Sora"/>
              <a:buChar char="•"/>
            </a:pPr>
            <a:r>
              <a:rPr lang="en-ID" sz="2000" dirty="0">
                <a:solidFill>
                  <a:srgbClr val="103864"/>
                </a:solidFill>
                <a:latin typeface="Sora"/>
                <a:cs typeface="Sora"/>
              </a:rPr>
              <a:t>Personalized Recommender System</a:t>
            </a:r>
          </a:p>
          <a:p>
            <a:pPr marL="520700" algn="just">
              <a:buClr>
                <a:srgbClr val="103864"/>
              </a:buClr>
              <a:buSzPts val="2000"/>
            </a:pPr>
            <a:r>
              <a:rPr lang="en-ID" sz="2000" dirty="0">
                <a:solidFill>
                  <a:srgbClr val="103864"/>
                </a:solidFill>
                <a:latin typeface="Sora"/>
                <a:cs typeface="Sora"/>
              </a:rPr>
              <a:t>	- Collaborative Filtering</a:t>
            </a:r>
          </a:p>
          <a:p>
            <a:pPr marL="1430338" indent="-909638" algn="just">
              <a:buClr>
                <a:srgbClr val="103864"/>
              </a:buClr>
              <a:buSzPts val="2000"/>
            </a:pPr>
            <a:r>
              <a:rPr lang="en-ID" sz="2000" dirty="0">
                <a:solidFill>
                  <a:srgbClr val="103864"/>
                </a:solidFill>
                <a:latin typeface="Sora"/>
                <a:cs typeface="Sora"/>
              </a:rPr>
              <a:t>           - </a:t>
            </a:r>
            <a:r>
              <a:rPr lang="en-US" sz="2000" dirty="0">
                <a:solidFill>
                  <a:srgbClr val="103864"/>
                </a:solidFill>
                <a:latin typeface="Sora"/>
                <a:cs typeface="Sora"/>
              </a:rPr>
              <a:t>User-to-user</a:t>
            </a:r>
            <a:r>
              <a:rPr lang="id-ID" sz="2000" dirty="0">
                <a:solidFill>
                  <a:srgbClr val="103864"/>
                </a:solidFill>
                <a:latin typeface="Sora"/>
                <a:cs typeface="Sora"/>
              </a:rPr>
              <a:t> collaborative filtering</a:t>
            </a:r>
            <a:r>
              <a:rPr lang="en-US" sz="2000" dirty="0">
                <a:solidFill>
                  <a:srgbClr val="103864"/>
                </a:solidFill>
                <a:latin typeface="Sora"/>
                <a:cs typeface="Sora"/>
              </a:rPr>
              <a:t>, </a:t>
            </a:r>
            <a:r>
              <a:rPr lang="id-ID" sz="2000" dirty="0">
                <a:solidFill>
                  <a:srgbClr val="103864"/>
                </a:solidFill>
                <a:latin typeface="Sora"/>
                <a:cs typeface="Sora"/>
              </a:rPr>
              <a:t>this method focuses on the similarity between users.</a:t>
            </a:r>
            <a:endParaRPr lang="en-US" sz="2000" dirty="0">
              <a:solidFill>
                <a:srgbClr val="103864"/>
              </a:solidFill>
              <a:latin typeface="Sora"/>
              <a:cs typeface="Sora"/>
            </a:endParaRPr>
          </a:p>
          <a:p>
            <a:pPr marL="1430338" indent="-909638" algn="just">
              <a:buClr>
                <a:srgbClr val="103864"/>
              </a:buClr>
              <a:buSzPts val="2000"/>
            </a:pPr>
            <a:r>
              <a:rPr lang="en-US" sz="2000" dirty="0">
                <a:solidFill>
                  <a:srgbClr val="103864"/>
                </a:solidFill>
                <a:latin typeface="Sora"/>
                <a:cs typeface="Sora"/>
              </a:rPr>
              <a:t>            - Item-to-Item</a:t>
            </a:r>
            <a:r>
              <a:rPr lang="id-ID" sz="2000" dirty="0">
                <a:solidFill>
                  <a:srgbClr val="103864"/>
                </a:solidFill>
                <a:latin typeface="Sora"/>
                <a:cs typeface="Sora"/>
              </a:rPr>
              <a:t> collaborative filtering</a:t>
            </a:r>
            <a:r>
              <a:rPr lang="en-US" sz="2000" dirty="0">
                <a:solidFill>
                  <a:srgbClr val="103864"/>
                </a:solidFill>
                <a:latin typeface="Sora"/>
                <a:cs typeface="Sora"/>
              </a:rPr>
              <a:t>, </a:t>
            </a:r>
            <a:r>
              <a:rPr lang="id-ID" sz="2000" dirty="0">
                <a:solidFill>
                  <a:srgbClr val="103864"/>
                </a:solidFill>
                <a:latin typeface="Sora"/>
                <a:cs typeface="Sora"/>
              </a:rPr>
              <a:t>this method focuses on the similarity between items. </a:t>
            </a:r>
            <a:endParaRPr lang="en-US" sz="2000" dirty="0">
              <a:solidFill>
                <a:srgbClr val="103864"/>
              </a:solidFill>
              <a:latin typeface="Sora"/>
              <a:cs typeface="Sora"/>
            </a:endParaRPr>
          </a:p>
        </p:txBody>
      </p:sp>
    </p:spTree>
    <p:extLst>
      <p:ext uri="{BB962C8B-B14F-4D97-AF65-F5344CB8AC3E}">
        <p14:creationId xmlns:p14="http://schemas.microsoft.com/office/powerpoint/2010/main" val="2886533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316523" y="2691441"/>
            <a:ext cx="11582400" cy="896565"/>
          </a:xfrm>
          <a:prstGeom prst="rect">
            <a:avLst/>
          </a:prstGeom>
          <a:noFill/>
          <a:ln>
            <a:noFill/>
          </a:ln>
        </p:spPr>
        <p:txBody>
          <a:bodyPr spcFirstLastPara="1" wrap="square" lIns="91425" tIns="45700" rIns="91425" bIns="45700" anchor="b" anchorCtr="0">
            <a:normAutofit fontScale="90000"/>
          </a:bodyPr>
          <a:lstStyle/>
          <a:p>
            <a:pPr marR="0" lvl="0" rtl="0">
              <a:lnSpc>
                <a:spcPct val="100000"/>
              </a:lnSpc>
              <a:spcBef>
                <a:spcPts val="0"/>
              </a:spcBef>
              <a:spcAft>
                <a:spcPts val="0"/>
              </a:spcAft>
              <a:buClr>
                <a:srgbClr val="103864"/>
              </a:buClr>
              <a:buSzPts val="2000"/>
            </a:pPr>
            <a:r>
              <a:rPr lang="en-US" sz="4000" dirty="0">
                <a:solidFill>
                  <a:srgbClr val="103864"/>
                </a:solidFill>
                <a:latin typeface="Sora"/>
                <a:ea typeface="Sora"/>
                <a:cs typeface="Sora"/>
                <a:sym typeface="Sora"/>
              </a:rPr>
              <a:t>Algorithm Implementation &amp; Hyperparameter Experimentation</a:t>
            </a:r>
          </a:p>
        </p:txBody>
      </p:sp>
    </p:spTree>
    <p:extLst>
      <p:ext uri="{BB962C8B-B14F-4D97-AF65-F5344CB8AC3E}">
        <p14:creationId xmlns:p14="http://schemas.microsoft.com/office/powerpoint/2010/main" val="1529822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US" sz="2400" dirty="0">
                <a:solidFill>
                  <a:srgbClr val="103864"/>
                </a:solidFill>
                <a:latin typeface="Sora"/>
                <a:ea typeface="Sora"/>
                <a:cs typeface="Sora"/>
                <a:sym typeface="Sora"/>
              </a:rPr>
              <a:t>Algorithm Implementation &amp; Hyperparameter Experimentation</a:t>
            </a:r>
            <a:endParaRPr sz="2400" dirty="0"/>
          </a:p>
        </p:txBody>
      </p:sp>
      <p:sp>
        <p:nvSpPr>
          <p:cNvPr id="4" name="Google Shape;210;p3">
            <a:extLst>
              <a:ext uri="{FF2B5EF4-FFF2-40B4-BE49-F238E27FC236}">
                <a16:creationId xmlns:a16="http://schemas.microsoft.com/office/drawing/2014/main" id="{70889729-5589-1D08-5B6B-F2289D4451BD}"/>
              </a:ext>
            </a:extLst>
          </p:cNvPr>
          <p:cNvSpPr txBox="1"/>
          <p:nvPr/>
        </p:nvSpPr>
        <p:spPr>
          <a:xfrm>
            <a:off x="414157" y="1593432"/>
            <a:ext cx="11388900" cy="1944082"/>
          </a:xfrm>
          <a:prstGeom prst="rect">
            <a:avLst/>
          </a:prstGeom>
          <a:noFill/>
          <a:ln>
            <a:noFill/>
          </a:ln>
        </p:spPr>
        <p:txBody>
          <a:bodyPr spcFirstLastPara="1" wrap="square" lIns="91425" tIns="45700" rIns="91425" bIns="45700" anchor="t" anchorCtr="0">
            <a:spAutoFit/>
          </a:bodyPr>
          <a:lstStyle/>
          <a:p>
            <a:pPr marL="431800" indent="-342900" algn="just">
              <a:lnSpc>
                <a:spcPct val="107000"/>
              </a:lnSpc>
              <a:spcAft>
                <a:spcPts val="800"/>
              </a:spcAft>
              <a:buFont typeface="Arial" panose="020B0604020202020204" pitchFamily="34" charset="0"/>
              <a:buChar char="•"/>
              <a:tabLst>
                <a:tab pos="450215" algn="l"/>
              </a:tabLst>
            </a:pPr>
            <a:r>
              <a:rPr lang="id-ID" sz="2000" dirty="0">
                <a:solidFill>
                  <a:srgbClr val="103864"/>
                </a:solidFill>
                <a:latin typeface="Sora"/>
                <a:cs typeface="Sora"/>
              </a:rPr>
              <a:t>The first step is to set the baseline model using the `BaselineOnly()` method from the Surprise library. `BaselineOnly` is a model that is used as a starting point or baseline in building a recommendation system.</a:t>
            </a:r>
            <a:endParaRPr lang="en-US" sz="2000" dirty="0">
              <a:solidFill>
                <a:srgbClr val="103864"/>
              </a:solidFill>
              <a:latin typeface="Sora"/>
              <a:cs typeface="Sora"/>
            </a:endParaRPr>
          </a:p>
          <a:p>
            <a:pPr marL="431800" indent="-342900" algn="just">
              <a:lnSpc>
                <a:spcPct val="107000"/>
              </a:lnSpc>
              <a:spcAft>
                <a:spcPts val="800"/>
              </a:spcAft>
              <a:buFont typeface="Arial" panose="020B0604020202020204" pitchFamily="34" charset="0"/>
              <a:buChar char="•"/>
              <a:tabLst>
                <a:tab pos="450215" algn="l"/>
              </a:tabLst>
            </a:pPr>
            <a:r>
              <a:rPr lang="en-US" sz="2000" dirty="0">
                <a:solidFill>
                  <a:srgbClr val="103864"/>
                </a:solidFill>
                <a:latin typeface="Sora"/>
                <a:cs typeface="Sora"/>
              </a:rPr>
              <a:t>Furthermore, KNN Baseline, SVD, and NMF will be applied to find the best performance. </a:t>
            </a:r>
            <a:endParaRPr lang="en-ID" sz="2000" dirty="0">
              <a:solidFill>
                <a:srgbClr val="103864"/>
              </a:solidFill>
              <a:latin typeface="Sora"/>
              <a:cs typeface="Sora"/>
            </a:endParaRPr>
          </a:p>
        </p:txBody>
      </p:sp>
    </p:spTree>
    <p:extLst>
      <p:ext uri="{BB962C8B-B14F-4D97-AF65-F5344CB8AC3E}">
        <p14:creationId xmlns:p14="http://schemas.microsoft.com/office/powerpoint/2010/main" val="1727169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US" sz="2400" dirty="0">
                <a:solidFill>
                  <a:srgbClr val="103864"/>
                </a:solidFill>
                <a:latin typeface="Sora"/>
                <a:ea typeface="Sora"/>
                <a:cs typeface="Sora"/>
                <a:sym typeface="Sora"/>
              </a:rPr>
              <a:t>Algorithm Implementation &amp; Hyperparameter Experimentation</a:t>
            </a:r>
            <a:endParaRPr sz="2400" dirty="0"/>
          </a:p>
        </p:txBody>
      </p:sp>
      <p:sp>
        <p:nvSpPr>
          <p:cNvPr id="4" name="Google Shape;210;p3">
            <a:extLst>
              <a:ext uri="{FF2B5EF4-FFF2-40B4-BE49-F238E27FC236}">
                <a16:creationId xmlns:a16="http://schemas.microsoft.com/office/drawing/2014/main" id="{70889729-5589-1D08-5B6B-F2289D4451BD}"/>
              </a:ext>
            </a:extLst>
          </p:cNvPr>
          <p:cNvSpPr txBox="1"/>
          <p:nvPr/>
        </p:nvSpPr>
        <p:spPr>
          <a:xfrm>
            <a:off x="414157" y="1690688"/>
            <a:ext cx="11388900" cy="2246729"/>
          </a:xfrm>
          <a:prstGeom prst="rect">
            <a:avLst/>
          </a:prstGeom>
          <a:noFill/>
          <a:ln>
            <a:noFill/>
          </a:ln>
        </p:spPr>
        <p:txBody>
          <a:bodyPr spcFirstLastPara="1" wrap="square" lIns="91425" tIns="45700" rIns="91425" bIns="45700" anchor="t" anchorCtr="0">
            <a:spAutoFit/>
          </a:bodyPr>
          <a:lstStyle/>
          <a:p>
            <a:pPr marL="342900" indent="-342900" algn="just">
              <a:buClr>
                <a:srgbClr val="103864"/>
              </a:buClr>
              <a:buSzPts val="2000"/>
              <a:buFont typeface="Arial" panose="020B0604020202020204" pitchFamily="34" charset="0"/>
              <a:buChar char="•"/>
              <a:tabLst>
                <a:tab pos="442913" algn="l"/>
              </a:tabLst>
            </a:pPr>
            <a:r>
              <a:rPr lang="id-ID" sz="2000" dirty="0">
                <a:solidFill>
                  <a:srgbClr val="103864"/>
                </a:solidFill>
                <a:latin typeface="Sora"/>
                <a:cs typeface="Sora"/>
              </a:rPr>
              <a:t>Randomized Search CV is a technique that allows automatic exploration of parameters within a specified range of values. This process is performed randomly, selecting hyperparameter combinations from a predefined range. For each combination, the model is evaluated using cross-validation techniques to objectively measure its performance.</a:t>
            </a:r>
            <a:endParaRPr lang="en-US" sz="2000"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r>
              <a:rPr lang="id-ID" sz="2000" dirty="0">
                <a:solidFill>
                  <a:srgbClr val="103864"/>
                </a:solidFill>
                <a:latin typeface="Sora"/>
                <a:cs typeface="Sora"/>
              </a:rPr>
              <a:t>The most popular error metric is the Root Mean Square Error (RMSE) which predicts the accuracy of the predicted ratings for items recommended to users </a:t>
            </a:r>
            <a:r>
              <a:rPr lang="en-US" sz="2000" dirty="0">
                <a:solidFill>
                  <a:srgbClr val="103864"/>
                </a:solidFill>
                <a:latin typeface="Sora"/>
                <a:cs typeface="Sora"/>
              </a:rPr>
              <a:t>.</a:t>
            </a:r>
            <a:endParaRPr lang="en-ID" sz="2000" dirty="0">
              <a:solidFill>
                <a:srgbClr val="103864"/>
              </a:solidFill>
              <a:latin typeface="Sora"/>
              <a:cs typeface="Sora"/>
            </a:endParaRPr>
          </a:p>
        </p:txBody>
      </p:sp>
      <p:pic>
        <p:nvPicPr>
          <p:cNvPr id="3" name="Picture 2">
            <a:extLst>
              <a:ext uri="{FF2B5EF4-FFF2-40B4-BE49-F238E27FC236}">
                <a16:creationId xmlns:a16="http://schemas.microsoft.com/office/drawing/2014/main" id="{5EC4C81D-1765-E200-EA3D-B83889EC58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9530" y="4100380"/>
            <a:ext cx="3863399" cy="1395074"/>
          </a:xfrm>
          <a:prstGeom prst="rect">
            <a:avLst/>
          </a:prstGeom>
        </p:spPr>
      </p:pic>
    </p:spTree>
    <p:extLst>
      <p:ext uri="{BB962C8B-B14F-4D97-AF65-F5344CB8AC3E}">
        <p14:creationId xmlns:p14="http://schemas.microsoft.com/office/powerpoint/2010/main" val="792962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r>
              <a:rPr lang="en-US" sz="2400" dirty="0">
                <a:solidFill>
                  <a:srgbClr val="103864"/>
                </a:solidFill>
                <a:latin typeface="Sora"/>
                <a:ea typeface="Sora"/>
                <a:cs typeface="Sora"/>
                <a:sym typeface="Sora"/>
              </a:rPr>
              <a:t>Algorithm Implementation &amp; Hyperparameter Experimentation</a:t>
            </a:r>
            <a:endParaRPr sz="2400" dirty="0"/>
          </a:p>
        </p:txBody>
      </p:sp>
      <p:sp>
        <p:nvSpPr>
          <p:cNvPr id="4" name="Google Shape;210;p3">
            <a:extLst>
              <a:ext uri="{FF2B5EF4-FFF2-40B4-BE49-F238E27FC236}">
                <a16:creationId xmlns:a16="http://schemas.microsoft.com/office/drawing/2014/main" id="{70889729-5589-1D08-5B6B-F2289D4451BD}"/>
              </a:ext>
            </a:extLst>
          </p:cNvPr>
          <p:cNvSpPr txBox="1"/>
          <p:nvPr/>
        </p:nvSpPr>
        <p:spPr>
          <a:xfrm>
            <a:off x="414157" y="1690688"/>
            <a:ext cx="11388900" cy="3785611"/>
          </a:xfrm>
          <a:prstGeom prst="rect">
            <a:avLst/>
          </a:prstGeom>
          <a:noFill/>
          <a:ln>
            <a:noFill/>
          </a:ln>
        </p:spPr>
        <p:txBody>
          <a:bodyPr spcFirstLastPara="1" wrap="square" lIns="91425" tIns="45700" rIns="91425" bIns="45700" anchor="t" anchorCtr="0">
            <a:spAutoFit/>
          </a:bodyPr>
          <a:lstStyle/>
          <a:p>
            <a:pPr marL="342900" indent="-342900" algn="just">
              <a:buClr>
                <a:srgbClr val="103864"/>
              </a:buClr>
              <a:buSzPts val="2000"/>
              <a:buFont typeface="Arial" panose="020B0604020202020204" pitchFamily="34" charset="0"/>
              <a:buChar char="•"/>
              <a:tabLst>
                <a:tab pos="442913" algn="l"/>
              </a:tabLst>
            </a:pPr>
            <a:r>
              <a:rPr lang="id-ID" sz="2000" dirty="0">
                <a:solidFill>
                  <a:srgbClr val="103864"/>
                </a:solidFill>
                <a:latin typeface="Sora"/>
                <a:cs typeface="Sora"/>
              </a:rPr>
              <a:t>A lower RMSE value indicates that the model has a smaller error rate in predicting user ratings of items</a:t>
            </a:r>
            <a:r>
              <a:rPr lang="en-US" sz="2000" dirty="0">
                <a:solidFill>
                  <a:srgbClr val="103864"/>
                </a:solidFill>
                <a:latin typeface="Sora"/>
                <a:cs typeface="Sora"/>
              </a:rPr>
              <a:t>.</a:t>
            </a:r>
          </a:p>
          <a:p>
            <a:pPr marL="342900" indent="-342900" algn="just">
              <a:buClr>
                <a:srgbClr val="103864"/>
              </a:buClr>
              <a:buSzPts val="2000"/>
              <a:buFont typeface="Arial" panose="020B0604020202020204" pitchFamily="34" charset="0"/>
              <a:buChar char="•"/>
              <a:tabLst>
                <a:tab pos="442913" algn="l"/>
              </a:tabLst>
            </a:pPr>
            <a:endParaRPr lang="en-US" sz="2000"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endParaRPr lang="en-US" sz="2000"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endParaRPr lang="en-US" sz="2000"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endParaRPr lang="en-US" sz="2000"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endParaRPr lang="en-US" sz="2000" dirty="0">
              <a:solidFill>
                <a:srgbClr val="103864"/>
              </a:solidFill>
              <a:latin typeface="Sora"/>
              <a:cs typeface="Sora"/>
            </a:endParaRPr>
          </a:p>
          <a:p>
            <a:pPr marL="342900" indent="-342900" algn="just">
              <a:buClr>
                <a:srgbClr val="103864"/>
              </a:buClr>
              <a:buSzPts val="2000"/>
              <a:buFont typeface="Arial" panose="020B0604020202020204" pitchFamily="34" charset="0"/>
              <a:buChar char="•"/>
              <a:tabLst>
                <a:tab pos="442913" algn="l"/>
              </a:tabLst>
            </a:pPr>
            <a:r>
              <a:rPr lang="id-ID" sz="2000" dirty="0">
                <a:solidFill>
                  <a:srgbClr val="103864"/>
                </a:solidFill>
                <a:latin typeface="Sora"/>
                <a:cs typeface="Sora"/>
              </a:rPr>
              <a:t>KNN Baseline has the smallest RMSE value with hyperparameter k = 25 (refers to the number of nearest neighbors considered by the model, this number affects the model in understanding user preferences), pearson_baseline (calculation of similarity between items and users) and min_k = 2 (minimum value of nearest neighbors required to make predictions). </a:t>
            </a:r>
            <a:endParaRPr lang="en-ID" sz="2000" dirty="0">
              <a:solidFill>
                <a:srgbClr val="103864"/>
              </a:solidFill>
              <a:latin typeface="Sora"/>
              <a:cs typeface="Sora"/>
            </a:endParaRPr>
          </a:p>
        </p:txBody>
      </p:sp>
      <p:pic>
        <p:nvPicPr>
          <p:cNvPr id="2" name="Picture 1">
            <a:extLst>
              <a:ext uri="{FF2B5EF4-FFF2-40B4-BE49-F238E27FC236}">
                <a16:creationId xmlns:a16="http://schemas.microsoft.com/office/drawing/2014/main" id="{D3E5D599-56D0-72F1-170E-3100EEFCE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213" y="2457936"/>
            <a:ext cx="5731510" cy="1327785"/>
          </a:xfrm>
          <a:prstGeom prst="rect">
            <a:avLst/>
          </a:prstGeom>
        </p:spPr>
      </p:pic>
      <p:pic>
        <p:nvPicPr>
          <p:cNvPr id="5" name="Picture 4">
            <a:extLst>
              <a:ext uri="{FF2B5EF4-FFF2-40B4-BE49-F238E27FC236}">
                <a16:creationId xmlns:a16="http://schemas.microsoft.com/office/drawing/2014/main" id="{44718E08-4B17-F2A6-8C2D-D6804CD5B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6530" y="5530682"/>
            <a:ext cx="3190875" cy="561975"/>
          </a:xfrm>
          <a:prstGeom prst="rect">
            <a:avLst/>
          </a:prstGeom>
        </p:spPr>
      </p:pic>
    </p:spTree>
    <p:extLst>
      <p:ext uri="{BB962C8B-B14F-4D97-AF65-F5344CB8AC3E}">
        <p14:creationId xmlns:p14="http://schemas.microsoft.com/office/powerpoint/2010/main" val="4260988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42ad2f6649_0_144"/>
          <p:cNvSpPr txBox="1">
            <a:spLocks noGrp="1"/>
          </p:cNvSpPr>
          <p:nvPr>
            <p:ph type="title"/>
          </p:nvPr>
        </p:nvSpPr>
        <p:spPr>
          <a:xfrm>
            <a:off x="316523" y="2691441"/>
            <a:ext cx="11582400" cy="896700"/>
          </a:xfrm>
          <a:prstGeom prst="rect">
            <a:avLst/>
          </a:prstGeom>
          <a:noFill/>
          <a:ln>
            <a:noFill/>
          </a:ln>
        </p:spPr>
        <p:txBody>
          <a:bodyPr spcFirstLastPara="1" wrap="square" lIns="91425" tIns="45700" rIns="91425" bIns="45700" anchor="b" anchorCtr="0">
            <a:normAutofit/>
          </a:bodyPr>
          <a:lstStyle/>
          <a:p>
            <a:pPr marR="0" lvl="0" rtl="0">
              <a:lnSpc>
                <a:spcPct val="100000"/>
              </a:lnSpc>
              <a:spcBef>
                <a:spcPts val="0"/>
              </a:spcBef>
              <a:spcAft>
                <a:spcPts val="0"/>
              </a:spcAft>
              <a:buClr>
                <a:srgbClr val="103864"/>
              </a:buClr>
              <a:buSzPts val="2000"/>
            </a:pPr>
            <a:r>
              <a:rPr lang="en-US" sz="4000" dirty="0">
                <a:solidFill>
                  <a:srgbClr val="103864"/>
                </a:solidFill>
                <a:latin typeface="Sora"/>
                <a:ea typeface="Sora"/>
                <a:cs typeface="Sora"/>
                <a:sym typeface="Sora"/>
              </a:rPr>
              <a:t>Conclusion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42ad2f6649_0_139"/>
          <p:cNvSpPr txBox="1">
            <a:spLocks noGrp="1"/>
          </p:cNvSpPr>
          <p:nvPr>
            <p:ph type="title"/>
          </p:nvPr>
        </p:nvSpPr>
        <p:spPr>
          <a:xfrm>
            <a:off x="388943" y="365125"/>
            <a:ext cx="11401500" cy="1325700"/>
          </a:xfrm>
          <a:prstGeom prst="rect">
            <a:avLst/>
          </a:prstGeom>
          <a:noFill/>
          <a:ln>
            <a:noFill/>
          </a:ln>
        </p:spPr>
        <p:txBody>
          <a:bodyPr spcFirstLastPara="1" wrap="square" lIns="91425" tIns="45700" rIns="91425" bIns="45700" anchor="ctr" anchorCtr="0">
            <a:normAutofit/>
          </a:bodyPr>
          <a:lstStyle/>
          <a:p>
            <a:r>
              <a:rPr lang="en-US" sz="3200" dirty="0">
                <a:solidFill>
                  <a:srgbClr val="103864"/>
                </a:solidFill>
                <a:latin typeface="Sora"/>
                <a:ea typeface="Sora"/>
                <a:cs typeface="Sora"/>
                <a:sym typeface="Sora"/>
              </a:rPr>
              <a:t>Conclusion</a:t>
            </a:r>
            <a:endParaRPr dirty="0"/>
          </a:p>
        </p:txBody>
      </p:sp>
      <p:sp>
        <p:nvSpPr>
          <p:cNvPr id="222" name="Google Shape;222;g142ad2f6649_0_139"/>
          <p:cNvSpPr txBox="1"/>
          <p:nvPr/>
        </p:nvSpPr>
        <p:spPr>
          <a:xfrm>
            <a:off x="401515" y="1584375"/>
            <a:ext cx="11388900" cy="3261365"/>
          </a:xfrm>
          <a:prstGeom prst="rect">
            <a:avLst/>
          </a:prstGeom>
          <a:noFill/>
          <a:ln>
            <a:noFill/>
          </a:ln>
        </p:spPr>
        <p:txBody>
          <a:bodyPr spcFirstLastPara="1" wrap="square" lIns="91425" tIns="45700" rIns="91425" bIns="45700" anchor="t" anchorCtr="0">
            <a:spAutoFit/>
          </a:bodyPr>
          <a:lstStyle/>
          <a:p>
            <a:pPr marL="90170" indent="180340" algn="just">
              <a:lnSpc>
                <a:spcPct val="107000"/>
              </a:lnSpc>
              <a:spcAft>
                <a:spcPts val="800"/>
              </a:spcAft>
              <a:tabLst>
                <a:tab pos="450215" algn="l"/>
              </a:tabLst>
            </a:pPr>
            <a:r>
              <a:rPr lang="id-ID" sz="2000" dirty="0">
                <a:solidFill>
                  <a:srgbClr val="103864"/>
                </a:solidFill>
                <a:latin typeface="Sora"/>
                <a:cs typeface="Sora"/>
              </a:rPr>
              <a:t>In developing a recommendation system, there are several approaches that can be used. First, there is non-personalized recommendation, which includes searching for top popular movies and filtering by genre.</a:t>
            </a:r>
            <a:endParaRPr lang="en-US" sz="2000" dirty="0">
              <a:solidFill>
                <a:srgbClr val="103864"/>
              </a:solidFill>
              <a:latin typeface="Sora"/>
              <a:cs typeface="Sora"/>
            </a:endParaRPr>
          </a:p>
          <a:p>
            <a:pPr marL="90170" indent="180340" algn="just">
              <a:lnSpc>
                <a:spcPct val="107000"/>
              </a:lnSpc>
              <a:spcAft>
                <a:spcPts val="800"/>
              </a:spcAft>
              <a:tabLst>
                <a:tab pos="450215" algn="l"/>
              </a:tabLst>
            </a:pPr>
            <a:r>
              <a:rPr lang="id-ID" sz="2000" dirty="0">
                <a:solidFill>
                  <a:srgbClr val="103864"/>
                </a:solidFill>
                <a:latin typeface="Sora"/>
                <a:cs typeface="Sora"/>
              </a:rPr>
              <a:t>Next, there is a personalized recommendation approach, which uses content-based recommendations. However, since there are some limitations with this approach, a user-to-user collaborative filtering approach is used. The test results show that the KNN Baseline algorithm with hyperparameter k=25, using Pearson Baseline, and min_k=2, is the best model. This model has an RMSE result on the test of 0.840, which indicates a good level of accuracy in providing recommendations to users.</a:t>
            </a:r>
            <a:endParaRPr lang="en-ID" sz="2000" dirty="0">
              <a:solidFill>
                <a:srgbClr val="103864"/>
              </a:solidFill>
              <a:latin typeface="Sora"/>
              <a:cs typeface="Sora"/>
            </a:endParaRPr>
          </a:p>
        </p:txBody>
      </p:sp>
    </p:spTree>
    <p:extLst>
      <p:ext uri="{BB962C8B-B14F-4D97-AF65-F5344CB8AC3E}">
        <p14:creationId xmlns:p14="http://schemas.microsoft.com/office/powerpoint/2010/main" val="260544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
          <p:cNvSpPr txBox="1">
            <a:spLocks noGrp="1"/>
          </p:cNvSpPr>
          <p:nvPr>
            <p:ph type="title"/>
          </p:nvPr>
        </p:nvSpPr>
        <p:spPr>
          <a:xfrm>
            <a:off x="388943" y="365125"/>
            <a:ext cx="1150998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dirty="0"/>
              <a:t>Reference</a:t>
            </a:r>
            <a:endParaRPr dirty="0"/>
          </a:p>
        </p:txBody>
      </p:sp>
      <p:sp>
        <p:nvSpPr>
          <p:cNvPr id="234" name="Google Shape;234;p2"/>
          <p:cNvSpPr txBox="1"/>
          <p:nvPr/>
        </p:nvSpPr>
        <p:spPr>
          <a:xfrm>
            <a:off x="414157" y="1299186"/>
            <a:ext cx="11388900" cy="5193689"/>
          </a:xfrm>
          <a:prstGeom prst="rect">
            <a:avLst/>
          </a:prstGeom>
          <a:noFill/>
          <a:ln>
            <a:noFill/>
          </a:ln>
        </p:spPr>
        <p:txBody>
          <a:bodyPr spcFirstLastPara="1" wrap="square" lIns="91425" tIns="45700" rIns="91425" bIns="45700" anchor="t" anchorCtr="0">
            <a:spAutoFit/>
          </a:bodyPr>
          <a:lstStyle/>
          <a:p>
            <a:pPr marL="285750" indent="-285750" algn="just">
              <a:lnSpc>
                <a:spcPct val="130000"/>
              </a:lnSpc>
              <a:buClr>
                <a:srgbClr val="103864"/>
              </a:buClr>
              <a:buSzPts val="2000"/>
              <a:buFont typeface="Sora"/>
              <a:buChar char="•"/>
            </a:pPr>
            <a:r>
              <a:rPr lang="id-ID" sz="1500" dirty="0">
                <a:solidFill>
                  <a:srgbClr val="103864"/>
                </a:solidFill>
                <a:latin typeface="Sora"/>
                <a:cs typeface="Sora"/>
              </a:rPr>
              <a:t>Ashish Goel. 2009.  MS&amp;E 235: Lecture 7Long Tail. Notes by Rio Goodman. Lecture Notes in Cornell University.</a:t>
            </a:r>
            <a:endParaRPr lang="en-US" sz="15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500" dirty="0">
                <a:solidFill>
                  <a:srgbClr val="103864"/>
                </a:solidFill>
                <a:latin typeface="Sora"/>
                <a:cs typeface="Sora"/>
              </a:rPr>
              <a:t>Bell, R., Y. Koren, and C. Volinsky (2009). “Matrix Factorization Techniques for Recommender Systems”. In: Computer 42.8, pp. 30–37. issn: 0018- 9162.</a:t>
            </a:r>
            <a:endParaRPr lang="en-ID" sz="15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500" dirty="0">
                <a:solidFill>
                  <a:srgbClr val="103864"/>
                </a:solidFill>
                <a:latin typeface="Sora"/>
                <a:cs typeface="Sora"/>
              </a:rPr>
              <a:t>Jahrer M., Toscher A. 2012. Collaborative Filtering Ensemble. Journal of Machine Learning Research 18:61–74, 2012.</a:t>
            </a:r>
            <a:endParaRPr lang="en-ID" sz="15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500" dirty="0">
                <a:solidFill>
                  <a:srgbClr val="103864"/>
                </a:solidFill>
                <a:latin typeface="Sora"/>
                <a:cs typeface="Sora"/>
              </a:rPr>
              <a:t>Leskovec J. Rajaraman A. Ullman D. J. 2014. Mining of Massive Datasets. </a:t>
            </a:r>
            <a:endParaRPr lang="en-ID" sz="15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500" dirty="0">
                <a:solidFill>
                  <a:srgbClr val="103864"/>
                </a:solidFill>
                <a:latin typeface="Sora"/>
                <a:cs typeface="Sora"/>
              </a:rPr>
              <a:t>Luo, X., M. Zhou, Y. Xia, and Q. Zhu (2014). “An Efficient Non-Negative Matrix-Factorization-Based Approach to Collaborative Filtering for Recommender Systems”. In: IEEE Transactions on Industrial Informatics 10.2, pp. 1273–1284. issn: 1551-3203. doi: 10.1109/TII.2014.2308433.</a:t>
            </a:r>
            <a:endParaRPr lang="en-ID" sz="15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500" dirty="0">
                <a:solidFill>
                  <a:srgbClr val="103864"/>
                </a:solidFill>
                <a:latin typeface="Sora"/>
                <a:cs typeface="Sora"/>
              </a:rPr>
              <a:t>Ricci, Francesco, Lior Rokach, and Bracha Shapira (2011). “Introduction to Recommender Systems Handbook”. In: Recommender Systems Handbook. Ed. by Francesco Ricci, Lior Rokach, Bracha Shapira, and Paul B. Kantor. Boston, MA: Springer US, pp. 1–35. isbn: 978-0-387-85819-7 978-0-387- 85820-3. doi: 10.1007/978-0-387-85820-3_1.</a:t>
            </a:r>
            <a:endParaRPr lang="en-US" sz="15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500" dirty="0">
                <a:solidFill>
                  <a:srgbClr val="103864"/>
                </a:solidFill>
                <a:latin typeface="Sora"/>
                <a:cs typeface="Sora"/>
              </a:rPr>
              <a:t>Schafer J. B., Frankowski D., Herlocker J., Sen S. 2007. Collaborative Filtering Recommender Systems.</a:t>
            </a:r>
            <a:endParaRPr lang="en-ID" sz="15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500" dirty="0">
                <a:solidFill>
                  <a:srgbClr val="103864"/>
                </a:solidFill>
                <a:latin typeface="Sora"/>
                <a:cs typeface="Sora"/>
              </a:rPr>
              <a:t>Soucy P., Mineau G.W. 2005. Beyond TFIDF Weighting for Text Categorization in the Vector Space Model. Proceedings of the Nineteenth International Joint Conference on Artificial Intelligence, Edinburgh, Scotland, UK, July 30-August 5, 2005.</a:t>
            </a:r>
            <a:endParaRPr lang="en-ID" sz="1500" dirty="0">
              <a:solidFill>
                <a:srgbClr val="103864"/>
              </a:solidFill>
              <a:latin typeface="Sora"/>
              <a:cs typeface="Sora"/>
            </a:endParaRPr>
          </a:p>
          <a:p>
            <a:pPr marL="285750" indent="-285750" algn="just">
              <a:lnSpc>
                <a:spcPct val="130000"/>
              </a:lnSpc>
              <a:buClr>
                <a:srgbClr val="103864"/>
              </a:buClr>
              <a:buSzPts val="2000"/>
              <a:buFont typeface="Sora"/>
              <a:buChar char="•"/>
            </a:pPr>
            <a:r>
              <a:rPr lang="id-ID" sz="1500" dirty="0">
                <a:solidFill>
                  <a:srgbClr val="103864"/>
                </a:solidFill>
                <a:latin typeface="Sora"/>
                <a:cs typeface="Sora"/>
              </a:rPr>
              <a:t>Torstensson. 2019. Comparing neighborhood and matrix factorization models in recommendation systems.</a:t>
            </a:r>
            <a:endParaRPr lang="en-ID" sz="1500" noProof="1">
              <a:solidFill>
                <a:srgbClr val="103864"/>
              </a:solidFill>
              <a:latin typeface="Sora"/>
              <a:cs typeface="Sora"/>
              <a:sym typeface="Sor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1c19338028d_0_10"/>
          <p:cNvSpPr txBox="1">
            <a:spLocks noGrp="1"/>
          </p:cNvSpPr>
          <p:nvPr>
            <p:ph type="title"/>
          </p:nvPr>
        </p:nvSpPr>
        <p:spPr>
          <a:xfrm>
            <a:off x="316523" y="2691441"/>
            <a:ext cx="11582400" cy="896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03864"/>
              </a:buClr>
              <a:buSzPts val="4000"/>
              <a:buFont typeface="Sora"/>
              <a:buNone/>
            </a:pPr>
            <a:r>
              <a:rPr lang="en-US" sz="40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a:t>Outline</a:t>
            </a:r>
            <a:endParaRPr/>
          </a:p>
        </p:txBody>
      </p:sp>
      <p:sp>
        <p:nvSpPr>
          <p:cNvPr id="198" name="Google Shape;198;p4"/>
          <p:cNvSpPr txBox="1"/>
          <p:nvPr/>
        </p:nvSpPr>
        <p:spPr>
          <a:xfrm>
            <a:off x="401515" y="1584375"/>
            <a:ext cx="11388900" cy="163117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103864"/>
              </a:buClr>
              <a:buSzPts val="2000"/>
              <a:buFont typeface="Sora"/>
              <a:buChar char="■"/>
            </a:pPr>
            <a:r>
              <a:rPr lang="en-US" sz="2000" b="0" i="0" u="none" strike="noStrike" cap="none" dirty="0">
                <a:solidFill>
                  <a:srgbClr val="103864"/>
                </a:solidFill>
                <a:latin typeface="Sora"/>
                <a:ea typeface="Sora"/>
                <a:cs typeface="Sora"/>
                <a:sym typeface="Sora"/>
              </a:rPr>
              <a:t>Introduction/Background</a:t>
            </a:r>
            <a:endParaRPr sz="2000" b="0" i="0" u="none" strike="noStrike" cap="none" dirty="0">
              <a:solidFill>
                <a:srgbClr val="103864"/>
              </a:solidFill>
              <a:latin typeface="Sora"/>
              <a:ea typeface="Sora"/>
              <a:cs typeface="Sora"/>
              <a:sym typeface="Sora"/>
            </a:endParaRPr>
          </a:p>
          <a:p>
            <a:pPr marL="285750" marR="0" lvl="0" indent="-285750" algn="l" rtl="0">
              <a:lnSpc>
                <a:spcPct val="100000"/>
              </a:lnSpc>
              <a:spcBef>
                <a:spcPts val="0"/>
              </a:spcBef>
              <a:spcAft>
                <a:spcPts val="0"/>
              </a:spcAft>
              <a:buClr>
                <a:srgbClr val="103864"/>
              </a:buClr>
              <a:buSzPts val="2000"/>
              <a:buFont typeface="Sora"/>
              <a:buChar char="■"/>
            </a:pPr>
            <a:r>
              <a:rPr lang="en-US" sz="2000" dirty="0">
                <a:solidFill>
                  <a:srgbClr val="103864"/>
                </a:solidFill>
                <a:latin typeface="Sora"/>
                <a:ea typeface="Sora"/>
                <a:cs typeface="Sora"/>
                <a:sym typeface="Sora"/>
              </a:rPr>
              <a:t>Recommendation System</a:t>
            </a:r>
            <a:endParaRPr sz="2000" dirty="0">
              <a:solidFill>
                <a:srgbClr val="103864"/>
              </a:solidFill>
              <a:latin typeface="Sora"/>
              <a:ea typeface="Sora"/>
              <a:cs typeface="Sora"/>
              <a:sym typeface="Sora"/>
            </a:endParaRPr>
          </a:p>
          <a:p>
            <a:pPr marL="285750" marR="0" lvl="0" indent="-285750" algn="l" rtl="0">
              <a:lnSpc>
                <a:spcPct val="100000"/>
              </a:lnSpc>
              <a:spcBef>
                <a:spcPts val="0"/>
              </a:spcBef>
              <a:spcAft>
                <a:spcPts val="0"/>
              </a:spcAft>
              <a:buClr>
                <a:srgbClr val="103864"/>
              </a:buClr>
              <a:buSzPts val="2000"/>
              <a:buFont typeface="Sora"/>
              <a:buChar char="■"/>
            </a:pPr>
            <a:r>
              <a:rPr lang="en-US" sz="2000" dirty="0">
                <a:solidFill>
                  <a:srgbClr val="103864"/>
                </a:solidFill>
                <a:latin typeface="Sora"/>
                <a:ea typeface="Sora"/>
                <a:cs typeface="Sora"/>
                <a:sym typeface="Sora"/>
              </a:rPr>
              <a:t>Algorithm Implementation &amp; Hyperparameter Experimentation</a:t>
            </a:r>
            <a:endParaRPr sz="2000" dirty="0">
              <a:solidFill>
                <a:srgbClr val="103864"/>
              </a:solidFill>
              <a:latin typeface="Sora"/>
              <a:ea typeface="Sora"/>
              <a:cs typeface="Sora"/>
              <a:sym typeface="Sora"/>
            </a:endParaRPr>
          </a:p>
          <a:p>
            <a:pPr marL="285750" marR="0" lvl="0" indent="-285750" algn="l" rtl="0">
              <a:lnSpc>
                <a:spcPct val="100000"/>
              </a:lnSpc>
              <a:spcBef>
                <a:spcPts val="0"/>
              </a:spcBef>
              <a:spcAft>
                <a:spcPts val="0"/>
              </a:spcAft>
              <a:buClr>
                <a:srgbClr val="103864"/>
              </a:buClr>
              <a:buSzPts val="2000"/>
              <a:buFont typeface="Sora"/>
              <a:buChar char="■"/>
            </a:pPr>
            <a:r>
              <a:rPr lang="en-US" sz="2000" dirty="0">
                <a:solidFill>
                  <a:srgbClr val="103864"/>
                </a:solidFill>
                <a:latin typeface="Sora"/>
                <a:ea typeface="Sora"/>
                <a:cs typeface="Sora"/>
                <a:sym typeface="Sora"/>
              </a:rPr>
              <a:t>Conclusion</a:t>
            </a:r>
            <a:endParaRPr sz="2000" dirty="0">
              <a:solidFill>
                <a:srgbClr val="103864"/>
              </a:solidFill>
              <a:latin typeface="Sora"/>
              <a:ea typeface="Sora"/>
              <a:cs typeface="Sora"/>
              <a:sym typeface="Sora"/>
            </a:endParaRPr>
          </a:p>
          <a:p>
            <a:pPr marL="285750" marR="0" lvl="0" indent="-285750" algn="l" rtl="0">
              <a:lnSpc>
                <a:spcPct val="100000"/>
              </a:lnSpc>
              <a:spcBef>
                <a:spcPts val="0"/>
              </a:spcBef>
              <a:spcAft>
                <a:spcPts val="0"/>
              </a:spcAft>
              <a:buClr>
                <a:srgbClr val="103864"/>
              </a:buClr>
              <a:buSzPts val="2000"/>
              <a:buFont typeface="Sora"/>
              <a:buChar char="■"/>
            </a:pPr>
            <a:r>
              <a:rPr lang="en-US" sz="2000" b="0" i="0" u="none" strike="noStrike" cap="none" dirty="0">
                <a:solidFill>
                  <a:srgbClr val="103864"/>
                </a:solidFill>
                <a:latin typeface="Sora"/>
                <a:ea typeface="Sora"/>
                <a:cs typeface="Sora"/>
                <a:sym typeface="Sora"/>
              </a:rPr>
              <a:t>References</a:t>
            </a:r>
            <a:endParaRPr sz="2000" b="0" i="0" u="none" strike="noStrike" cap="none" dirty="0">
              <a:solidFill>
                <a:srgbClr val="103864"/>
              </a:solidFill>
              <a:latin typeface="Sora"/>
              <a:ea typeface="Sora"/>
              <a:cs typeface="Sora"/>
              <a:sym typeface="So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316523" y="2691441"/>
            <a:ext cx="11582400" cy="89656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03864"/>
              </a:buClr>
              <a:buSzPts val="4000"/>
              <a:buFont typeface="Sora"/>
              <a:buNone/>
            </a:pPr>
            <a:r>
              <a:rPr lang="en-US" sz="4000" dirty="0"/>
              <a:t>Introduction</a:t>
            </a:r>
            <a:r>
              <a:rPr lang="en-US" sz="4000"/>
              <a:t>/Background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dirty="0"/>
              <a:t>Introduction</a:t>
            </a:r>
            <a:endParaRPr dirty="0"/>
          </a:p>
        </p:txBody>
      </p:sp>
      <p:sp>
        <p:nvSpPr>
          <p:cNvPr id="210" name="Google Shape;210;p3"/>
          <p:cNvSpPr txBox="1"/>
          <p:nvPr/>
        </p:nvSpPr>
        <p:spPr>
          <a:xfrm>
            <a:off x="401515" y="1430469"/>
            <a:ext cx="11388900" cy="4708941"/>
          </a:xfrm>
          <a:prstGeom prst="rect">
            <a:avLst/>
          </a:prstGeom>
          <a:noFill/>
          <a:ln>
            <a:noFill/>
          </a:ln>
        </p:spPr>
        <p:txBody>
          <a:bodyPr spcFirstLastPara="1" wrap="square" lIns="91425" tIns="45700" rIns="91425" bIns="45700" anchor="t" anchorCtr="0">
            <a:spAutoFit/>
          </a:bodyPr>
          <a:lstStyle/>
          <a:p>
            <a:pPr marL="285750" indent="-285750" algn="just">
              <a:buClr>
                <a:srgbClr val="103864"/>
              </a:buClr>
              <a:buSzPts val="2000"/>
              <a:buFont typeface="Sora"/>
              <a:buChar char="•"/>
            </a:pPr>
            <a:r>
              <a:rPr lang="id-ID" sz="2400" dirty="0">
                <a:solidFill>
                  <a:srgbClr val="103864"/>
                </a:solidFill>
                <a:latin typeface="Sora"/>
                <a:cs typeface="Sora"/>
              </a:rPr>
              <a:t>MovieMingle is a movie streaming platform that has gained rapid popularity among movie lovers</a:t>
            </a:r>
            <a:r>
              <a:rPr lang="en-US" sz="2400" dirty="0">
                <a:solidFill>
                  <a:srgbClr val="103864"/>
                </a:solidFill>
                <a:latin typeface="Sora"/>
                <a:cs typeface="Sora"/>
              </a:rPr>
              <a:t>.</a:t>
            </a:r>
          </a:p>
          <a:p>
            <a:pPr marL="285750" indent="-285750" algn="just">
              <a:buClr>
                <a:srgbClr val="103864"/>
              </a:buClr>
              <a:buSzPts val="2000"/>
              <a:buFont typeface="Sora"/>
              <a:buChar char="•"/>
            </a:pPr>
            <a:r>
              <a:rPr lang="id-ID" sz="2400" dirty="0">
                <a:solidFill>
                  <a:srgbClr val="103864"/>
                </a:solidFill>
                <a:latin typeface="Sora"/>
                <a:cs typeface="Sora"/>
              </a:rPr>
              <a:t>MovieMingle found that users are often confused in navigating through the various movie options available. </a:t>
            </a:r>
            <a:endParaRPr lang="en-ID" sz="2400" dirty="0">
              <a:solidFill>
                <a:srgbClr val="103864"/>
              </a:solidFill>
              <a:latin typeface="Sora"/>
              <a:cs typeface="Sora"/>
              <a:sym typeface="Sora"/>
            </a:endParaRPr>
          </a:p>
          <a:p>
            <a:pPr marL="285750" indent="-285750" algn="just">
              <a:buClr>
                <a:srgbClr val="103864"/>
              </a:buClr>
              <a:buSzPts val="2000"/>
              <a:buFont typeface="Sora"/>
              <a:buChar char="•"/>
            </a:pPr>
            <a:endParaRPr lang="en-ID" sz="2400" dirty="0">
              <a:solidFill>
                <a:srgbClr val="103864"/>
              </a:solidFill>
              <a:latin typeface="Sora"/>
              <a:cs typeface="Sora"/>
              <a:sym typeface="Sora"/>
            </a:endParaRPr>
          </a:p>
          <a:p>
            <a:pPr marL="285750" indent="-285750" algn="just">
              <a:buClr>
                <a:srgbClr val="103864"/>
              </a:buClr>
              <a:buSzPts val="2000"/>
              <a:buFont typeface="Sora"/>
              <a:buChar char="•"/>
            </a:pPr>
            <a:endParaRPr lang="en-ID" sz="2000" dirty="0">
              <a:solidFill>
                <a:srgbClr val="103864"/>
              </a:solidFill>
              <a:latin typeface="Sora"/>
              <a:cs typeface="Sora"/>
              <a:sym typeface="Sora"/>
            </a:endParaRPr>
          </a:p>
          <a:p>
            <a:pPr marL="285750" indent="-285750" algn="just">
              <a:buClr>
                <a:srgbClr val="103864"/>
              </a:buClr>
              <a:buSzPts val="2000"/>
              <a:buFont typeface="Sora"/>
              <a:buChar char="•"/>
            </a:pPr>
            <a:endParaRPr lang="en-ID" sz="2000" dirty="0">
              <a:solidFill>
                <a:srgbClr val="103864"/>
              </a:solidFill>
              <a:latin typeface="Sora"/>
              <a:cs typeface="Sora"/>
              <a:sym typeface="Sora"/>
            </a:endParaRPr>
          </a:p>
          <a:p>
            <a:pPr marL="285750" indent="-285750" algn="just">
              <a:buClr>
                <a:srgbClr val="103864"/>
              </a:buClr>
              <a:buSzPts val="2000"/>
              <a:buFont typeface="Sora"/>
              <a:buChar char="•"/>
            </a:pPr>
            <a:endParaRPr lang="en-ID" sz="2000" dirty="0">
              <a:solidFill>
                <a:srgbClr val="103864"/>
              </a:solidFill>
              <a:latin typeface="Sora"/>
              <a:cs typeface="Sora"/>
              <a:sym typeface="Sora"/>
            </a:endParaRPr>
          </a:p>
          <a:p>
            <a:pPr marL="285750" indent="-285750" algn="just">
              <a:buClr>
                <a:srgbClr val="103864"/>
              </a:buClr>
              <a:buSzPts val="2000"/>
              <a:buFont typeface="Sora"/>
              <a:buChar char="•"/>
            </a:pPr>
            <a:endParaRPr lang="en-ID" sz="2000" dirty="0">
              <a:solidFill>
                <a:srgbClr val="103864"/>
              </a:solidFill>
              <a:latin typeface="Sora"/>
              <a:cs typeface="Sora"/>
              <a:sym typeface="Sora"/>
            </a:endParaRPr>
          </a:p>
          <a:p>
            <a:pPr marL="285750" indent="-285750" algn="just">
              <a:buClr>
                <a:srgbClr val="103864"/>
              </a:buClr>
              <a:buSzPts val="2000"/>
              <a:buFont typeface="Sora"/>
              <a:buChar char="•"/>
            </a:pPr>
            <a:endParaRPr lang="en-ID" sz="2000" dirty="0">
              <a:solidFill>
                <a:srgbClr val="103864"/>
              </a:solidFill>
              <a:latin typeface="Sora"/>
              <a:cs typeface="Sora"/>
              <a:sym typeface="Sora"/>
            </a:endParaRPr>
          </a:p>
          <a:p>
            <a:pPr marL="285750" indent="-285750" algn="just">
              <a:buClr>
                <a:srgbClr val="103864"/>
              </a:buClr>
              <a:buSzPts val="2000"/>
              <a:buFont typeface="Sora"/>
              <a:buChar char="•"/>
            </a:pPr>
            <a:endParaRPr lang="en-ID" sz="2000" dirty="0">
              <a:solidFill>
                <a:srgbClr val="103864"/>
              </a:solidFill>
              <a:latin typeface="Sora"/>
              <a:cs typeface="Sora"/>
              <a:sym typeface="Sora"/>
            </a:endParaRPr>
          </a:p>
          <a:p>
            <a:pPr marL="285750" indent="-285750" algn="just">
              <a:buClr>
                <a:srgbClr val="103864"/>
              </a:buClr>
              <a:buSzPts val="2000"/>
              <a:buFont typeface="Sora"/>
              <a:buChar char="•"/>
            </a:pPr>
            <a:endParaRPr lang="en-ID" sz="2000" dirty="0">
              <a:solidFill>
                <a:srgbClr val="103864"/>
              </a:solidFill>
              <a:latin typeface="Sora"/>
              <a:cs typeface="Sora"/>
              <a:sym typeface="Sora"/>
            </a:endParaRPr>
          </a:p>
          <a:p>
            <a:pPr marL="285750" indent="-285750" algn="just">
              <a:buClr>
                <a:srgbClr val="103864"/>
              </a:buClr>
              <a:buSzPts val="2000"/>
              <a:buFont typeface="Sora"/>
              <a:buChar char="•"/>
            </a:pPr>
            <a:endParaRPr lang="en-ID" sz="2000" dirty="0">
              <a:solidFill>
                <a:srgbClr val="103864"/>
              </a:solidFill>
              <a:latin typeface="Sora"/>
              <a:cs typeface="Sora"/>
              <a:sym typeface="Sora"/>
            </a:endParaRPr>
          </a:p>
          <a:p>
            <a:pPr marL="285750" indent="-285750" algn="just">
              <a:buClr>
                <a:srgbClr val="103864"/>
              </a:buClr>
              <a:buSzPts val="2000"/>
              <a:buFont typeface="Sora"/>
              <a:buChar char="•"/>
            </a:pPr>
            <a:endParaRPr lang="en-ID" sz="2000" dirty="0">
              <a:solidFill>
                <a:srgbClr val="103864"/>
              </a:solidFill>
              <a:latin typeface="Sora"/>
              <a:cs typeface="Sora"/>
              <a:sym typeface="Sora"/>
            </a:endParaRPr>
          </a:p>
        </p:txBody>
      </p:sp>
      <p:pic>
        <p:nvPicPr>
          <p:cNvPr id="2" name="Picture 1">
            <a:extLst>
              <a:ext uri="{FF2B5EF4-FFF2-40B4-BE49-F238E27FC236}">
                <a16:creationId xmlns:a16="http://schemas.microsoft.com/office/drawing/2014/main" id="{71B7CAF4-3433-591A-9657-D25B3F1376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5808" y="3141376"/>
            <a:ext cx="4086282" cy="2852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dirty="0"/>
              <a:t>Introduction</a:t>
            </a:r>
            <a:endParaRPr dirty="0"/>
          </a:p>
        </p:txBody>
      </p:sp>
      <p:sp>
        <p:nvSpPr>
          <p:cNvPr id="210" name="Google Shape;210;p3"/>
          <p:cNvSpPr txBox="1"/>
          <p:nvPr/>
        </p:nvSpPr>
        <p:spPr>
          <a:xfrm>
            <a:off x="401515" y="1496970"/>
            <a:ext cx="11388900" cy="2246729"/>
          </a:xfrm>
          <a:prstGeom prst="rect">
            <a:avLst/>
          </a:prstGeom>
          <a:noFill/>
          <a:ln>
            <a:noFill/>
          </a:ln>
        </p:spPr>
        <p:txBody>
          <a:bodyPr spcFirstLastPara="1" wrap="square" lIns="91425" tIns="45700" rIns="91425" bIns="45700" anchor="t" anchorCtr="0">
            <a:spAutoFit/>
          </a:bodyPr>
          <a:lstStyle/>
          <a:p>
            <a:pPr marL="285750" indent="-285750" algn="just">
              <a:buClr>
                <a:srgbClr val="103864"/>
              </a:buClr>
              <a:buSzPts val="2000"/>
              <a:buFont typeface="Sora"/>
              <a:buChar char="•"/>
            </a:pPr>
            <a:r>
              <a:rPr lang="en-US" sz="2400" dirty="0">
                <a:solidFill>
                  <a:srgbClr val="103864"/>
                </a:solidFill>
                <a:latin typeface="Sora"/>
                <a:cs typeface="Sora"/>
              </a:rPr>
              <a:t>Dataset : </a:t>
            </a:r>
            <a:r>
              <a:rPr lang="en-ID" sz="2400" dirty="0">
                <a:solidFill>
                  <a:srgbClr val="103864"/>
                </a:solidFill>
                <a:latin typeface="Sora"/>
                <a:cs typeface="Sora"/>
                <a:hlinkClick r:id="rId3" tooltip="https://grouplens.org/datasets/movielens/25m/">
                  <a:extLst>
                    <a:ext uri="{A12FA001-AC4F-418D-AE19-62706E023703}">
                      <ahyp:hlinkClr xmlns:ahyp="http://schemas.microsoft.com/office/drawing/2018/hyperlinkcolor" val="tx"/>
                    </a:ext>
                  </a:extLst>
                </a:hlinkClick>
              </a:rPr>
              <a:t>https://grouplens.org/datasets/movielens/25m/</a:t>
            </a:r>
            <a:r>
              <a:rPr lang="id-ID" sz="2400" dirty="0">
                <a:solidFill>
                  <a:srgbClr val="103864"/>
                </a:solidFill>
                <a:latin typeface="Sora"/>
                <a:cs typeface="Sora"/>
              </a:rPr>
              <a:t>.</a:t>
            </a:r>
            <a:r>
              <a:rPr lang="en-US" sz="2400" dirty="0">
                <a:solidFill>
                  <a:srgbClr val="103864"/>
                </a:solidFill>
                <a:latin typeface="Sora"/>
                <a:cs typeface="Sora"/>
              </a:rPr>
              <a:t> The dataset files used are </a:t>
            </a:r>
            <a:r>
              <a:rPr lang="id-ID" sz="2400" dirty="0">
                <a:solidFill>
                  <a:srgbClr val="103864"/>
                </a:solidFill>
                <a:latin typeface="Sora"/>
                <a:cs typeface="Sora"/>
              </a:rPr>
              <a:t>rating.csv </a:t>
            </a:r>
            <a:r>
              <a:rPr lang="en-US" sz="2400" dirty="0">
                <a:solidFill>
                  <a:srgbClr val="103864"/>
                </a:solidFill>
                <a:latin typeface="Sora"/>
                <a:cs typeface="Sora"/>
              </a:rPr>
              <a:t>and</a:t>
            </a:r>
            <a:r>
              <a:rPr lang="id-ID" sz="2400" dirty="0">
                <a:solidFill>
                  <a:srgbClr val="103864"/>
                </a:solidFill>
                <a:latin typeface="Sora"/>
                <a:cs typeface="Sora"/>
              </a:rPr>
              <a:t> movies.csv.</a:t>
            </a:r>
            <a:endParaRPr lang="en-US" sz="2400" dirty="0">
              <a:solidFill>
                <a:srgbClr val="103864"/>
              </a:solidFill>
              <a:latin typeface="Sora"/>
              <a:cs typeface="Sora"/>
            </a:endParaRPr>
          </a:p>
          <a:p>
            <a:pPr marL="285750" indent="-285750" algn="just">
              <a:buClr>
                <a:srgbClr val="103864"/>
              </a:buClr>
              <a:buSzPts val="2000"/>
              <a:buFont typeface="Sora"/>
              <a:buChar char="•"/>
            </a:pPr>
            <a:r>
              <a:rPr lang="en-US" sz="2400" dirty="0">
                <a:solidFill>
                  <a:srgbClr val="103864"/>
                </a:solidFill>
                <a:latin typeface="Sora"/>
                <a:cs typeface="Sora"/>
              </a:rPr>
              <a:t>The data has 62,423 movies and 25,000,000 ratings.</a:t>
            </a:r>
          </a:p>
          <a:p>
            <a:pPr marL="285750" indent="-285750" algn="just">
              <a:buClr>
                <a:srgbClr val="103864"/>
              </a:buClr>
              <a:buSzPts val="2000"/>
              <a:buFont typeface="Sora"/>
              <a:buChar char="•"/>
            </a:pPr>
            <a:r>
              <a:rPr lang="en-US" sz="2400" dirty="0">
                <a:solidFill>
                  <a:srgbClr val="103864"/>
                </a:solidFill>
                <a:latin typeface="Sora"/>
                <a:cs typeface="Sora"/>
              </a:rPr>
              <a:t>Before conducting further analysis, the data undergoes a preprocessing stage first.</a:t>
            </a:r>
          </a:p>
          <a:p>
            <a:pPr algn="just">
              <a:buClr>
                <a:srgbClr val="103864"/>
              </a:buClr>
              <a:buSzPts val="2000"/>
            </a:pPr>
            <a:endParaRPr lang="en-ID" sz="2000" dirty="0">
              <a:solidFill>
                <a:srgbClr val="103864"/>
              </a:solidFill>
              <a:latin typeface="Sora"/>
              <a:cs typeface="Sora"/>
              <a:sym typeface="Sora"/>
            </a:endParaRPr>
          </a:p>
        </p:txBody>
      </p:sp>
    </p:spTree>
    <p:extLst>
      <p:ext uri="{BB962C8B-B14F-4D97-AF65-F5344CB8AC3E}">
        <p14:creationId xmlns:p14="http://schemas.microsoft.com/office/powerpoint/2010/main" val="2394754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
          <p:cNvSpPr txBox="1">
            <a:spLocks noGrp="1"/>
          </p:cNvSpPr>
          <p:nvPr>
            <p:ph type="title"/>
          </p:nvPr>
        </p:nvSpPr>
        <p:spPr>
          <a:xfrm>
            <a:off x="316523" y="2691441"/>
            <a:ext cx="11582400" cy="89656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03864"/>
              </a:buClr>
              <a:buSzPts val="4000"/>
              <a:buFont typeface="Sora"/>
              <a:buNone/>
            </a:pPr>
            <a:r>
              <a:rPr lang="en-US" dirty="0"/>
              <a:t>Recommendation System</a:t>
            </a:r>
            <a:endParaRPr dirty="0"/>
          </a:p>
        </p:txBody>
      </p:sp>
    </p:spTree>
    <p:extLst>
      <p:ext uri="{BB962C8B-B14F-4D97-AF65-F5344CB8AC3E}">
        <p14:creationId xmlns:p14="http://schemas.microsoft.com/office/powerpoint/2010/main" val="3309862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dirty="0"/>
              <a:t>Recommendation System</a:t>
            </a:r>
            <a:endParaRPr dirty="0"/>
          </a:p>
        </p:txBody>
      </p:sp>
      <p:sp>
        <p:nvSpPr>
          <p:cNvPr id="210" name="Google Shape;210;p3"/>
          <p:cNvSpPr txBox="1"/>
          <p:nvPr/>
        </p:nvSpPr>
        <p:spPr>
          <a:xfrm>
            <a:off x="414157" y="1445664"/>
            <a:ext cx="11388900" cy="1015622"/>
          </a:xfrm>
          <a:prstGeom prst="rect">
            <a:avLst/>
          </a:prstGeom>
          <a:noFill/>
          <a:ln>
            <a:noFill/>
          </a:ln>
        </p:spPr>
        <p:txBody>
          <a:bodyPr spcFirstLastPara="1" wrap="square" lIns="91425" tIns="45700" rIns="91425" bIns="45700" anchor="t" anchorCtr="0">
            <a:spAutoFit/>
          </a:bodyPr>
          <a:lstStyle/>
          <a:p>
            <a:pPr marL="806450" indent="-285750" algn="just">
              <a:buClr>
                <a:srgbClr val="103864"/>
              </a:buClr>
              <a:buSzPts val="2000"/>
              <a:buFont typeface="Sora"/>
              <a:buChar char="•"/>
            </a:pPr>
            <a:r>
              <a:rPr lang="en-ID" sz="2000" dirty="0">
                <a:solidFill>
                  <a:srgbClr val="103864"/>
                </a:solidFill>
                <a:latin typeface="Sora"/>
                <a:cs typeface="Sora"/>
              </a:rPr>
              <a:t>Non Personalized Recommender System</a:t>
            </a:r>
          </a:p>
          <a:p>
            <a:pPr marL="520700" algn="just">
              <a:buClr>
                <a:srgbClr val="103864"/>
              </a:buClr>
              <a:buSzPts val="2000"/>
            </a:pPr>
            <a:r>
              <a:rPr lang="en-ID" sz="2000" dirty="0">
                <a:solidFill>
                  <a:srgbClr val="103864"/>
                </a:solidFill>
                <a:latin typeface="Sora"/>
                <a:cs typeface="Sora"/>
              </a:rPr>
              <a:t>	- Top Popular</a:t>
            </a:r>
          </a:p>
          <a:p>
            <a:pPr marL="806450" indent="-285750" algn="just">
              <a:buClr>
                <a:srgbClr val="103864"/>
              </a:buClr>
              <a:buSzPts val="2000"/>
              <a:buFont typeface="Sora"/>
              <a:buChar char="•"/>
            </a:pPr>
            <a:endParaRPr lang="en-ID" sz="2000" dirty="0">
              <a:solidFill>
                <a:srgbClr val="103864"/>
              </a:solidFill>
              <a:latin typeface="Sora"/>
              <a:cs typeface="Sora"/>
            </a:endParaRPr>
          </a:p>
        </p:txBody>
      </p:sp>
      <p:pic>
        <p:nvPicPr>
          <p:cNvPr id="3" name="Picture 2">
            <a:extLst>
              <a:ext uri="{FF2B5EF4-FFF2-40B4-BE49-F238E27FC236}">
                <a16:creationId xmlns:a16="http://schemas.microsoft.com/office/drawing/2014/main" id="{7239F2A6-D2F9-462A-224D-49243D630938}"/>
              </a:ext>
            </a:extLst>
          </p:cNvPr>
          <p:cNvPicPr>
            <a:picLocks noChangeAspect="1"/>
          </p:cNvPicPr>
          <p:nvPr/>
        </p:nvPicPr>
        <p:blipFill>
          <a:blip r:embed="rId3"/>
          <a:stretch>
            <a:fillRect/>
          </a:stretch>
        </p:blipFill>
        <p:spPr>
          <a:xfrm>
            <a:off x="2851829" y="2196133"/>
            <a:ext cx="6820852" cy="4401164"/>
          </a:xfrm>
          <a:prstGeom prst="rect">
            <a:avLst/>
          </a:prstGeom>
        </p:spPr>
      </p:pic>
    </p:spTree>
    <p:extLst>
      <p:ext uri="{BB962C8B-B14F-4D97-AF65-F5344CB8AC3E}">
        <p14:creationId xmlns:p14="http://schemas.microsoft.com/office/powerpoint/2010/main" val="345907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dirty="0"/>
              <a:t>Recommendation System</a:t>
            </a:r>
            <a:endParaRPr dirty="0"/>
          </a:p>
        </p:txBody>
      </p:sp>
      <p:sp>
        <p:nvSpPr>
          <p:cNvPr id="210" name="Google Shape;210;p3"/>
          <p:cNvSpPr txBox="1"/>
          <p:nvPr/>
        </p:nvSpPr>
        <p:spPr>
          <a:xfrm>
            <a:off x="414157" y="1445664"/>
            <a:ext cx="11388900" cy="1015622"/>
          </a:xfrm>
          <a:prstGeom prst="rect">
            <a:avLst/>
          </a:prstGeom>
          <a:noFill/>
          <a:ln>
            <a:noFill/>
          </a:ln>
        </p:spPr>
        <p:txBody>
          <a:bodyPr spcFirstLastPara="1" wrap="square" lIns="91425" tIns="45700" rIns="91425" bIns="45700" anchor="t" anchorCtr="0">
            <a:spAutoFit/>
          </a:bodyPr>
          <a:lstStyle/>
          <a:p>
            <a:pPr marL="806450" indent="-285750" algn="just">
              <a:buClr>
                <a:srgbClr val="103864"/>
              </a:buClr>
              <a:buSzPts val="2000"/>
              <a:buFont typeface="Sora"/>
              <a:buChar char="•"/>
            </a:pPr>
            <a:r>
              <a:rPr lang="en-ID" sz="2000" dirty="0">
                <a:solidFill>
                  <a:srgbClr val="103864"/>
                </a:solidFill>
                <a:latin typeface="Sora"/>
                <a:cs typeface="Sora"/>
              </a:rPr>
              <a:t>Non Personalized Recommender System</a:t>
            </a:r>
          </a:p>
          <a:p>
            <a:pPr marL="520700" algn="just">
              <a:buClr>
                <a:srgbClr val="103864"/>
              </a:buClr>
              <a:buSzPts val="2000"/>
            </a:pPr>
            <a:r>
              <a:rPr lang="en-ID" sz="2000" dirty="0">
                <a:solidFill>
                  <a:srgbClr val="103864"/>
                </a:solidFill>
                <a:latin typeface="Sora"/>
                <a:cs typeface="Sora"/>
              </a:rPr>
              <a:t>	Filter by Genre</a:t>
            </a:r>
          </a:p>
          <a:p>
            <a:pPr marL="520700" algn="just">
              <a:buClr>
                <a:srgbClr val="103864"/>
              </a:buClr>
              <a:buSzPts val="2000"/>
            </a:pPr>
            <a:endParaRPr lang="en-ID" sz="2000" dirty="0">
              <a:solidFill>
                <a:srgbClr val="103864"/>
              </a:solidFill>
              <a:latin typeface="Sora"/>
              <a:cs typeface="Sora"/>
            </a:endParaRPr>
          </a:p>
        </p:txBody>
      </p:sp>
      <p:pic>
        <p:nvPicPr>
          <p:cNvPr id="3" name="Picture 2">
            <a:extLst>
              <a:ext uri="{FF2B5EF4-FFF2-40B4-BE49-F238E27FC236}">
                <a16:creationId xmlns:a16="http://schemas.microsoft.com/office/drawing/2014/main" id="{EC551CFC-2C78-64AC-983D-A05254F53DDB}"/>
              </a:ext>
            </a:extLst>
          </p:cNvPr>
          <p:cNvPicPr>
            <a:picLocks noChangeAspect="1"/>
          </p:cNvPicPr>
          <p:nvPr/>
        </p:nvPicPr>
        <p:blipFill>
          <a:blip r:embed="rId3"/>
          <a:stretch>
            <a:fillRect/>
          </a:stretch>
        </p:blipFill>
        <p:spPr>
          <a:xfrm>
            <a:off x="1802338" y="2225069"/>
            <a:ext cx="8587324" cy="3743469"/>
          </a:xfrm>
          <a:prstGeom prst="rect">
            <a:avLst/>
          </a:prstGeom>
        </p:spPr>
      </p:pic>
    </p:spTree>
    <p:extLst>
      <p:ext uri="{BB962C8B-B14F-4D97-AF65-F5344CB8AC3E}">
        <p14:creationId xmlns:p14="http://schemas.microsoft.com/office/powerpoint/2010/main" val="2038807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388943" y="365125"/>
            <a:ext cx="1140154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03864"/>
              </a:buClr>
              <a:buSzPts val="3200"/>
              <a:buFont typeface="Sora"/>
              <a:buNone/>
            </a:pPr>
            <a:r>
              <a:rPr lang="en-US" dirty="0"/>
              <a:t>Recommendation System</a:t>
            </a:r>
            <a:endParaRPr dirty="0"/>
          </a:p>
        </p:txBody>
      </p:sp>
      <p:sp>
        <p:nvSpPr>
          <p:cNvPr id="210" name="Google Shape;210;p3"/>
          <p:cNvSpPr txBox="1"/>
          <p:nvPr/>
        </p:nvSpPr>
        <p:spPr>
          <a:xfrm>
            <a:off x="414157" y="1445664"/>
            <a:ext cx="11388900" cy="3785611"/>
          </a:xfrm>
          <a:prstGeom prst="rect">
            <a:avLst/>
          </a:prstGeom>
          <a:noFill/>
          <a:ln>
            <a:noFill/>
          </a:ln>
        </p:spPr>
        <p:txBody>
          <a:bodyPr spcFirstLastPara="1" wrap="square" lIns="91425" tIns="45700" rIns="91425" bIns="45700" anchor="t" anchorCtr="0">
            <a:spAutoFit/>
          </a:bodyPr>
          <a:lstStyle/>
          <a:p>
            <a:pPr marL="806450" indent="-285750" algn="just">
              <a:buClr>
                <a:srgbClr val="103864"/>
              </a:buClr>
              <a:buSzPts val="2000"/>
              <a:buFont typeface="Sora"/>
              <a:buChar char="•"/>
            </a:pPr>
            <a:r>
              <a:rPr lang="en-ID" sz="2000" dirty="0">
                <a:solidFill>
                  <a:srgbClr val="103864"/>
                </a:solidFill>
                <a:latin typeface="Sora"/>
                <a:cs typeface="Sora"/>
              </a:rPr>
              <a:t>Personalized Recommender System</a:t>
            </a:r>
          </a:p>
          <a:p>
            <a:pPr marL="520700" algn="just">
              <a:buClr>
                <a:srgbClr val="103864"/>
              </a:buClr>
              <a:buSzPts val="2000"/>
            </a:pPr>
            <a:r>
              <a:rPr lang="en-ID" sz="2000" dirty="0">
                <a:solidFill>
                  <a:srgbClr val="103864"/>
                </a:solidFill>
                <a:latin typeface="Sora"/>
                <a:cs typeface="Sora"/>
              </a:rPr>
              <a:t>	- Content-Based System</a:t>
            </a:r>
          </a:p>
          <a:p>
            <a:pPr marL="520700" algn="just">
              <a:buClr>
                <a:srgbClr val="103864"/>
              </a:buClr>
              <a:buSzPts val="2000"/>
            </a:pPr>
            <a:r>
              <a:rPr lang="en-US" sz="2000" dirty="0">
                <a:solidFill>
                  <a:srgbClr val="103864"/>
                </a:solidFill>
                <a:latin typeface="Sora"/>
                <a:cs typeface="Sora"/>
              </a:rPr>
              <a:t>	   Content-based</a:t>
            </a:r>
            <a:r>
              <a:rPr lang="id-ID" sz="2000" dirty="0">
                <a:solidFill>
                  <a:srgbClr val="103864"/>
                </a:solidFill>
                <a:latin typeface="Sora"/>
                <a:cs typeface="Sora"/>
              </a:rPr>
              <a:t> systems focus on properties of items</a:t>
            </a:r>
            <a:r>
              <a:rPr lang="en-US" sz="2000" dirty="0">
                <a:solidFill>
                  <a:srgbClr val="103864"/>
                </a:solidFill>
                <a:latin typeface="Sora"/>
                <a:cs typeface="Sora"/>
              </a:rPr>
              <a:t>.</a:t>
            </a:r>
            <a:endParaRPr lang="en-ID" sz="2000" dirty="0">
              <a:solidFill>
                <a:srgbClr val="103864"/>
              </a:solidFill>
              <a:latin typeface="Sora"/>
              <a:cs typeface="Sora"/>
            </a:endParaRPr>
          </a:p>
          <a:p>
            <a:pPr marL="520700" algn="just">
              <a:buClr>
                <a:srgbClr val="103864"/>
              </a:buClr>
              <a:buSzPts val="2000"/>
            </a:pPr>
            <a:r>
              <a:rPr lang="en-ID" sz="2000" dirty="0">
                <a:solidFill>
                  <a:srgbClr val="103864"/>
                </a:solidFill>
                <a:latin typeface="Sora"/>
                <a:cs typeface="Sora"/>
              </a:rPr>
              <a:t>	</a:t>
            </a:r>
          </a:p>
          <a:p>
            <a:pPr marL="520700" algn="just">
              <a:buClr>
                <a:srgbClr val="103864"/>
              </a:buClr>
              <a:buSzPts val="2000"/>
            </a:pPr>
            <a:endParaRPr lang="en-ID" sz="2000" dirty="0">
              <a:solidFill>
                <a:srgbClr val="103864"/>
              </a:solidFill>
              <a:latin typeface="Sora"/>
              <a:cs typeface="Sora"/>
            </a:endParaRPr>
          </a:p>
          <a:p>
            <a:pPr marL="520700" algn="just">
              <a:buClr>
                <a:srgbClr val="103864"/>
              </a:buClr>
              <a:buSzPts val="2000"/>
            </a:pPr>
            <a:endParaRPr lang="en-ID" sz="2000" dirty="0">
              <a:solidFill>
                <a:srgbClr val="103864"/>
              </a:solidFill>
              <a:latin typeface="Sora"/>
              <a:cs typeface="Sora"/>
            </a:endParaRPr>
          </a:p>
          <a:p>
            <a:pPr marL="520700" algn="just">
              <a:buClr>
                <a:srgbClr val="103864"/>
              </a:buClr>
              <a:buSzPts val="2000"/>
            </a:pPr>
            <a:endParaRPr lang="en-ID" sz="2000" dirty="0">
              <a:solidFill>
                <a:srgbClr val="103864"/>
              </a:solidFill>
              <a:latin typeface="Sora"/>
              <a:cs typeface="Sora"/>
            </a:endParaRPr>
          </a:p>
          <a:p>
            <a:pPr marL="520700" algn="just">
              <a:buClr>
                <a:srgbClr val="103864"/>
              </a:buClr>
              <a:buSzPts val="2000"/>
            </a:pPr>
            <a:endParaRPr lang="en-ID" sz="2000" dirty="0">
              <a:solidFill>
                <a:srgbClr val="103864"/>
              </a:solidFill>
              <a:latin typeface="Sora"/>
              <a:cs typeface="Sora"/>
            </a:endParaRPr>
          </a:p>
          <a:p>
            <a:pPr marL="520700" algn="just">
              <a:buClr>
                <a:srgbClr val="103864"/>
              </a:buClr>
              <a:buSzPts val="2000"/>
            </a:pPr>
            <a:endParaRPr lang="en-ID" sz="2000" dirty="0">
              <a:solidFill>
                <a:srgbClr val="103864"/>
              </a:solidFill>
              <a:latin typeface="Sora"/>
              <a:cs typeface="Sora"/>
            </a:endParaRPr>
          </a:p>
          <a:p>
            <a:pPr marL="520700" algn="just">
              <a:buClr>
                <a:srgbClr val="103864"/>
              </a:buClr>
              <a:buSzPts val="2000"/>
            </a:pPr>
            <a:endParaRPr lang="en-ID" sz="2000" dirty="0">
              <a:solidFill>
                <a:srgbClr val="103864"/>
              </a:solidFill>
              <a:latin typeface="Sora"/>
              <a:cs typeface="Sora"/>
            </a:endParaRPr>
          </a:p>
          <a:p>
            <a:pPr marL="520700" algn="just">
              <a:buClr>
                <a:srgbClr val="103864"/>
              </a:buClr>
              <a:buSzPts val="2000"/>
            </a:pPr>
            <a:endParaRPr lang="en-ID" sz="2000" dirty="0">
              <a:solidFill>
                <a:srgbClr val="103864"/>
              </a:solidFill>
              <a:latin typeface="Sora"/>
              <a:cs typeface="Sora"/>
            </a:endParaRPr>
          </a:p>
          <a:p>
            <a:pPr marL="520700" algn="just">
              <a:buClr>
                <a:srgbClr val="103864"/>
              </a:buClr>
              <a:buSzPts val="2000"/>
            </a:pPr>
            <a:r>
              <a:rPr lang="id-ID" sz="2000" dirty="0">
                <a:solidFill>
                  <a:srgbClr val="103864"/>
                </a:solidFill>
                <a:latin typeface="Sora"/>
                <a:cs typeface="Sora"/>
              </a:rPr>
              <a:t> </a:t>
            </a:r>
            <a:endParaRPr lang="en-US" sz="2000" dirty="0">
              <a:solidFill>
                <a:srgbClr val="103864"/>
              </a:solidFill>
              <a:latin typeface="Sora"/>
              <a:cs typeface="Sora"/>
            </a:endParaRPr>
          </a:p>
        </p:txBody>
      </p:sp>
      <p:pic>
        <p:nvPicPr>
          <p:cNvPr id="4" name="Picture 3">
            <a:extLst>
              <a:ext uri="{FF2B5EF4-FFF2-40B4-BE49-F238E27FC236}">
                <a16:creationId xmlns:a16="http://schemas.microsoft.com/office/drawing/2014/main" id="{0E46E4D8-DAEF-D582-3BC1-5A545E31818F}"/>
              </a:ext>
            </a:extLst>
          </p:cNvPr>
          <p:cNvPicPr>
            <a:picLocks noChangeAspect="1"/>
          </p:cNvPicPr>
          <p:nvPr/>
        </p:nvPicPr>
        <p:blipFill>
          <a:blip r:embed="rId3"/>
          <a:stretch>
            <a:fillRect/>
          </a:stretch>
        </p:blipFill>
        <p:spPr>
          <a:xfrm>
            <a:off x="2387676" y="2583729"/>
            <a:ext cx="6795145" cy="3467936"/>
          </a:xfrm>
          <a:prstGeom prst="rect">
            <a:avLst/>
          </a:prstGeom>
        </p:spPr>
      </p:pic>
    </p:spTree>
    <p:extLst>
      <p:ext uri="{BB962C8B-B14F-4D97-AF65-F5344CB8AC3E}">
        <p14:creationId xmlns:p14="http://schemas.microsoft.com/office/powerpoint/2010/main" val="4266350419"/>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887</Words>
  <Application>Microsoft Office PowerPoint</Application>
  <PresentationFormat>Widescreen</PresentationFormat>
  <Paragraphs>92</Paragraphs>
  <Slides>18</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Sora</vt:lpstr>
      <vt:lpstr>Roboto Mono</vt:lpstr>
      <vt:lpstr>Arial</vt:lpstr>
      <vt:lpstr>Roboto Mono Light</vt:lpstr>
      <vt:lpstr>Roboto Mono Medium</vt:lpstr>
      <vt:lpstr>Calibri</vt:lpstr>
      <vt:lpstr>Montserrat Light</vt:lpstr>
      <vt:lpstr>1_Office Theme</vt:lpstr>
      <vt:lpstr>Office Theme</vt:lpstr>
      <vt:lpstr>PowerPoint Presentation</vt:lpstr>
      <vt:lpstr>Outline</vt:lpstr>
      <vt:lpstr>Introduction/Background</vt:lpstr>
      <vt:lpstr>Introduction</vt:lpstr>
      <vt:lpstr>Introduction</vt:lpstr>
      <vt:lpstr>Recommendation System</vt:lpstr>
      <vt:lpstr>Recommendation System</vt:lpstr>
      <vt:lpstr>Recommendation System</vt:lpstr>
      <vt:lpstr>Recommendation System</vt:lpstr>
      <vt:lpstr>Recommendation System</vt:lpstr>
      <vt:lpstr>Algorithm Implementation &amp; Hyperparameter Experimentation</vt:lpstr>
      <vt:lpstr>Algorithm Implementation &amp; Hyperparameter Experimentation</vt:lpstr>
      <vt:lpstr>Algorithm Implementation &amp; Hyperparameter Experimentation</vt:lpstr>
      <vt:lpstr>Algorithm Implementation &amp; Hyperparameter Experimentation</vt:lpstr>
      <vt:lpstr>Conclusion</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RIDO TRI PUTRA</dc:creator>
  <cp:lastModifiedBy>UYUN</cp:lastModifiedBy>
  <cp:revision>20</cp:revision>
  <dcterms:created xsi:type="dcterms:W3CDTF">2022-06-30T03:08:43Z</dcterms:created>
  <dcterms:modified xsi:type="dcterms:W3CDTF">2023-09-10T03:58:16Z</dcterms:modified>
</cp:coreProperties>
</file>