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37"/>
  </p:notesMasterIdLst>
  <p:sldIdLst>
    <p:sldId id="257" r:id="rId2"/>
    <p:sldId id="302" r:id="rId3"/>
    <p:sldId id="316" r:id="rId4"/>
    <p:sldId id="275" r:id="rId5"/>
    <p:sldId id="303" r:id="rId6"/>
    <p:sldId id="304" r:id="rId7"/>
    <p:sldId id="307" r:id="rId8"/>
    <p:sldId id="308" r:id="rId9"/>
    <p:sldId id="312" r:id="rId10"/>
    <p:sldId id="309" r:id="rId11"/>
    <p:sldId id="271" r:id="rId12"/>
    <p:sldId id="310" r:id="rId13"/>
    <p:sldId id="293" r:id="rId14"/>
    <p:sldId id="278" r:id="rId15"/>
    <p:sldId id="279" r:id="rId16"/>
    <p:sldId id="281" r:id="rId17"/>
    <p:sldId id="295" r:id="rId18"/>
    <p:sldId id="299" r:id="rId19"/>
    <p:sldId id="311" r:id="rId20"/>
    <p:sldId id="301" r:id="rId21"/>
    <p:sldId id="320" r:id="rId22"/>
    <p:sldId id="321" r:id="rId23"/>
    <p:sldId id="322" r:id="rId24"/>
    <p:sldId id="323" r:id="rId25"/>
    <p:sldId id="324" r:id="rId26"/>
    <p:sldId id="325" r:id="rId27"/>
    <p:sldId id="317" r:id="rId28"/>
    <p:sldId id="326" r:id="rId29"/>
    <p:sldId id="327" r:id="rId30"/>
    <p:sldId id="334" r:id="rId31"/>
    <p:sldId id="329" r:id="rId32"/>
    <p:sldId id="330" r:id="rId33"/>
    <p:sldId id="331" r:id="rId34"/>
    <p:sldId id="336" r:id="rId35"/>
    <p:sldId id="332"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0C7"/>
    <a:srgbClr val="FFFF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50" autoAdjust="0"/>
  </p:normalViewPr>
  <p:slideViewPr>
    <p:cSldViewPr>
      <p:cViewPr varScale="1">
        <p:scale>
          <a:sx n="89" d="100"/>
          <a:sy n="89" d="100"/>
        </p:scale>
        <p:origin x="224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pt-BR" altLang="pt-BR"/>
          </a:p>
        </p:txBody>
      </p:sp>
      <p:sp>
        <p:nvSpPr>
          <p:cNvPr id="604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pt-BR" altLang="pt-BR"/>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pt-BR" altLang="pt-BR"/>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89936123-AAC3-4278-82D5-F5CDD6927B39}" type="slidenum">
              <a:rPr lang="en-US" altLang="pt-BR"/>
              <a:pPr/>
              <a:t>‹#›</a:t>
            </a:fld>
            <a:endParaRPr lang="en-US" altLang="pt-BR"/>
          </a:p>
        </p:txBody>
      </p:sp>
    </p:spTree>
    <p:extLst>
      <p:ext uri="{BB962C8B-B14F-4D97-AF65-F5344CB8AC3E}">
        <p14:creationId xmlns:p14="http://schemas.microsoft.com/office/powerpoint/2010/main" val="3611603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Interface_(computer_science)" TargetMode="External"/><Relationship Id="rId7" Type="http://schemas.openxmlformats.org/officeDocument/2006/relationships/hyperlink" Target="http://en.wikipedia.org/wiki/Layout_engin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HTML" TargetMode="External"/><Relationship Id="rId5" Type="http://schemas.openxmlformats.org/officeDocument/2006/relationships/hyperlink" Target="http://en.wikipedia.org/wiki/Kernel_(computing)" TargetMode="External"/><Relationship Id="rId4" Type="http://schemas.openxmlformats.org/officeDocument/2006/relationships/hyperlink" Target="http://en.wikipedia.org/wiki/Operating_syste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1</a:t>
            </a:fld>
            <a:endParaRPr lang="en-US" altLang="pt-BR"/>
          </a:p>
        </p:txBody>
      </p:sp>
    </p:spTree>
    <p:extLst>
      <p:ext uri="{BB962C8B-B14F-4D97-AF65-F5344CB8AC3E}">
        <p14:creationId xmlns:p14="http://schemas.microsoft.com/office/powerpoint/2010/main" val="2048768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36175F-241C-4E29-AF4A-9942E5301AAA}" type="slidenum">
              <a:rPr lang="en-US" altLang="pt-BR" sz="1200">
                <a:latin typeface="Arial" panose="020B0604020202020204" pitchFamily="34" charset="0"/>
              </a:rPr>
              <a:pPr/>
              <a:t>10</a:t>
            </a:fld>
            <a:endParaRPr lang="en-US" altLang="pt-BR" sz="1200">
              <a:latin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Uusing the CLI, navigation is based on using </a:t>
            </a:r>
            <a:r>
              <a:rPr lang="en-US" altLang="pt-BR" b="1" smtClean="0">
                <a:latin typeface="Arial" panose="020B0604020202020204" pitchFamily="34" charset="0"/>
              </a:rPr>
              <a:t>absolute and relative paths,</a:t>
            </a:r>
            <a:r>
              <a:rPr lang="en-US" altLang="pt-BR" smtClean="0">
                <a:latin typeface="Arial" panose="020B0604020202020204" pitchFamily="34" charset="0"/>
              </a:rPr>
              <a:t> rather than icons and + signs, as one moves from </a:t>
            </a:r>
            <a:r>
              <a:rPr lang="en-US" altLang="pt-BR" b="1" smtClean="0">
                <a:latin typeface="Arial" panose="020B0604020202020204" pitchFamily="34" charset="0"/>
              </a:rPr>
              <a:t>root to parent folder to child folder</a:t>
            </a:r>
            <a:r>
              <a:rPr lang="en-US" altLang="pt-BR" smtClean="0">
                <a:latin typeface="Arial" panose="020B0604020202020204" pitchFamily="34" charset="0"/>
              </a:rPr>
              <a:t> or vise visa</a:t>
            </a:r>
          </a:p>
          <a:p>
            <a:pPr eaLnBrk="1" hangingPunct="1"/>
            <a:endParaRPr lang="en-US" altLang="pt-BR" smtClean="0">
              <a:latin typeface="Arial" panose="020B0604020202020204" pitchFamily="34" charset="0"/>
            </a:endParaRP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Any directory under the directory you are currently in is referred to as a </a:t>
            </a:r>
            <a:r>
              <a:rPr lang="en-US" altLang="pt-BR" i="1" smtClean="0">
                <a:latin typeface="Arial" panose="020B0604020202020204" pitchFamily="34" charset="0"/>
              </a:rPr>
              <a:t>subdirectory</a:t>
            </a:r>
            <a:r>
              <a:rPr lang="en-US" altLang="pt-BR" smtClean="0">
                <a:latin typeface="Arial" panose="020B0604020202020204" pitchFamily="34" charset="0"/>
              </a:rPr>
              <a:t> or a </a:t>
            </a:r>
            <a:r>
              <a:rPr lang="en-US" altLang="pt-BR" i="1" smtClean="0">
                <a:latin typeface="Arial" panose="020B0604020202020204" pitchFamily="34" charset="0"/>
              </a:rPr>
              <a:t>child</a:t>
            </a:r>
            <a:r>
              <a:rPr lang="en-US" altLang="pt-BR" smtClean="0">
                <a:latin typeface="Arial" panose="020B0604020202020204" pitchFamily="34" charset="0"/>
              </a:rPr>
              <a:t> directory. Any directory directly above the current directory is referred to as the </a:t>
            </a:r>
            <a:r>
              <a:rPr lang="en-US" altLang="pt-BR" i="1" smtClean="0">
                <a:latin typeface="Arial" panose="020B0604020202020204" pitchFamily="34" charset="0"/>
              </a:rPr>
              <a:t>parent</a:t>
            </a:r>
            <a:r>
              <a:rPr lang="en-US" altLang="pt-BR" smtClean="0">
                <a:latin typeface="Arial" panose="020B0604020202020204" pitchFamily="34" charset="0"/>
              </a:rPr>
              <a:t> directory.</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The parent directory is represented by .. which moves you up one level</a:t>
            </a:r>
          </a:p>
          <a:p>
            <a:pPr eaLnBrk="1" hangingPunct="1"/>
            <a:r>
              <a:rPr lang="en-US" altLang="pt-BR" smtClean="0">
                <a:latin typeface="Arial" panose="020B0604020202020204" pitchFamily="34" charset="0"/>
              </a:rPr>
              <a:t>Current or working directory is a . </a:t>
            </a:r>
          </a:p>
          <a:p>
            <a:pPr eaLnBrk="1" hangingPunct="1"/>
            <a:endParaRPr lang="en-US" altLang="pt-BR" smtClean="0">
              <a:latin typeface="Arial" panose="020B0604020202020204" pitchFamily="34" charset="0"/>
            </a:endParaRPr>
          </a:p>
          <a:p>
            <a:pPr eaLnBrk="1" hangingPunct="1"/>
            <a:endParaRPr lang="en-US" altLang="pt-BR" smtClean="0">
              <a:latin typeface="Arial" panose="020B0604020202020204" pitchFamily="34" charset="0"/>
            </a:endParaRPr>
          </a:p>
        </p:txBody>
      </p:sp>
    </p:spTree>
    <p:extLst>
      <p:ext uri="{BB962C8B-B14F-4D97-AF65-F5344CB8AC3E}">
        <p14:creationId xmlns:p14="http://schemas.microsoft.com/office/powerpoint/2010/main" val="2145859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B0179C-3F8A-4234-AA3E-C2835B83C75E}" type="slidenum">
              <a:rPr lang="en-US" altLang="pt-BR" sz="1200">
                <a:latin typeface="Arial" panose="020B0604020202020204" pitchFamily="34" charset="0"/>
              </a:rPr>
              <a:pPr/>
              <a:t>14</a:t>
            </a:fld>
            <a:endParaRPr lang="en-US" altLang="pt-BR" sz="1200">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Notice that even though the directory data is empty, when we do a directory listing we find that it contains 2 directories. Who remembers what these are for?</a:t>
            </a:r>
          </a:p>
          <a:p>
            <a:pPr eaLnBrk="1" hangingPunct="1"/>
            <a:r>
              <a:rPr lang="en-US" altLang="pt-BR" smtClean="0">
                <a:latin typeface="Arial" panose="020B0604020202020204" pitchFamily="34" charset="0"/>
              </a:rPr>
              <a:t>-- “.” which represents the relative path shortcut to the current directory and</a:t>
            </a:r>
          </a:p>
          <a:p>
            <a:pPr eaLnBrk="1" hangingPunct="1"/>
            <a:r>
              <a:rPr lang="en-US" altLang="pt-BR" smtClean="0">
                <a:latin typeface="Arial" panose="020B0604020202020204" pitchFamily="34" charset="0"/>
              </a:rPr>
              <a:t>--- “..” which represents the relative path shortcut to the parent directory</a:t>
            </a:r>
          </a:p>
          <a:p>
            <a:pPr eaLnBrk="1" hangingPunct="1"/>
            <a:r>
              <a:rPr lang="en-US" altLang="pt-BR" smtClean="0">
                <a:latin typeface="Arial" panose="020B0604020202020204" pitchFamily="34" charset="0"/>
              </a:rPr>
              <a:t>Because these are built into the command interpreter we are able to use them to navigate directories which saves keystrokes and is less error prone.</a:t>
            </a:r>
          </a:p>
        </p:txBody>
      </p:sp>
    </p:spTree>
    <p:extLst>
      <p:ext uri="{BB962C8B-B14F-4D97-AF65-F5344CB8AC3E}">
        <p14:creationId xmlns:p14="http://schemas.microsoft.com/office/powerpoint/2010/main" val="2780382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26D242-96D6-403D-BD20-9B61433D9D9E}" type="slidenum">
              <a:rPr lang="en-US" altLang="pt-BR" sz="1200">
                <a:latin typeface="Arial" panose="020B0604020202020204" pitchFamily="34" charset="0"/>
              </a:rPr>
              <a:pPr/>
              <a:t>15</a:t>
            </a:fld>
            <a:endParaRPr lang="en-US" altLang="pt-BR" sz="1200">
              <a:latin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Notice the command interpreter is flexible when typing CD\, technically a space is required between the cd and the \ -- same when using .. , -- the interpreter knows what you are typing and stripes the extra spaces if you type them.  UNIX and the Recovery Console interpreter are not as flexible.</a:t>
            </a:r>
          </a:p>
        </p:txBody>
      </p:sp>
    </p:spTree>
    <p:extLst>
      <p:ext uri="{BB962C8B-B14F-4D97-AF65-F5344CB8AC3E}">
        <p14:creationId xmlns:p14="http://schemas.microsoft.com/office/powerpoint/2010/main" val="737939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17</a:t>
            </a:fld>
            <a:endParaRPr lang="en-US" altLang="pt-BR"/>
          </a:p>
        </p:txBody>
      </p:sp>
    </p:spTree>
    <p:extLst>
      <p:ext uri="{BB962C8B-B14F-4D97-AF65-F5344CB8AC3E}">
        <p14:creationId xmlns:p14="http://schemas.microsoft.com/office/powerpoint/2010/main" val="1156107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18</a:t>
            </a:fld>
            <a:endParaRPr lang="en-US" altLang="pt-BR"/>
          </a:p>
        </p:txBody>
      </p:sp>
    </p:spTree>
    <p:extLst>
      <p:ext uri="{BB962C8B-B14F-4D97-AF65-F5344CB8AC3E}">
        <p14:creationId xmlns:p14="http://schemas.microsoft.com/office/powerpoint/2010/main" val="294120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D23C46-5CE1-4999-A571-DAA3ED68F76D}" type="slidenum">
              <a:rPr lang="en-US" altLang="pt-BR" sz="1200">
                <a:latin typeface="Arial" panose="020B0604020202020204" pitchFamily="34" charset="0"/>
              </a:rPr>
              <a:pPr/>
              <a:t>19</a:t>
            </a:fld>
            <a:endParaRPr lang="en-US" altLang="pt-BR" sz="1200">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Create a text file using Notepad </a:t>
            </a:r>
          </a:p>
          <a:p>
            <a:pPr eaLnBrk="1" hangingPunct="1"/>
            <a:r>
              <a:rPr lang="en-US" altLang="pt-BR" smtClean="0">
                <a:latin typeface="Arial" panose="020B0604020202020204" pitchFamily="34" charset="0"/>
              </a:rPr>
              <a:t>Create a file using edit (Win16 program) notice the mouse doesn’t work and you must use the keyboard for navigation </a:t>
            </a:r>
          </a:p>
          <a:p>
            <a:pPr eaLnBrk="1" hangingPunct="1"/>
            <a:r>
              <a:rPr lang="en-US" altLang="pt-BR" smtClean="0">
                <a:latin typeface="Arial" panose="020B0604020202020204" pitchFamily="34" charset="0"/>
              </a:rPr>
              <a:t>Short one line files can be created at the prompt using copy con (copy from console)</a:t>
            </a:r>
          </a:p>
          <a:p>
            <a:pPr eaLnBrk="1" hangingPunct="1"/>
            <a:r>
              <a:rPr lang="en-US" altLang="pt-BR" smtClean="0">
                <a:latin typeface="Arial" panose="020B0604020202020204" pitchFamily="34" charset="0"/>
              </a:rPr>
              <a:t>Type copy con myfile.txt</a:t>
            </a:r>
          </a:p>
          <a:p>
            <a:pPr eaLnBrk="1" hangingPunct="1"/>
            <a:r>
              <a:rPr lang="en-US" altLang="pt-BR" smtClean="0">
                <a:latin typeface="Arial" panose="020B0604020202020204" pitchFamily="34" charset="0"/>
              </a:rPr>
              <a:t>Notice the cursor goes to the far left for you to start typing. Copy con is not an “editor” if you make a mistake you must delete all characters after the mistake to fix it</a:t>
            </a:r>
          </a:p>
          <a:p>
            <a:pPr eaLnBrk="1" hangingPunct="1"/>
            <a:r>
              <a:rPr lang="en-US" altLang="pt-BR" smtClean="0">
                <a:latin typeface="Arial" panose="020B0604020202020204" pitchFamily="34" charset="0"/>
              </a:rPr>
              <a:t>When finished type CTRL + Z to indicate EOF</a:t>
            </a:r>
          </a:p>
          <a:p>
            <a:pPr eaLnBrk="1" hangingPunct="1"/>
            <a:endParaRPr lang="en-US" altLang="pt-BR" smtClean="0">
              <a:latin typeface="Arial" panose="020B0604020202020204" pitchFamily="34" charset="0"/>
            </a:endParaRPr>
          </a:p>
        </p:txBody>
      </p:sp>
    </p:spTree>
    <p:extLst>
      <p:ext uri="{BB962C8B-B14F-4D97-AF65-F5344CB8AC3E}">
        <p14:creationId xmlns:p14="http://schemas.microsoft.com/office/powerpoint/2010/main" val="1782742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9AF088-DB72-48CD-8E0E-793E67437F29}" type="slidenum">
              <a:rPr lang="en-US" altLang="pt-BR" sz="1200">
                <a:latin typeface="Arial" panose="020B0604020202020204" pitchFamily="34" charset="0"/>
              </a:rPr>
              <a:pPr/>
              <a:t>20</a:t>
            </a:fld>
            <a:endParaRPr lang="en-US" altLang="pt-BR" sz="1200">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Delete a file you created </a:t>
            </a:r>
          </a:p>
          <a:p>
            <a:pPr eaLnBrk="1" hangingPunct="1"/>
            <a:r>
              <a:rPr lang="en-US" altLang="pt-BR" smtClean="0">
                <a:latin typeface="Arial" panose="020B0604020202020204" pitchFamily="34" charset="0"/>
              </a:rPr>
              <a:t>Try to use delete command to delete a folder.– what is the message?</a:t>
            </a:r>
          </a:p>
          <a:p>
            <a:pPr eaLnBrk="1" hangingPunct="1"/>
            <a:r>
              <a:rPr lang="en-US" altLang="pt-BR" smtClean="0">
                <a:latin typeface="Arial" panose="020B0604020202020204" pitchFamily="34" charset="0"/>
              </a:rPr>
              <a:t>Notice it appears that del has deleted the directory, but it has not –only files</a:t>
            </a:r>
          </a:p>
          <a:p>
            <a:pPr eaLnBrk="1" hangingPunct="1"/>
            <a:r>
              <a:rPr lang="en-US" altLang="pt-BR" smtClean="0">
                <a:latin typeface="Arial" panose="020B0604020202020204" pitchFamily="34" charset="0"/>
              </a:rPr>
              <a:t>To delete directories use the rd command if the directories are not empty add the /s switch.</a:t>
            </a:r>
          </a:p>
        </p:txBody>
      </p:sp>
    </p:spTree>
    <p:extLst>
      <p:ext uri="{BB962C8B-B14F-4D97-AF65-F5344CB8AC3E}">
        <p14:creationId xmlns:p14="http://schemas.microsoft.com/office/powerpoint/2010/main" val="3911225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21</a:t>
            </a:fld>
            <a:endParaRPr lang="en-US" altLang="pt-BR"/>
          </a:p>
        </p:txBody>
      </p:sp>
    </p:spTree>
    <p:extLst>
      <p:ext uri="{BB962C8B-B14F-4D97-AF65-F5344CB8AC3E}">
        <p14:creationId xmlns:p14="http://schemas.microsoft.com/office/powerpoint/2010/main" val="3172526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22</a:t>
            </a:fld>
            <a:endParaRPr lang="en-US" altLang="pt-BR"/>
          </a:p>
        </p:txBody>
      </p:sp>
    </p:spTree>
    <p:extLst>
      <p:ext uri="{BB962C8B-B14F-4D97-AF65-F5344CB8AC3E}">
        <p14:creationId xmlns:p14="http://schemas.microsoft.com/office/powerpoint/2010/main" val="765136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23</a:t>
            </a:fld>
            <a:endParaRPr lang="en-US" altLang="pt-BR"/>
          </a:p>
        </p:txBody>
      </p:sp>
    </p:spTree>
    <p:extLst>
      <p:ext uri="{BB962C8B-B14F-4D97-AF65-F5344CB8AC3E}">
        <p14:creationId xmlns:p14="http://schemas.microsoft.com/office/powerpoint/2010/main" val="301980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2</a:t>
            </a:fld>
            <a:endParaRPr lang="en-US" altLang="pt-BR"/>
          </a:p>
        </p:txBody>
      </p:sp>
    </p:spTree>
    <p:extLst>
      <p:ext uri="{BB962C8B-B14F-4D97-AF65-F5344CB8AC3E}">
        <p14:creationId xmlns:p14="http://schemas.microsoft.com/office/powerpoint/2010/main" val="1148454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24</a:t>
            </a:fld>
            <a:endParaRPr lang="en-US" altLang="pt-BR"/>
          </a:p>
        </p:txBody>
      </p:sp>
    </p:spTree>
    <p:extLst>
      <p:ext uri="{BB962C8B-B14F-4D97-AF65-F5344CB8AC3E}">
        <p14:creationId xmlns:p14="http://schemas.microsoft.com/office/powerpoint/2010/main" val="711341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25</a:t>
            </a:fld>
            <a:endParaRPr lang="en-US" altLang="pt-BR"/>
          </a:p>
        </p:txBody>
      </p:sp>
    </p:spTree>
    <p:extLst>
      <p:ext uri="{BB962C8B-B14F-4D97-AF65-F5344CB8AC3E}">
        <p14:creationId xmlns:p14="http://schemas.microsoft.com/office/powerpoint/2010/main" val="631128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26</a:t>
            </a:fld>
            <a:endParaRPr lang="en-US" altLang="pt-BR"/>
          </a:p>
        </p:txBody>
      </p:sp>
    </p:spTree>
    <p:extLst>
      <p:ext uri="{BB962C8B-B14F-4D97-AF65-F5344CB8AC3E}">
        <p14:creationId xmlns:p14="http://schemas.microsoft.com/office/powerpoint/2010/main" val="3395940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smtClean="0">
                <a:latin typeface="Arial" panose="020B0604020202020204" pitchFamily="34" charset="0"/>
              </a:rPr>
              <a:t>Windows PowerShell is a task-based command-line shell and scripting language designed especially for system administration. Built on the .NET Framework, Windows PowerShell helps IT professionals and power users control and automate the administration of the Windows operating system and applications that run on Windows. Built-in Windows PowerShell commands, called </a:t>
            </a:r>
            <a:r>
              <a:rPr lang="en-US" altLang="pt-BR" i="1" smtClean="0">
                <a:latin typeface="Arial" panose="020B0604020202020204" pitchFamily="34" charset="0"/>
              </a:rPr>
              <a:t>cmdlets</a:t>
            </a:r>
            <a:r>
              <a:rPr lang="en-US" altLang="pt-BR" smtClean="0">
                <a:latin typeface="Arial" panose="020B0604020202020204" pitchFamily="34" charset="0"/>
              </a:rPr>
              <a:t>, let you manage the computers in your enterprise from the command line. </a:t>
            </a: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A82EDE-AF46-4F25-B173-9A61E8E6D564}" type="slidenum">
              <a:rPr lang="en-US" altLang="pt-BR" sz="1200">
                <a:latin typeface="Arial" panose="020B0604020202020204" pitchFamily="34" charset="0"/>
              </a:rPr>
              <a:pPr/>
              <a:t>27</a:t>
            </a:fld>
            <a:endParaRPr lang="en-US" altLang="pt-BR" sz="1200">
              <a:latin typeface="Arial" panose="020B0604020202020204" pitchFamily="34" charset="0"/>
            </a:endParaRPr>
          </a:p>
        </p:txBody>
      </p:sp>
    </p:spTree>
    <p:extLst>
      <p:ext uri="{BB962C8B-B14F-4D97-AF65-F5344CB8AC3E}">
        <p14:creationId xmlns:p14="http://schemas.microsoft.com/office/powerpoint/2010/main" val="741363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pt-BR" dirty="0" smtClean="0">
                <a:latin typeface="Arial" panose="020B0604020202020204" pitchFamily="34" charset="0"/>
              </a:rPr>
              <a:t>Windows PowerShell is a new Windows command-line shell designed especially for system administrators. Windows PowerShell includes an interactive prompt and a scripting environment that can be used independently or in combination.</a:t>
            </a:r>
          </a:p>
          <a:p>
            <a:endParaRPr lang="en-CA" altLang="pt-BR" dirty="0" smtClean="0">
              <a:latin typeface="Arial" panose="020B0604020202020204" pitchFamily="34" charset="0"/>
            </a:endParaRPr>
          </a:p>
          <a:p>
            <a:r>
              <a:rPr lang="en-CA" altLang="pt-BR" dirty="0" smtClean="0">
                <a:latin typeface="Arial" panose="020B0604020202020204" pitchFamily="34" charset="0"/>
              </a:rPr>
              <a:t>Unlike most shells, which accept and return text, Windows PowerShell is built on top of the .NET Framework common language runtime (CLR) and the .NET Framework, and accepts and returns .NET Framework objects. This fundamental change in the environment brings entirely new tools and methods to the management and configuration of Windows.</a:t>
            </a:r>
          </a:p>
          <a:p>
            <a:endParaRPr lang="en-CA" altLang="pt-BR" dirty="0" smtClean="0">
              <a:latin typeface="Arial" panose="020B0604020202020204" pitchFamily="34" charset="0"/>
            </a:endParaRPr>
          </a:p>
          <a:p>
            <a:r>
              <a:rPr lang="en-CA" altLang="pt-BR" dirty="0" smtClean="0">
                <a:latin typeface="Arial" panose="020B0604020202020204" pitchFamily="34" charset="0"/>
              </a:rPr>
              <a:t>Windows PowerShell introduces the concept of a </a:t>
            </a:r>
            <a:r>
              <a:rPr lang="en-CA" altLang="pt-BR" dirty="0" err="1" smtClean="0">
                <a:latin typeface="Arial" panose="020B0604020202020204" pitchFamily="34" charset="0"/>
              </a:rPr>
              <a:t>cmdlet</a:t>
            </a:r>
            <a:r>
              <a:rPr lang="en-CA" altLang="pt-BR" dirty="0" smtClean="0">
                <a:latin typeface="Arial" panose="020B0604020202020204" pitchFamily="34" charset="0"/>
              </a:rPr>
              <a:t> (pronounced "command-let"), a simple, single-function command-line tool built into the shell. You can use each </a:t>
            </a:r>
            <a:r>
              <a:rPr lang="en-CA" altLang="pt-BR" dirty="0" err="1" smtClean="0">
                <a:latin typeface="Arial" panose="020B0604020202020204" pitchFamily="34" charset="0"/>
              </a:rPr>
              <a:t>cmdlet</a:t>
            </a:r>
            <a:r>
              <a:rPr lang="en-CA" altLang="pt-BR" dirty="0" smtClean="0">
                <a:latin typeface="Arial" panose="020B0604020202020204" pitchFamily="34" charset="0"/>
              </a:rPr>
              <a:t> separately, but their power is realized when you use these simple tools in combination to perform complex tasks. Windows PowerShell includes more than one hundred basic core </a:t>
            </a:r>
            <a:r>
              <a:rPr lang="en-CA" altLang="pt-BR" dirty="0" err="1" smtClean="0">
                <a:latin typeface="Arial" panose="020B0604020202020204" pitchFamily="34" charset="0"/>
              </a:rPr>
              <a:t>cmdlets</a:t>
            </a:r>
            <a:r>
              <a:rPr lang="en-CA" altLang="pt-BR" dirty="0" smtClean="0">
                <a:latin typeface="Arial" panose="020B0604020202020204" pitchFamily="34" charset="0"/>
              </a:rPr>
              <a:t>, and you can write your own </a:t>
            </a:r>
            <a:r>
              <a:rPr lang="en-CA" altLang="pt-BR" dirty="0" err="1" smtClean="0">
                <a:latin typeface="Arial" panose="020B0604020202020204" pitchFamily="34" charset="0"/>
              </a:rPr>
              <a:t>cmdlets</a:t>
            </a:r>
            <a:r>
              <a:rPr lang="en-CA" altLang="pt-BR" dirty="0" smtClean="0">
                <a:latin typeface="Arial" panose="020B0604020202020204" pitchFamily="34" charset="0"/>
              </a:rPr>
              <a:t> and share them with other users.</a:t>
            </a:r>
            <a:endParaRPr lang="en-US" altLang="pt-BR" dirty="0" smtClean="0">
              <a:latin typeface="Arial" panose="020B0604020202020204"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0049C2-DD60-4B59-9113-7888B08A84BB}" type="slidenum">
              <a:rPr lang="en-US" altLang="pt-BR" sz="1200">
                <a:latin typeface="Arial" panose="020B0604020202020204" pitchFamily="34" charset="0"/>
              </a:rPr>
              <a:pPr/>
              <a:t>28</a:t>
            </a:fld>
            <a:endParaRPr lang="en-US" altLang="pt-BR" sz="1200">
              <a:latin typeface="Arial" panose="020B0604020202020204" pitchFamily="34" charset="0"/>
            </a:endParaRPr>
          </a:p>
        </p:txBody>
      </p:sp>
    </p:spTree>
    <p:extLst>
      <p:ext uri="{BB962C8B-B14F-4D97-AF65-F5344CB8AC3E}">
        <p14:creationId xmlns:p14="http://schemas.microsoft.com/office/powerpoint/2010/main" val="3586063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29</a:t>
            </a:fld>
            <a:endParaRPr lang="en-US" altLang="pt-BR"/>
          </a:p>
        </p:txBody>
      </p:sp>
    </p:spTree>
    <p:extLst>
      <p:ext uri="{BB962C8B-B14F-4D97-AF65-F5344CB8AC3E}">
        <p14:creationId xmlns:p14="http://schemas.microsoft.com/office/powerpoint/2010/main" val="3571178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30</a:t>
            </a:fld>
            <a:endParaRPr lang="en-US" altLang="pt-BR"/>
          </a:p>
        </p:txBody>
      </p:sp>
    </p:spTree>
    <p:extLst>
      <p:ext uri="{BB962C8B-B14F-4D97-AF65-F5344CB8AC3E}">
        <p14:creationId xmlns:p14="http://schemas.microsoft.com/office/powerpoint/2010/main" val="2994206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endParaRPr lang="en-CA" dirty="0" smtClean="0"/>
          </a:p>
          <a:p>
            <a:r>
              <a:rPr lang="en-CA" dirty="0" smtClean="0"/>
              <a:t>A </a:t>
            </a:r>
            <a:r>
              <a:rPr lang="en-CA" dirty="0" err="1" smtClean="0"/>
              <a:t>cmdlet</a:t>
            </a:r>
            <a:r>
              <a:rPr lang="en-CA" dirty="0" smtClean="0"/>
              <a:t> (pronounced "command-let") is a single-feature command that manipulates objects in Windows PowerShell. You can recognize </a:t>
            </a:r>
            <a:r>
              <a:rPr lang="en-CA" dirty="0" err="1" smtClean="0"/>
              <a:t>cmdlets</a:t>
            </a:r>
            <a:r>
              <a:rPr lang="en-CA" dirty="0" smtClean="0"/>
              <a:t> by their name format -- a verb and noun separated by a dash (-), such as Get-Help, Get-Process, and Start-Service.</a:t>
            </a:r>
          </a:p>
          <a:p>
            <a:endParaRPr lang="en-CA" dirty="0" smtClean="0"/>
          </a:p>
          <a:p>
            <a:r>
              <a:rPr lang="en-CA" dirty="0" smtClean="0"/>
              <a:t>In traditional shells, the commands are executable programs that range from the very simple (such as attrib.exe) to the very complex (such as netsh.exe).</a:t>
            </a:r>
          </a:p>
          <a:p>
            <a:endParaRPr lang="en-CA" dirty="0" smtClean="0"/>
          </a:p>
          <a:p>
            <a:r>
              <a:rPr lang="en-CA" dirty="0" smtClean="0"/>
              <a:t>In Windows PowerShell, most </a:t>
            </a:r>
            <a:r>
              <a:rPr lang="en-CA" dirty="0" err="1" smtClean="0"/>
              <a:t>cmdlets</a:t>
            </a:r>
            <a:r>
              <a:rPr lang="en-CA" dirty="0" smtClean="0"/>
              <a:t> are very simple, and they are designed to be used in combination with other </a:t>
            </a:r>
            <a:r>
              <a:rPr lang="en-CA" dirty="0" err="1" smtClean="0"/>
              <a:t>cmdlets</a:t>
            </a:r>
            <a:r>
              <a:rPr lang="en-CA" dirty="0" smtClean="0"/>
              <a:t>. For example, the "get" </a:t>
            </a:r>
            <a:r>
              <a:rPr lang="en-CA" dirty="0" err="1" smtClean="0"/>
              <a:t>cmdlets</a:t>
            </a:r>
            <a:r>
              <a:rPr lang="en-CA" dirty="0" smtClean="0"/>
              <a:t> only retrieve data, the "set" </a:t>
            </a:r>
            <a:r>
              <a:rPr lang="en-CA" dirty="0" err="1" smtClean="0"/>
              <a:t>cmdlets</a:t>
            </a:r>
            <a:r>
              <a:rPr lang="en-CA" dirty="0" smtClean="0"/>
              <a:t> only establish or change data, the "format" </a:t>
            </a:r>
            <a:r>
              <a:rPr lang="en-CA" dirty="0" err="1" smtClean="0"/>
              <a:t>cmdlets</a:t>
            </a:r>
            <a:r>
              <a:rPr lang="en-CA" dirty="0" smtClean="0"/>
              <a:t> only format data, and the "out" </a:t>
            </a:r>
            <a:r>
              <a:rPr lang="en-CA" dirty="0" err="1" smtClean="0"/>
              <a:t>cmdlets</a:t>
            </a:r>
            <a:r>
              <a:rPr lang="en-CA" dirty="0" smtClean="0"/>
              <a:t> only direct the output to a specified destination.</a:t>
            </a:r>
          </a:p>
          <a:p>
            <a:endParaRPr lang="en-CA" dirty="0" smtClean="0"/>
          </a:p>
          <a:p>
            <a:r>
              <a:rPr lang="en-CA" dirty="0" smtClean="0"/>
              <a:t>Each </a:t>
            </a:r>
            <a:r>
              <a:rPr lang="en-CA" dirty="0" err="1" smtClean="0"/>
              <a:t>cmdlet</a:t>
            </a:r>
            <a:r>
              <a:rPr lang="en-CA" dirty="0" smtClean="0"/>
              <a:t> has a help file that you can access by typing:</a:t>
            </a:r>
          </a:p>
          <a:p>
            <a:endParaRPr lang="en-CA" dirty="0" smtClean="0"/>
          </a:p>
          <a:p>
            <a:r>
              <a:rPr lang="en-CA" dirty="0" smtClean="0"/>
              <a:t>get-help &lt;</a:t>
            </a:r>
            <a:r>
              <a:rPr lang="en-CA" dirty="0" err="1" smtClean="0"/>
              <a:t>cmdlet</a:t>
            </a:r>
            <a:r>
              <a:rPr lang="en-CA" dirty="0" smtClean="0"/>
              <a:t>-name&gt; -detailed</a:t>
            </a:r>
          </a:p>
          <a:p>
            <a:endParaRPr lang="en-CA" dirty="0" smtClean="0"/>
          </a:p>
          <a:p>
            <a:r>
              <a:rPr lang="en-CA" dirty="0" smtClean="0"/>
              <a:t>The detailed view of the </a:t>
            </a:r>
            <a:r>
              <a:rPr lang="en-CA" dirty="0" err="1" smtClean="0"/>
              <a:t>cmdlet</a:t>
            </a:r>
            <a:r>
              <a:rPr lang="en-CA" dirty="0" smtClean="0"/>
              <a:t> help file includes a description of the </a:t>
            </a:r>
            <a:r>
              <a:rPr lang="en-CA" dirty="0" err="1" smtClean="0"/>
              <a:t>cmdlet</a:t>
            </a:r>
            <a:r>
              <a:rPr lang="en-CA" dirty="0" smtClean="0"/>
              <a:t>, the command syntax, descriptions of the parameters, and an example that demonstrate use of the </a:t>
            </a:r>
            <a:r>
              <a:rPr lang="en-CA" dirty="0" err="1" smtClean="0"/>
              <a:t>cmdlet</a:t>
            </a:r>
            <a:r>
              <a:rPr lang="en-CA" dirty="0" smtClean="0"/>
              <a:t>.</a:t>
            </a:r>
          </a:p>
          <a:p>
            <a:endParaRPr lang="en-CA" dirty="0" smtClean="0"/>
          </a:p>
          <a:p>
            <a:endParaRPr lang="en-US" dirty="0"/>
          </a:p>
        </p:txBody>
      </p:sp>
      <p:sp>
        <p:nvSpPr>
          <p:cNvPr id="4" name="Slide Number Placeholder 3"/>
          <p:cNvSpPr>
            <a:spLocks noGrp="1"/>
          </p:cNvSpPr>
          <p:nvPr>
            <p:ph type="sldNum" sz="quarter" idx="10"/>
          </p:nvPr>
        </p:nvSpPr>
        <p:spPr/>
        <p:txBody>
          <a:bodyPr/>
          <a:lstStyle/>
          <a:p>
            <a:fld id="{89936123-AAC3-4278-82D5-F5CDD6927B39}" type="slidenum">
              <a:rPr lang="en-US" altLang="pt-BR"/>
              <a:pPr/>
              <a:t>31</a:t>
            </a:fld>
            <a:endParaRPr lang="en-US" altLang="pt-BR"/>
          </a:p>
        </p:txBody>
      </p:sp>
    </p:spTree>
    <p:extLst>
      <p:ext uri="{BB962C8B-B14F-4D97-AF65-F5344CB8AC3E}">
        <p14:creationId xmlns:p14="http://schemas.microsoft.com/office/powerpoint/2010/main" val="517732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32</a:t>
            </a:fld>
            <a:endParaRPr lang="en-US" altLang="pt-BR"/>
          </a:p>
        </p:txBody>
      </p:sp>
    </p:spTree>
    <p:extLst>
      <p:ext uri="{BB962C8B-B14F-4D97-AF65-F5344CB8AC3E}">
        <p14:creationId xmlns:p14="http://schemas.microsoft.com/office/powerpoint/2010/main" val="3413742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33</a:t>
            </a:fld>
            <a:endParaRPr lang="en-US" altLang="pt-BR"/>
          </a:p>
        </p:txBody>
      </p:sp>
    </p:spTree>
    <p:extLst>
      <p:ext uri="{BB962C8B-B14F-4D97-AF65-F5344CB8AC3E}">
        <p14:creationId xmlns:p14="http://schemas.microsoft.com/office/powerpoint/2010/main" val="65615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041F5D-1037-43CF-BAFD-96723FB1DB9E}" type="slidenum">
              <a:rPr lang="en-US" altLang="pt-BR" sz="1200">
                <a:latin typeface="Arial" panose="020B0604020202020204" pitchFamily="34" charset="0"/>
              </a:rPr>
              <a:pPr/>
              <a:t>3</a:t>
            </a:fld>
            <a:endParaRPr lang="en-US" altLang="pt-BR" sz="1200">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A </a:t>
            </a:r>
            <a:r>
              <a:rPr lang="en-US" altLang="pt-BR" b="1" smtClean="0">
                <a:latin typeface="Arial" panose="020B0604020202020204" pitchFamily="34" charset="0"/>
              </a:rPr>
              <a:t>shell</a:t>
            </a:r>
            <a:r>
              <a:rPr lang="en-US" altLang="pt-BR" smtClean="0">
                <a:latin typeface="Arial" panose="020B0604020202020204" pitchFamily="34" charset="0"/>
              </a:rPr>
              <a:t> is a piece of software that provides an </a:t>
            </a:r>
            <a:r>
              <a:rPr lang="en-US" altLang="pt-BR" smtClean="0">
                <a:latin typeface="Arial" panose="020B0604020202020204" pitchFamily="34" charset="0"/>
                <a:hlinkClick r:id="rId3" tooltip="Interface (computer science)"/>
              </a:rPr>
              <a:t>interface</a:t>
            </a:r>
            <a:r>
              <a:rPr lang="en-US" altLang="pt-BR" smtClean="0">
                <a:latin typeface="Arial" panose="020B0604020202020204" pitchFamily="34" charset="0"/>
              </a:rPr>
              <a:t> for users of an </a:t>
            </a:r>
            <a:r>
              <a:rPr lang="en-US" altLang="pt-BR" smtClean="0">
                <a:latin typeface="Arial" panose="020B0604020202020204" pitchFamily="34" charset="0"/>
                <a:hlinkClick r:id="rId4" tooltip="Operating &#10;system"/>
              </a:rPr>
              <a:t>operating system</a:t>
            </a:r>
            <a:r>
              <a:rPr lang="en-US" altLang="pt-BR" smtClean="0">
                <a:latin typeface="Arial" panose="020B0604020202020204" pitchFamily="34" charset="0"/>
              </a:rPr>
              <a:t> which provides access to the services of a </a:t>
            </a:r>
            <a:r>
              <a:rPr lang="en-US" altLang="pt-BR" smtClean="0">
                <a:latin typeface="Arial" panose="020B0604020202020204" pitchFamily="34" charset="0"/>
                <a:hlinkClick r:id="rId5" tooltip="Kernel (computing)"/>
              </a:rPr>
              <a:t>kernel</a:t>
            </a:r>
            <a:r>
              <a:rPr lang="en-US" altLang="pt-BR" smtClean="0">
                <a:latin typeface="Arial" panose="020B0604020202020204" pitchFamily="34" charset="0"/>
              </a:rPr>
              <a:t>. However, the term is also applied very loosely to applications and may include any software that is "built around" a particular component, such as web browsers and email clients that are "shells" for </a:t>
            </a:r>
            <a:r>
              <a:rPr lang="en-US" altLang="pt-BR" smtClean="0">
                <a:latin typeface="Arial" panose="020B0604020202020204" pitchFamily="34" charset="0"/>
                <a:hlinkClick r:id="rId6" tooltip="HTML"/>
              </a:rPr>
              <a:t>HTML</a:t>
            </a:r>
            <a:r>
              <a:rPr lang="en-US" altLang="pt-BR" smtClean="0">
                <a:latin typeface="Arial" panose="020B0604020202020204" pitchFamily="34" charset="0"/>
              </a:rPr>
              <a:t> </a:t>
            </a:r>
            <a:r>
              <a:rPr lang="en-US" altLang="pt-BR" smtClean="0">
                <a:latin typeface="Arial" panose="020B0604020202020204" pitchFamily="34" charset="0"/>
                <a:hlinkClick r:id="rId7" tooltip="Layout engine"/>
              </a:rPr>
              <a:t>rendering engines</a:t>
            </a:r>
            <a:r>
              <a:rPr lang="en-US" altLang="pt-BR" smtClean="0">
                <a:latin typeface="Arial" panose="020B0604020202020204" pitchFamily="34" charset="0"/>
              </a:rPr>
              <a:t>. The name </a:t>
            </a:r>
            <a:r>
              <a:rPr lang="en-US" altLang="pt-BR" i="1" smtClean="0">
                <a:latin typeface="Arial" panose="020B0604020202020204" pitchFamily="34" charset="0"/>
              </a:rPr>
              <a:t>shell</a:t>
            </a:r>
            <a:r>
              <a:rPr lang="en-US" altLang="pt-BR" smtClean="0">
                <a:latin typeface="Arial" panose="020B0604020202020204" pitchFamily="34" charset="0"/>
              </a:rPr>
              <a:t> originates from shells being an outer layer of interface between the user and the internals of the operating system (the kernel).</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The user wishes to open a file.  It doesn’t matter whether the user issued a command from the CLI, or clicked a button in the GUI. The result is the same.  The request is passed to the SHELL by the application layer and the  OS responds by calling the open routine in the file management layer.  The shell passes the open file request down to the file management layer which determines exactly where the requested file is located.  If the file in on the local computer, the file management layer passes the request down to the device management layer, which communicates with the hardware layer.</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Today we are going to focus on the CLI.  For example:</a:t>
            </a:r>
          </a:p>
          <a:p>
            <a:pPr eaLnBrk="1" hangingPunct="1"/>
            <a:endParaRPr lang="en-US" altLang="pt-BR" smtClean="0">
              <a:latin typeface="Arial" panose="020B0604020202020204" pitchFamily="34" charset="0"/>
            </a:endParaRPr>
          </a:p>
          <a:p>
            <a:pPr eaLnBrk="1" hangingPunct="1">
              <a:buFontTx/>
              <a:buChar char="-"/>
            </a:pPr>
            <a:r>
              <a:rPr lang="en-US" altLang="pt-BR" smtClean="0">
                <a:latin typeface="Arial" panose="020B0604020202020204" pitchFamily="34" charset="0"/>
              </a:rPr>
              <a:t>Type cmd at the run command</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The CLI window is the application layer user interface which allows use to communicate with kernel services and between services. Commands are separated by 1 or more spaces and to execute the command you press the enter key.</a:t>
            </a:r>
          </a:p>
          <a:p>
            <a:pPr eaLnBrk="1" hangingPunct="1"/>
            <a:endParaRPr lang="en-US" altLang="pt-BR" smtClean="0">
              <a:latin typeface="Arial" panose="020B0604020202020204" pitchFamily="34" charset="0"/>
            </a:endParaRPr>
          </a:p>
          <a:p>
            <a:pPr eaLnBrk="1" hangingPunct="1">
              <a:buFontTx/>
              <a:buChar char="-"/>
            </a:pPr>
            <a:r>
              <a:rPr lang="en-US" altLang="pt-BR" smtClean="0">
                <a:latin typeface="Arial" panose="020B0604020202020204" pitchFamily="34" charset="0"/>
              </a:rPr>
              <a:t>Type the command start notepad</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The command start caused the application Notepad to open an untitled file.</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When we issue a command whether from the CLI or the GUI the command line, it is not understood by the processor.  The “English” like command called “source code” has to be converted into “object code”.  Object code is machine code which the processor can execute.  The interpretation process is the responsibility of the “command interpreter” which is built into the SHELL, called cmd.exe.  The program checks that the command was typed correctly, called “syntax” and can be executed. If it can, it converts the command into object code which is executed by the processor; the result is passed back to the shell which sends it to file management to open notepad and the result is passed back to the application layer – and notepad is visible on the desktop</a:t>
            </a:r>
          </a:p>
        </p:txBody>
      </p:sp>
    </p:spTree>
    <p:extLst>
      <p:ext uri="{BB962C8B-B14F-4D97-AF65-F5344CB8AC3E}">
        <p14:creationId xmlns:p14="http://schemas.microsoft.com/office/powerpoint/2010/main" val="1493177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smtClean="0">
                <a:latin typeface="Arial" panose="020B0604020202020204" pitchFamily="34" charset="0"/>
              </a:rPr>
              <a:t>Aliasing in PowerShell allows for the use of commands we become accustomed to. Windows users can utilize commands like dir, move, type, cls, etc… PowerShell also provides a set of aliases for Linux; ls, pwd, mv, man, cat, etc… PowerShell Aliases are provided for the purpose of allowing new users the ability to quickly interact with the shell. An alias is an alternative name assigned to a cmdlet. For example, “dir” is an alias for “Get-ChildItem.” This tutorial presents two types of aliases:</a:t>
            </a:r>
          </a:p>
          <a:p>
            <a:r>
              <a:rPr lang="en-US" altLang="pt-BR" smtClean="0">
                <a:latin typeface="Arial" panose="020B0604020202020204" pitchFamily="34" charset="0"/>
              </a:rPr>
              <a:t>Built-in Aliases – Predefined alternative names for Windows, Unix, and PowerShell cmdlets.</a:t>
            </a:r>
          </a:p>
          <a:p>
            <a:r>
              <a:rPr lang="en-US" altLang="pt-BR" smtClean="0">
                <a:latin typeface="Arial" panose="020B0604020202020204" pitchFamily="34" charset="0"/>
              </a:rPr>
              <a:t>User-defined Aliases – Custom alternative names created by the user.</a:t>
            </a:r>
          </a:p>
          <a:p>
            <a:endParaRPr lang="en-US" altLang="pt-BR" smtClean="0">
              <a:latin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DF0A3D-0606-4EE6-86B3-C14D3135B12F}" type="slidenum">
              <a:rPr lang="en-US" altLang="pt-BR" sz="1200">
                <a:latin typeface="Arial" panose="020B0604020202020204" pitchFamily="34" charset="0"/>
              </a:rPr>
              <a:pPr/>
              <a:t>35</a:t>
            </a:fld>
            <a:endParaRPr lang="en-US" altLang="pt-BR" sz="1200">
              <a:latin typeface="Arial" panose="020B0604020202020204" pitchFamily="34" charset="0"/>
            </a:endParaRPr>
          </a:p>
        </p:txBody>
      </p:sp>
    </p:spTree>
    <p:extLst>
      <p:ext uri="{BB962C8B-B14F-4D97-AF65-F5344CB8AC3E}">
        <p14:creationId xmlns:p14="http://schemas.microsoft.com/office/powerpoint/2010/main" val="317731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4</a:t>
            </a:fld>
            <a:endParaRPr lang="en-US" altLang="pt-BR"/>
          </a:p>
        </p:txBody>
      </p:sp>
    </p:spTree>
    <p:extLst>
      <p:ext uri="{BB962C8B-B14F-4D97-AF65-F5344CB8AC3E}">
        <p14:creationId xmlns:p14="http://schemas.microsoft.com/office/powerpoint/2010/main" val="197386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5</a:t>
            </a:fld>
            <a:endParaRPr lang="en-US" altLang="pt-BR"/>
          </a:p>
        </p:txBody>
      </p:sp>
    </p:spTree>
    <p:extLst>
      <p:ext uri="{BB962C8B-B14F-4D97-AF65-F5344CB8AC3E}">
        <p14:creationId xmlns:p14="http://schemas.microsoft.com/office/powerpoint/2010/main" val="126918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936123-AAC3-4278-82D5-F5CDD6927B39}" type="slidenum">
              <a:rPr lang="en-US" altLang="pt-BR"/>
              <a:pPr/>
              <a:t>6</a:t>
            </a:fld>
            <a:endParaRPr lang="en-US" altLang="pt-BR"/>
          </a:p>
        </p:txBody>
      </p:sp>
    </p:spTree>
    <p:extLst>
      <p:ext uri="{BB962C8B-B14F-4D97-AF65-F5344CB8AC3E}">
        <p14:creationId xmlns:p14="http://schemas.microsoft.com/office/powerpoint/2010/main" val="16010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CA6E2A-D339-4328-BADF-2408EBB9EA75}" type="slidenum">
              <a:rPr lang="en-US" altLang="pt-BR" sz="1200">
                <a:latin typeface="Arial" panose="020B0604020202020204" pitchFamily="34" charset="0"/>
              </a:rPr>
              <a:pPr/>
              <a:t>7</a:t>
            </a:fld>
            <a:endParaRPr lang="en-US" altLang="pt-BR" sz="1200">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A useful feature is a command history of all commands that allows the creation of macros – which are automated keystrokes</a:t>
            </a:r>
          </a:p>
          <a:p>
            <a:pPr eaLnBrk="1" hangingPunct="1"/>
            <a:r>
              <a:rPr lang="en-US" altLang="pt-BR" smtClean="0">
                <a:latin typeface="Arial" panose="020B0604020202020204" pitchFamily="34" charset="0"/>
              </a:rPr>
              <a:t>Basic commands you should know are </a:t>
            </a:r>
          </a:p>
          <a:p>
            <a:pPr eaLnBrk="1" hangingPunct="1">
              <a:buFontTx/>
              <a:buChar char="•"/>
            </a:pPr>
            <a:r>
              <a:rPr lang="en-US" altLang="pt-BR" smtClean="0">
                <a:latin typeface="Arial" panose="020B0604020202020204" pitchFamily="34" charset="0"/>
              </a:rPr>
              <a:t>F7 – history of all commands – to use a command use your arrow keys to select the one you want are press enter. This immediately executes it.  Press ESC to close the windows,  OR</a:t>
            </a:r>
          </a:p>
          <a:p>
            <a:pPr eaLnBrk="1" hangingPunct="1">
              <a:buFontTx/>
              <a:buChar char="•"/>
            </a:pPr>
            <a:r>
              <a:rPr lang="en-US" altLang="pt-BR" smtClean="0">
                <a:latin typeface="Arial" panose="020B0604020202020204" pitchFamily="34" charset="0"/>
              </a:rPr>
              <a:t> use F9 to select the command reference number this is helpful if you want to modify it.</a:t>
            </a:r>
          </a:p>
          <a:p>
            <a:pPr eaLnBrk="1" hangingPunct="1">
              <a:buFontTx/>
              <a:buChar char="•"/>
            </a:pPr>
            <a:r>
              <a:rPr lang="en-US" altLang="pt-BR" smtClean="0">
                <a:latin typeface="Arial" panose="020B0604020202020204" pitchFamily="34" charset="0"/>
              </a:rPr>
              <a:t>F3 can be used to execute the previous command you executed</a:t>
            </a:r>
          </a:p>
          <a:p>
            <a:pPr eaLnBrk="1" hangingPunct="1">
              <a:buFontTx/>
              <a:buChar char="•"/>
            </a:pPr>
            <a:r>
              <a:rPr lang="en-US" altLang="pt-BR" smtClean="0">
                <a:latin typeface="Arial" panose="020B0604020202020204" pitchFamily="34" charset="0"/>
              </a:rPr>
              <a:t>OR you can cycle through the commands by using the up arrow key</a:t>
            </a:r>
          </a:p>
          <a:p>
            <a:pPr eaLnBrk="1" hangingPunct="1">
              <a:buFontTx/>
              <a:buChar char="•"/>
            </a:pPr>
            <a:r>
              <a:rPr lang="en-US" altLang="pt-BR" smtClean="0">
                <a:latin typeface="Arial" panose="020B0604020202020204" pitchFamily="34" charset="0"/>
              </a:rPr>
              <a:t>F# is helpful if you wan to edit a previous command, press F2 allows you to specific the point you want to edit the previous command by specifying the character at which you want to modify from that point onward. – this is a good feature when editing long path statements.</a:t>
            </a:r>
          </a:p>
          <a:p>
            <a:pPr eaLnBrk="1" hangingPunct="1">
              <a:buFontTx/>
              <a:buChar char="•"/>
            </a:pPr>
            <a:endParaRPr lang="en-US" altLang="pt-BR" smtClean="0">
              <a:latin typeface="Arial" panose="020B0604020202020204" pitchFamily="34" charset="0"/>
            </a:endParaRPr>
          </a:p>
          <a:p>
            <a:pPr eaLnBrk="1" hangingPunct="1"/>
            <a:endParaRPr lang="en-US" altLang="pt-BR" smtClean="0">
              <a:latin typeface="Arial" panose="020B0604020202020204" pitchFamily="34" charset="0"/>
            </a:endParaRPr>
          </a:p>
        </p:txBody>
      </p:sp>
    </p:spTree>
    <p:extLst>
      <p:ext uri="{BB962C8B-B14F-4D97-AF65-F5344CB8AC3E}">
        <p14:creationId xmlns:p14="http://schemas.microsoft.com/office/powerpoint/2010/main" val="203426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E71F58-20DA-4921-883D-27EDA2DA019F}" type="slidenum">
              <a:rPr lang="en-US" altLang="pt-BR" sz="1200">
                <a:latin typeface="Arial" panose="020B0604020202020204" pitchFamily="34" charset="0"/>
              </a:rPr>
              <a:pPr/>
              <a:t>8</a:t>
            </a:fld>
            <a:endParaRPr lang="en-US" altLang="pt-BR" sz="120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Files and stored inside containers called directories, -- when using the GUI they are called “folders” – same purpose.</a:t>
            </a:r>
          </a:p>
          <a:p>
            <a:pPr eaLnBrk="1" hangingPunct="1"/>
            <a:r>
              <a:rPr lang="en-US" altLang="pt-BR" smtClean="0">
                <a:latin typeface="Arial" panose="020B0604020202020204" pitchFamily="34" charset="0"/>
              </a:rPr>
              <a:t>And folders are organized in a hierarchical manner on the root of the drive.</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The screen shot shows part of the directory table of the CLI looking at one folder, notice the date created and the time is displayed along with the name of the file.</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Also notice that at the top of the directory containing the files is two other directories</a:t>
            </a:r>
          </a:p>
          <a:p>
            <a:pPr eaLnBrk="1" hangingPunct="1"/>
            <a:r>
              <a:rPr lang="en-US" altLang="pt-BR" smtClean="0">
                <a:latin typeface="Arial" panose="020B0604020202020204" pitchFamily="34" charset="0"/>
              </a:rPr>
              <a:t>A .   And a ..</a:t>
            </a:r>
          </a:p>
          <a:p>
            <a:pPr eaLnBrk="1" hangingPunct="1"/>
            <a:r>
              <a:rPr lang="en-US" altLang="pt-BR" smtClean="0">
                <a:latin typeface="Arial" panose="020B0604020202020204" pitchFamily="34" charset="0"/>
              </a:rPr>
              <a:t>-. Represents the current or working directory</a:t>
            </a:r>
          </a:p>
          <a:p>
            <a:pPr eaLnBrk="1" hangingPunct="1"/>
            <a:r>
              <a:rPr lang="en-US" altLang="pt-BR" smtClean="0">
                <a:latin typeface="Arial" panose="020B0604020202020204" pitchFamily="34" charset="0"/>
              </a:rPr>
              <a:t>.. Represents the parent directory</a:t>
            </a:r>
          </a:p>
          <a:p>
            <a:pPr eaLnBrk="1" hangingPunct="1"/>
            <a:r>
              <a:rPr lang="en-US" altLang="pt-BR" smtClean="0">
                <a:latin typeface="Arial" panose="020B0604020202020204" pitchFamily="34" charset="0"/>
              </a:rPr>
              <a:t>These directories are built intot the CLI hiearchy to allow the user to use “relative path shortcuts” to speed typing and avoid errors at the prompt? – fewer keystrokes used the less likely errors will be made.</a:t>
            </a:r>
          </a:p>
        </p:txBody>
      </p:sp>
    </p:spTree>
    <p:extLst>
      <p:ext uri="{BB962C8B-B14F-4D97-AF65-F5344CB8AC3E}">
        <p14:creationId xmlns:p14="http://schemas.microsoft.com/office/powerpoint/2010/main" val="1709052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C0E8BE-4508-4F83-9608-EF5BC59DEF39}" type="slidenum">
              <a:rPr lang="en-US" altLang="pt-BR" sz="1200">
                <a:latin typeface="Arial" panose="020B0604020202020204" pitchFamily="34" charset="0"/>
              </a:rPr>
              <a:pPr/>
              <a:t>9</a:t>
            </a:fld>
            <a:endParaRPr lang="en-US" altLang="pt-BR" sz="1200">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latin typeface="Arial" panose="020B0604020202020204" pitchFamily="34" charset="0"/>
              </a:rPr>
              <a:t>Here’s a look at the same directory from the GUI. Same information just different views. In both cases the SHELL is reading the directory table or master file table and presenting the same information in a different format.</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Notice that the two directories . And .. Are missing why?</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 because the GUI doesn’t use relative path shortcuts, because the icons for folders are not presented in hierarchical view and you navigate by clicking on an icon. To see the hierarchical view click on the FOLDERS button on the STANDARD TOOLBAR. Notice the tree link structure on the left. To see subfolders click on the “+” sign.</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Which format uses more system resources? – clearly the GUI holding all the color for the icons in pixels on the desktop will use more resources an the CLI.  In the past, programmers and network support personnel have preferred the CLI because it provided faster performance. But today with the speed on modern processors, the use of the GUI is no longer an issue.</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The last to slides don’t show the hierarchical nature of the directories, so lets type tree at the prompt.</a:t>
            </a:r>
          </a:p>
          <a:p>
            <a:pPr eaLnBrk="1" hangingPunct="1"/>
            <a:r>
              <a:rPr lang="en-US" altLang="pt-BR" smtClean="0">
                <a:latin typeface="Arial" panose="020B0604020202020204" pitchFamily="34" charset="0"/>
              </a:rPr>
              <a:t>TREE provides a “graphical view” of the hierarchy.</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Note to the same command but use the /f switch.  What happened?</a:t>
            </a:r>
          </a:p>
          <a:p>
            <a:pPr eaLnBrk="1" hangingPunct="1"/>
            <a:r>
              <a:rPr lang="en-US" altLang="pt-BR" smtClean="0">
                <a:latin typeface="Arial" panose="020B0604020202020204" pitchFamily="34" charset="0"/>
              </a:rPr>
              <a:t>/f is a swich which modifies the execution of the command tree – in this case it displays all the files in the directories, which scrolled by too fast to see.</a:t>
            </a:r>
          </a:p>
          <a:p>
            <a:pPr eaLnBrk="1" hangingPunct="1"/>
            <a:endParaRPr lang="en-US" altLang="pt-BR" smtClean="0">
              <a:latin typeface="Arial" panose="020B0604020202020204" pitchFamily="34" charset="0"/>
            </a:endParaRPr>
          </a:p>
          <a:p>
            <a:pPr eaLnBrk="1" hangingPunct="1"/>
            <a:r>
              <a:rPr lang="en-US" altLang="pt-BR" smtClean="0">
                <a:latin typeface="Arial" panose="020B0604020202020204" pitchFamily="34" charset="0"/>
              </a:rPr>
              <a:t>Execute tree /f again only this time stop the process by pressing CTRL + C to stop execution. This is a handy tool specially if you wrote a script which created an “infinite loop”.</a:t>
            </a:r>
          </a:p>
        </p:txBody>
      </p:sp>
    </p:spTree>
    <p:extLst>
      <p:ext uri="{BB962C8B-B14F-4D97-AF65-F5344CB8AC3E}">
        <p14:creationId xmlns:p14="http://schemas.microsoft.com/office/powerpoint/2010/main" val="385300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endParaRPr lang="pt-BR" altLang="pt-BR"/>
          </a:p>
        </p:txBody>
      </p:sp>
      <p:sp>
        <p:nvSpPr>
          <p:cNvPr id="6" name="Footer Placeholder 4"/>
          <p:cNvSpPr>
            <a:spLocks noGrp="1"/>
          </p:cNvSpPr>
          <p:nvPr>
            <p:ph type="ftr" sz="quarter" idx="11"/>
          </p:nvPr>
        </p:nvSpPr>
        <p:spPr/>
        <p:txBody>
          <a:bodyPr/>
          <a:lstStyle>
            <a:lvl1pPr>
              <a:defRPr/>
            </a:lvl1pPr>
          </a:lstStyle>
          <a:p>
            <a:endParaRPr lang="pt-BR" altLang="pt-BR"/>
          </a:p>
        </p:txBody>
      </p:sp>
      <p:sp>
        <p:nvSpPr>
          <p:cNvPr id="7" name="Slide Number Placeholder 5"/>
          <p:cNvSpPr>
            <a:spLocks noGrp="1"/>
          </p:cNvSpPr>
          <p:nvPr>
            <p:ph type="sldNum" sz="quarter" idx="12"/>
          </p:nvPr>
        </p:nvSpPr>
        <p:spPr/>
        <p:txBody>
          <a:bodyPr/>
          <a:lstStyle>
            <a:lvl1pPr>
              <a:defRPr/>
            </a:lvl1pPr>
          </a:lstStyle>
          <a:p>
            <a:fld id="{F10BD9B5-6587-40C0-9A15-6653F65E58FE}" type="slidenum">
              <a:rPr lang="en-US" altLang="pt-BR"/>
              <a:pPr/>
              <a:t>‹#›</a:t>
            </a:fld>
            <a:endParaRPr lang="en-US" altLang="pt-BR"/>
          </a:p>
        </p:txBody>
      </p:sp>
    </p:spTree>
    <p:extLst>
      <p:ext uri="{BB962C8B-B14F-4D97-AF65-F5344CB8AC3E}">
        <p14:creationId xmlns:p14="http://schemas.microsoft.com/office/powerpoint/2010/main" val="102091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pt-BR" altLang="pt-BR"/>
          </a:p>
        </p:txBody>
      </p:sp>
      <p:sp>
        <p:nvSpPr>
          <p:cNvPr id="5" name="Footer Placeholder 4"/>
          <p:cNvSpPr>
            <a:spLocks noGrp="1"/>
          </p:cNvSpPr>
          <p:nvPr>
            <p:ph type="ftr" sz="quarter" idx="11"/>
          </p:nvPr>
        </p:nvSpPr>
        <p:spPr/>
        <p:txBody>
          <a:bodyPr/>
          <a:lstStyle>
            <a:lvl1pPr>
              <a:defRPr/>
            </a:lvl1pPr>
          </a:lstStyle>
          <a:p>
            <a:endParaRPr lang="pt-BR" altLang="pt-BR"/>
          </a:p>
        </p:txBody>
      </p:sp>
      <p:sp>
        <p:nvSpPr>
          <p:cNvPr id="6" name="Slide Number Placeholder 5"/>
          <p:cNvSpPr>
            <a:spLocks noGrp="1"/>
          </p:cNvSpPr>
          <p:nvPr>
            <p:ph type="sldNum" sz="quarter" idx="12"/>
          </p:nvPr>
        </p:nvSpPr>
        <p:spPr/>
        <p:txBody>
          <a:bodyPr/>
          <a:lstStyle>
            <a:lvl1pPr>
              <a:defRPr/>
            </a:lvl1pPr>
          </a:lstStyle>
          <a:p>
            <a:fld id="{2B5EBA8D-BC60-428D-8027-F063832455FB}" type="slidenum">
              <a:rPr lang="en-US" altLang="pt-BR"/>
              <a:pPr/>
              <a:t>‹#›</a:t>
            </a:fld>
            <a:endParaRPr lang="en-US" altLang="pt-BR"/>
          </a:p>
        </p:txBody>
      </p:sp>
    </p:spTree>
    <p:extLst>
      <p:ext uri="{BB962C8B-B14F-4D97-AF65-F5344CB8AC3E}">
        <p14:creationId xmlns:p14="http://schemas.microsoft.com/office/powerpoint/2010/main" val="88781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pt-BR" altLang="pt-BR"/>
          </a:p>
        </p:txBody>
      </p:sp>
      <p:sp>
        <p:nvSpPr>
          <p:cNvPr id="5" name="Footer Placeholder 4"/>
          <p:cNvSpPr>
            <a:spLocks noGrp="1"/>
          </p:cNvSpPr>
          <p:nvPr>
            <p:ph type="ftr" sz="quarter" idx="11"/>
          </p:nvPr>
        </p:nvSpPr>
        <p:spPr/>
        <p:txBody>
          <a:bodyPr/>
          <a:lstStyle>
            <a:lvl1pPr>
              <a:defRPr/>
            </a:lvl1pPr>
          </a:lstStyle>
          <a:p>
            <a:endParaRPr lang="pt-BR" altLang="pt-BR"/>
          </a:p>
        </p:txBody>
      </p:sp>
      <p:sp>
        <p:nvSpPr>
          <p:cNvPr id="6" name="Slide Number Placeholder 5"/>
          <p:cNvSpPr>
            <a:spLocks noGrp="1"/>
          </p:cNvSpPr>
          <p:nvPr>
            <p:ph type="sldNum" sz="quarter" idx="12"/>
          </p:nvPr>
        </p:nvSpPr>
        <p:spPr/>
        <p:txBody>
          <a:bodyPr/>
          <a:lstStyle>
            <a:lvl1pPr>
              <a:defRPr/>
            </a:lvl1pPr>
          </a:lstStyle>
          <a:p>
            <a:fld id="{202A36C3-FF52-42D6-90FE-B26BCFA81D21}" type="slidenum">
              <a:rPr lang="en-US" altLang="pt-BR"/>
              <a:pPr/>
              <a:t>‹#›</a:t>
            </a:fld>
            <a:endParaRPr lang="en-US" altLang="pt-BR"/>
          </a:p>
        </p:txBody>
      </p:sp>
    </p:spTree>
    <p:extLst>
      <p:ext uri="{BB962C8B-B14F-4D97-AF65-F5344CB8AC3E}">
        <p14:creationId xmlns:p14="http://schemas.microsoft.com/office/powerpoint/2010/main" val="1326012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9"/>
          <p:cNvSpPr>
            <a:spLocks noGrp="1"/>
          </p:cNvSpPr>
          <p:nvPr>
            <p:ph type="dt" sz="half" idx="10"/>
          </p:nvPr>
        </p:nvSpPr>
        <p:spPr/>
        <p:txBody>
          <a:bodyPr/>
          <a:lstStyle>
            <a:lvl1pPr>
              <a:defRPr/>
            </a:lvl1pPr>
          </a:lstStyle>
          <a:p>
            <a:endParaRPr lang="pt-BR" altLang="pt-BR"/>
          </a:p>
        </p:txBody>
      </p:sp>
      <p:sp>
        <p:nvSpPr>
          <p:cNvPr id="6" name="Slide Number Placeholder 10"/>
          <p:cNvSpPr>
            <a:spLocks noGrp="1"/>
          </p:cNvSpPr>
          <p:nvPr>
            <p:ph type="sldNum" sz="quarter" idx="11"/>
          </p:nvPr>
        </p:nvSpPr>
        <p:spPr/>
        <p:txBody>
          <a:bodyPr/>
          <a:lstStyle>
            <a:lvl1pPr>
              <a:defRPr/>
            </a:lvl1pPr>
          </a:lstStyle>
          <a:p>
            <a:fld id="{6C6BD571-34E5-491D-A53D-8AB9821D048E}" type="slidenum">
              <a:rPr lang="en-US" altLang="pt-BR"/>
              <a:pPr/>
              <a:t>‹#›</a:t>
            </a:fld>
            <a:endParaRPr lang="en-US" altLang="pt-BR"/>
          </a:p>
        </p:txBody>
      </p:sp>
      <p:sp>
        <p:nvSpPr>
          <p:cNvPr id="7" name="Footer Placeholder 11"/>
          <p:cNvSpPr>
            <a:spLocks noGrp="1"/>
          </p:cNvSpPr>
          <p:nvPr>
            <p:ph type="ftr" sz="quarter" idx="12"/>
          </p:nvPr>
        </p:nvSpPr>
        <p:spPr/>
        <p:txBody>
          <a:bodyPr/>
          <a:lstStyle>
            <a:lvl1pPr>
              <a:defRPr/>
            </a:lvl1pPr>
          </a:lstStyle>
          <a:p>
            <a:endParaRPr lang="pt-BR" altLang="pt-BR"/>
          </a:p>
        </p:txBody>
      </p:sp>
    </p:spTree>
    <p:extLst>
      <p:ext uri="{BB962C8B-B14F-4D97-AF65-F5344CB8AC3E}">
        <p14:creationId xmlns:p14="http://schemas.microsoft.com/office/powerpoint/2010/main" val="129575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p:txBody>
          <a:bodyPr/>
          <a:lstStyle>
            <a:lvl1pPr>
              <a:defRPr/>
            </a:lvl1pPr>
          </a:lstStyle>
          <a:p>
            <a:fld id="{E6FFAE98-B605-4325-9350-973674CFEF9C}" type="slidenum">
              <a:rPr lang="en-US" altLang="pt-BR"/>
              <a:pPr/>
              <a:t>‹#›</a:t>
            </a:fld>
            <a:endParaRPr lang="en-US" altLang="pt-BR"/>
          </a:p>
        </p:txBody>
      </p:sp>
    </p:spTree>
    <p:extLst>
      <p:ext uri="{BB962C8B-B14F-4D97-AF65-F5344CB8AC3E}">
        <p14:creationId xmlns:p14="http://schemas.microsoft.com/office/powerpoint/2010/main" val="418441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pt-BR" altLang="pt-BR"/>
          </a:p>
        </p:txBody>
      </p:sp>
      <p:sp>
        <p:nvSpPr>
          <p:cNvPr id="6" name="Footer Placeholder 4"/>
          <p:cNvSpPr>
            <a:spLocks noGrp="1"/>
          </p:cNvSpPr>
          <p:nvPr>
            <p:ph type="ftr" sz="quarter" idx="11"/>
          </p:nvPr>
        </p:nvSpPr>
        <p:spPr/>
        <p:txBody>
          <a:bodyPr/>
          <a:lstStyle>
            <a:lvl1pPr>
              <a:defRPr/>
            </a:lvl1pPr>
          </a:lstStyle>
          <a:p>
            <a:endParaRPr lang="pt-BR" altLang="pt-BR"/>
          </a:p>
        </p:txBody>
      </p:sp>
      <p:sp>
        <p:nvSpPr>
          <p:cNvPr id="7" name="Slide Number Placeholder 5"/>
          <p:cNvSpPr>
            <a:spLocks noGrp="1"/>
          </p:cNvSpPr>
          <p:nvPr>
            <p:ph type="sldNum" sz="quarter" idx="12"/>
          </p:nvPr>
        </p:nvSpPr>
        <p:spPr/>
        <p:txBody>
          <a:bodyPr/>
          <a:lstStyle>
            <a:lvl1pPr>
              <a:defRPr/>
            </a:lvl1pPr>
          </a:lstStyle>
          <a:p>
            <a:fld id="{683F0DA5-83DB-4B15-8608-AE75FEA4C977}" type="slidenum">
              <a:rPr lang="en-US" altLang="pt-BR"/>
              <a:pPr/>
              <a:t>‹#›</a:t>
            </a:fld>
            <a:endParaRPr lang="en-US" altLang="pt-BR"/>
          </a:p>
        </p:txBody>
      </p:sp>
    </p:spTree>
    <p:extLst>
      <p:ext uri="{BB962C8B-B14F-4D97-AF65-F5344CB8AC3E}">
        <p14:creationId xmlns:p14="http://schemas.microsoft.com/office/powerpoint/2010/main" val="157662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pt-BR" altLang="pt-BR"/>
          </a:p>
        </p:txBody>
      </p:sp>
      <p:sp>
        <p:nvSpPr>
          <p:cNvPr id="7" name="Footer Placeholder 5"/>
          <p:cNvSpPr>
            <a:spLocks noGrp="1"/>
          </p:cNvSpPr>
          <p:nvPr>
            <p:ph type="ftr" sz="quarter" idx="11"/>
          </p:nvPr>
        </p:nvSpPr>
        <p:spPr/>
        <p:txBody>
          <a:bodyPr/>
          <a:lstStyle>
            <a:lvl1pPr>
              <a:defRPr/>
            </a:lvl1pPr>
          </a:lstStyle>
          <a:p>
            <a:endParaRPr lang="pt-BR" altLang="pt-BR"/>
          </a:p>
        </p:txBody>
      </p:sp>
      <p:sp>
        <p:nvSpPr>
          <p:cNvPr id="8" name="Slide Number Placeholder 6"/>
          <p:cNvSpPr>
            <a:spLocks noGrp="1"/>
          </p:cNvSpPr>
          <p:nvPr>
            <p:ph type="sldNum" sz="quarter" idx="12"/>
          </p:nvPr>
        </p:nvSpPr>
        <p:spPr/>
        <p:txBody>
          <a:bodyPr/>
          <a:lstStyle>
            <a:lvl1pPr>
              <a:defRPr/>
            </a:lvl1pPr>
          </a:lstStyle>
          <a:p>
            <a:fld id="{ED640273-75AE-41C3-8D67-7CD6BDB8888D}" type="slidenum">
              <a:rPr lang="en-US" altLang="pt-BR"/>
              <a:pPr/>
              <a:t>‹#›</a:t>
            </a:fld>
            <a:endParaRPr lang="en-US" altLang="pt-BR"/>
          </a:p>
        </p:txBody>
      </p:sp>
    </p:spTree>
    <p:extLst>
      <p:ext uri="{BB962C8B-B14F-4D97-AF65-F5344CB8AC3E}">
        <p14:creationId xmlns:p14="http://schemas.microsoft.com/office/powerpoint/2010/main" val="220745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5" descr="windows-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5613400"/>
            <a:ext cx="118586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pt-BR" altLang="pt-BR"/>
          </a:p>
        </p:txBody>
      </p:sp>
      <p:sp>
        <p:nvSpPr>
          <p:cNvPr id="9" name="Footer Placeholder 7"/>
          <p:cNvSpPr>
            <a:spLocks noGrp="1"/>
          </p:cNvSpPr>
          <p:nvPr>
            <p:ph type="ftr" sz="quarter" idx="11"/>
          </p:nvPr>
        </p:nvSpPr>
        <p:spPr/>
        <p:txBody>
          <a:bodyPr/>
          <a:lstStyle>
            <a:lvl1pPr>
              <a:defRPr/>
            </a:lvl1pPr>
          </a:lstStyle>
          <a:p>
            <a:endParaRPr lang="pt-BR" altLang="pt-BR"/>
          </a:p>
        </p:txBody>
      </p:sp>
      <p:sp>
        <p:nvSpPr>
          <p:cNvPr id="10" name="Slide Number Placeholder 8"/>
          <p:cNvSpPr>
            <a:spLocks noGrp="1"/>
          </p:cNvSpPr>
          <p:nvPr>
            <p:ph type="sldNum" sz="quarter" idx="12"/>
          </p:nvPr>
        </p:nvSpPr>
        <p:spPr/>
        <p:txBody>
          <a:bodyPr/>
          <a:lstStyle>
            <a:lvl1pPr>
              <a:defRPr/>
            </a:lvl1pPr>
          </a:lstStyle>
          <a:p>
            <a:fld id="{8C7389DE-47DF-4EDF-9B97-259CDA83CEAD}" type="slidenum">
              <a:rPr lang="en-US" altLang="pt-BR"/>
              <a:pPr/>
              <a:t>‹#›</a:t>
            </a:fld>
            <a:endParaRPr lang="en-US" altLang="pt-BR"/>
          </a:p>
        </p:txBody>
      </p:sp>
    </p:spTree>
    <p:extLst>
      <p:ext uri="{BB962C8B-B14F-4D97-AF65-F5344CB8AC3E}">
        <p14:creationId xmlns:p14="http://schemas.microsoft.com/office/powerpoint/2010/main" val="383869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endParaRPr lang="pt-BR" altLang="pt-BR"/>
          </a:p>
        </p:txBody>
      </p:sp>
      <p:sp>
        <p:nvSpPr>
          <p:cNvPr id="4" name="Footer Placeholder 4"/>
          <p:cNvSpPr>
            <a:spLocks noGrp="1"/>
          </p:cNvSpPr>
          <p:nvPr>
            <p:ph type="ftr" sz="quarter" idx="11"/>
          </p:nvPr>
        </p:nvSpPr>
        <p:spPr/>
        <p:txBody>
          <a:bodyPr/>
          <a:lstStyle>
            <a:lvl1pPr>
              <a:defRPr/>
            </a:lvl1pPr>
          </a:lstStyle>
          <a:p>
            <a:endParaRPr lang="pt-BR" altLang="pt-BR"/>
          </a:p>
        </p:txBody>
      </p:sp>
      <p:sp>
        <p:nvSpPr>
          <p:cNvPr id="5" name="Slide Number Placeholder 5"/>
          <p:cNvSpPr>
            <a:spLocks noGrp="1"/>
          </p:cNvSpPr>
          <p:nvPr>
            <p:ph type="sldNum" sz="quarter" idx="12"/>
          </p:nvPr>
        </p:nvSpPr>
        <p:spPr/>
        <p:txBody>
          <a:bodyPr/>
          <a:lstStyle>
            <a:lvl1pPr>
              <a:defRPr/>
            </a:lvl1pPr>
          </a:lstStyle>
          <a:p>
            <a:fld id="{5F44B4EF-9033-4B20-BA3B-1EFC2B413482}" type="slidenum">
              <a:rPr lang="en-US" altLang="pt-BR"/>
              <a:pPr/>
              <a:t>‹#›</a:t>
            </a:fld>
            <a:endParaRPr lang="en-US" altLang="pt-BR"/>
          </a:p>
        </p:txBody>
      </p:sp>
    </p:spTree>
    <p:extLst>
      <p:ext uri="{BB962C8B-B14F-4D97-AF65-F5344CB8AC3E}">
        <p14:creationId xmlns:p14="http://schemas.microsoft.com/office/powerpoint/2010/main" val="308377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pt-BR" altLang="pt-BR"/>
          </a:p>
        </p:txBody>
      </p:sp>
      <p:sp>
        <p:nvSpPr>
          <p:cNvPr id="3" name="Footer Placeholder 4"/>
          <p:cNvSpPr>
            <a:spLocks noGrp="1"/>
          </p:cNvSpPr>
          <p:nvPr>
            <p:ph type="ftr" sz="quarter" idx="11"/>
          </p:nvPr>
        </p:nvSpPr>
        <p:spPr/>
        <p:txBody>
          <a:bodyPr/>
          <a:lstStyle>
            <a:lvl1pPr>
              <a:defRPr/>
            </a:lvl1pPr>
          </a:lstStyle>
          <a:p>
            <a:endParaRPr lang="pt-BR" altLang="pt-BR"/>
          </a:p>
        </p:txBody>
      </p:sp>
      <p:sp>
        <p:nvSpPr>
          <p:cNvPr id="4" name="Slide Number Placeholder 5"/>
          <p:cNvSpPr>
            <a:spLocks noGrp="1"/>
          </p:cNvSpPr>
          <p:nvPr>
            <p:ph type="sldNum" sz="quarter" idx="12"/>
          </p:nvPr>
        </p:nvSpPr>
        <p:spPr/>
        <p:txBody>
          <a:bodyPr/>
          <a:lstStyle>
            <a:lvl1pPr>
              <a:defRPr/>
            </a:lvl1pPr>
          </a:lstStyle>
          <a:p>
            <a:fld id="{313678EB-B1FD-483C-8AD8-927E3CA4F7B2}" type="slidenum">
              <a:rPr lang="en-US" altLang="pt-BR"/>
              <a:pPr/>
              <a:t>‹#›</a:t>
            </a:fld>
            <a:endParaRPr lang="en-US" altLang="pt-BR"/>
          </a:p>
        </p:txBody>
      </p:sp>
    </p:spTree>
    <p:extLst>
      <p:ext uri="{BB962C8B-B14F-4D97-AF65-F5344CB8AC3E}">
        <p14:creationId xmlns:p14="http://schemas.microsoft.com/office/powerpoint/2010/main" val="302803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pt-BR" altLang="pt-BR"/>
          </a:p>
        </p:txBody>
      </p:sp>
      <p:sp>
        <p:nvSpPr>
          <p:cNvPr id="6" name="Footer Placeholder 4"/>
          <p:cNvSpPr>
            <a:spLocks noGrp="1"/>
          </p:cNvSpPr>
          <p:nvPr>
            <p:ph type="ftr" sz="quarter" idx="11"/>
          </p:nvPr>
        </p:nvSpPr>
        <p:spPr/>
        <p:txBody>
          <a:bodyPr/>
          <a:lstStyle>
            <a:lvl1pPr>
              <a:defRPr/>
            </a:lvl1pPr>
          </a:lstStyle>
          <a:p>
            <a:endParaRPr lang="pt-BR" altLang="pt-BR"/>
          </a:p>
        </p:txBody>
      </p:sp>
      <p:sp>
        <p:nvSpPr>
          <p:cNvPr id="7" name="Slide Number Placeholder 5"/>
          <p:cNvSpPr>
            <a:spLocks noGrp="1"/>
          </p:cNvSpPr>
          <p:nvPr>
            <p:ph type="sldNum" sz="quarter" idx="12"/>
          </p:nvPr>
        </p:nvSpPr>
        <p:spPr/>
        <p:txBody>
          <a:bodyPr/>
          <a:lstStyle>
            <a:lvl1pPr>
              <a:defRPr/>
            </a:lvl1pPr>
          </a:lstStyle>
          <a:p>
            <a:fld id="{EB4EB718-FF13-4679-B4A8-8F32BD8A65E5}" type="slidenum">
              <a:rPr lang="en-US" altLang="pt-BR"/>
              <a:pPr/>
              <a:t>‹#›</a:t>
            </a:fld>
            <a:endParaRPr lang="en-US" altLang="pt-BR"/>
          </a:p>
        </p:txBody>
      </p:sp>
    </p:spTree>
    <p:extLst>
      <p:ext uri="{BB962C8B-B14F-4D97-AF65-F5344CB8AC3E}">
        <p14:creationId xmlns:p14="http://schemas.microsoft.com/office/powerpoint/2010/main" val="338461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pt-BR" altLang="pt-BR"/>
          </a:p>
        </p:txBody>
      </p:sp>
      <p:sp>
        <p:nvSpPr>
          <p:cNvPr id="6" name="Footer Placeholder 4"/>
          <p:cNvSpPr>
            <a:spLocks noGrp="1"/>
          </p:cNvSpPr>
          <p:nvPr>
            <p:ph type="ftr" sz="quarter" idx="11"/>
          </p:nvPr>
        </p:nvSpPr>
        <p:spPr/>
        <p:txBody>
          <a:bodyPr/>
          <a:lstStyle>
            <a:lvl1pPr>
              <a:defRPr/>
            </a:lvl1pPr>
          </a:lstStyle>
          <a:p>
            <a:endParaRPr lang="pt-BR" altLang="pt-BR"/>
          </a:p>
        </p:txBody>
      </p:sp>
      <p:sp>
        <p:nvSpPr>
          <p:cNvPr id="7" name="Slide Number Placeholder 5"/>
          <p:cNvSpPr>
            <a:spLocks noGrp="1"/>
          </p:cNvSpPr>
          <p:nvPr>
            <p:ph type="sldNum" sz="quarter" idx="12"/>
          </p:nvPr>
        </p:nvSpPr>
        <p:spPr/>
        <p:txBody>
          <a:bodyPr/>
          <a:lstStyle>
            <a:lvl1pPr>
              <a:defRPr/>
            </a:lvl1pPr>
          </a:lstStyle>
          <a:p>
            <a:fld id="{8247FC7C-BC3E-4A4F-9D1A-54BF2F9587F0}" type="slidenum">
              <a:rPr lang="en-US" altLang="pt-BR"/>
              <a:pPr/>
              <a:t>‹#›</a:t>
            </a:fld>
            <a:endParaRPr lang="en-US" altLang="pt-BR"/>
          </a:p>
        </p:txBody>
      </p:sp>
    </p:spTree>
    <p:extLst>
      <p:ext uri="{BB962C8B-B14F-4D97-AF65-F5344CB8AC3E}">
        <p14:creationId xmlns:p14="http://schemas.microsoft.com/office/powerpoint/2010/main" val="154002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3C0C7"/>
            </a:gs>
            <a:gs pos="53332">
              <a:srgbClr val="A6D2E4"/>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pt-BR"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BR" smtClean="0"/>
              <a:t>Click to edit Master text styles</a:t>
            </a:r>
          </a:p>
          <a:p>
            <a:pPr lvl="1"/>
            <a:r>
              <a:rPr lang="en-US" altLang="pt-BR" smtClean="0"/>
              <a:t>Second level</a:t>
            </a:r>
          </a:p>
          <a:p>
            <a:pPr lvl="2"/>
            <a:r>
              <a:rPr lang="en-US" altLang="pt-BR" smtClean="0"/>
              <a:t>Third level</a:t>
            </a:r>
          </a:p>
          <a:p>
            <a:pPr lvl="3"/>
            <a:r>
              <a:rPr lang="en-US" altLang="pt-BR" smtClean="0"/>
              <a:t>Fourth level</a:t>
            </a:r>
          </a:p>
          <a:p>
            <a:pPr lvl="4"/>
            <a:r>
              <a:rPr lang="en-US" altLang="pt-BR"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endParaRPr lang="pt-BR" alt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pt-BR" alt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777EFC2-E8B0-473E-BD59-5570A9EFE73A}" type="slidenum">
              <a:rPr lang="en-US" altLang="pt-BR"/>
              <a:pPr/>
              <a:t>‹#›</a:t>
            </a:fld>
            <a:endParaRPr lang="en-US" altLang="pt-B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26" r:id="rId6"/>
    <p:sldLayoutId id="2147483827" r:id="rId7"/>
    <p:sldLayoutId id="2147483828" r:id="rId8"/>
    <p:sldLayoutId id="2147483829" r:id="rId9"/>
    <p:sldLayoutId id="2147483830" r:id="rId10"/>
    <p:sldLayoutId id="2147483831" r:id="rId11"/>
    <p:sldLayoutId id="2147483837"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219200" y="2133600"/>
            <a:ext cx="6858000" cy="990600"/>
          </a:xfrm>
        </p:spPr>
        <p:txBody>
          <a:bodyPr/>
          <a:lstStyle/>
          <a:p>
            <a:pPr eaLnBrk="1" hangingPunct="1"/>
            <a:r>
              <a:rPr lang="en-US" altLang="pt-BR" smtClean="0"/>
              <a:t>Working from the </a:t>
            </a:r>
            <a:br>
              <a:rPr lang="en-US" altLang="pt-BR" smtClean="0"/>
            </a:br>
            <a:r>
              <a:rPr lang="en-US" altLang="pt-BR" smtClean="0"/>
              <a:t>Command Line</a:t>
            </a:r>
          </a:p>
        </p:txBody>
      </p:sp>
      <p:sp>
        <p:nvSpPr>
          <p:cNvPr id="7171" name="Rectangle 3"/>
          <p:cNvSpPr>
            <a:spLocks noGrp="1" noChangeArrowheads="1"/>
          </p:cNvSpPr>
          <p:nvPr>
            <p:ph type="subTitle" idx="1"/>
          </p:nvPr>
        </p:nvSpPr>
        <p:spPr/>
        <p:txBody>
          <a:bodyPr>
            <a:normAutofit/>
          </a:bodyPr>
          <a:lstStyle/>
          <a:p>
            <a:pPr eaLnBrk="1" hangingPunct="1"/>
            <a:r>
              <a:rPr lang="en-US" altLang="pt-BR" smtClean="0">
                <a:solidFill>
                  <a:srgbClr val="898989"/>
                </a:solidFill>
              </a:rPr>
              <a:t>IOS110</a:t>
            </a:r>
          </a:p>
          <a:p>
            <a:pPr eaLnBrk="1" hangingPunct="1"/>
            <a:endParaRPr lang="en-US" altLang="pt-BR" smtClean="0">
              <a:solidFill>
                <a:srgbClr val="898989"/>
              </a:solidFill>
            </a:endParaRPr>
          </a:p>
        </p:txBody>
      </p:sp>
      <p:sp>
        <p:nvSpPr>
          <p:cNvPr id="4" name="Rectangle 4"/>
          <p:cNvSpPr>
            <a:spLocks noGrp="1" noChangeArrowheads="1"/>
          </p:cNvSpPr>
          <p:nvPr>
            <p:ph type="dt" sz="half" idx="10"/>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B370E9-22A6-44B8-BB5B-922008DD379E}" type="datetime1">
              <a:rPr lang="en-US" altLang="pt-BR" sz="1200">
                <a:solidFill>
                  <a:srgbClr val="898989"/>
                </a:solidFill>
              </a:rPr>
              <a:pPr/>
              <a:t>1/12/2015</a:t>
            </a:fld>
            <a:endParaRPr lang="en-US" altLang="pt-BR" sz="1200">
              <a:solidFill>
                <a:srgbClr val="898989"/>
              </a:solidFill>
            </a:endParaRPr>
          </a:p>
        </p:txBody>
      </p:sp>
      <p:sp>
        <p:nvSpPr>
          <p:cNvPr id="5" name="Rectangle 6"/>
          <p:cNvSpPr>
            <a:spLocks noGrp="1" noChangeArrowheads="1"/>
          </p:cNvSpPr>
          <p:nvPr>
            <p:ph type="sldNum" sz="quarter" idx="12"/>
          </p:nvPr>
        </p:nvSpPr>
        <p:spPr>
          <a:xfrm>
            <a:off x="7924800" y="6356350"/>
            <a:ext cx="762000" cy="365125"/>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F3D939-3E2C-4E3A-B58B-3411EC84441F}" type="slidenum">
              <a:rPr lang="en-US" altLang="pt-BR" sz="1200">
                <a:solidFill>
                  <a:srgbClr val="898989"/>
                </a:solidFill>
              </a:rPr>
              <a:pPr/>
              <a:t>1</a:t>
            </a:fld>
            <a:endParaRPr lang="en-US" altLang="pt-BR" sz="1200">
              <a:solidFill>
                <a:srgbClr val="898989"/>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evt="onBegin" delay="0">
                          <p:tn val="2"/>
                        </p:cond>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additive="base">
                                        <p:cTn id="7" dur="500" fill="hold">
                                          <p:stCondLst>
                                            <p:cond delay="0"/>
                                          </p:stCondLst>
                                        </p:cTn>
                                        <p:tgtEl>
                                          <p:spTgt spid="71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stCondLst>
                                            <p:cond delay="0"/>
                                          </p:stCondLst>
                                        </p:cTn>
                                        <p:tgtEl>
                                          <p:spTgt spid="717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71">
                                            <p:txEl>
                                              <p:pRg st="0" end="0"/>
                                            </p:txEl>
                                          </p:spTgt>
                                        </p:tgtEl>
                                        <p:attrNameLst>
                                          <p:attrName>style.visibility</p:attrName>
                                        </p:attrNameLst>
                                      </p:cBhvr>
                                      <p:to>
                                        <p:strVal val="visible"/>
                                      </p:to>
                                    </p:set>
                                    <p:animEffect transition="in" filter="dissolve">
                                      <p:cBhvr>
                                        <p:cTn id="13" dur="500">
                                          <p:stCondLst>
                                            <p:cond delay="0"/>
                                          </p:stCondLst>
                                        </p:cTn>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allAtOnce"/>
      <p:bldP spid="7171"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457200" y="228600"/>
            <a:ext cx="8305800" cy="1143000"/>
          </a:xfrm>
        </p:spPr>
        <p:txBody>
          <a:bodyPr/>
          <a:lstStyle/>
          <a:p>
            <a:pPr eaLnBrk="1" hangingPunct="1"/>
            <a:r>
              <a:rPr lang="en-US" altLang="pt-BR" smtClean="0"/>
              <a:t>Directories and Files</a:t>
            </a:r>
          </a:p>
        </p:txBody>
      </p:sp>
      <p:sp>
        <p:nvSpPr>
          <p:cNvPr id="17411" name="Text Box 5"/>
          <p:cNvSpPr txBox="1">
            <a:spLocks noChangeArrowheads="1"/>
          </p:cNvSpPr>
          <p:nvPr/>
        </p:nvSpPr>
        <p:spPr bwMode="auto">
          <a:xfrm>
            <a:off x="762000" y="1447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C:\</a:t>
            </a:r>
          </a:p>
        </p:txBody>
      </p:sp>
      <p:sp>
        <p:nvSpPr>
          <p:cNvPr id="17412" name="Line 6"/>
          <p:cNvSpPr>
            <a:spLocks noChangeShapeType="1"/>
          </p:cNvSpPr>
          <p:nvPr/>
        </p:nvSpPr>
        <p:spPr bwMode="auto">
          <a:xfrm flipH="1">
            <a:off x="914400" y="1905000"/>
            <a:ext cx="76200" cy="441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13" name="Line 7"/>
          <p:cNvSpPr>
            <a:spLocks noChangeShapeType="1"/>
          </p:cNvSpPr>
          <p:nvPr/>
        </p:nvSpPr>
        <p:spPr bwMode="auto">
          <a:xfrm>
            <a:off x="990600" y="2667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14" name="Text Box 8"/>
          <p:cNvSpPr txBox="1">
            <a:spLocks noChangeArrowheads="1"/>
          </p:cNvSpPr>
          <p:nvPr/>
        </p:nvSpPr>
        <p:spPr bwMode="auto">
          <a:xfrm>
            <a:off x="1828800" y="243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IOS110</a:t>
            </a:r>
          </a:p>
        </p:txBody>
      </p:sp>
      <p:sp>
        <p:nvSpPr>
          <p:cNvPr id="17415" name="Line 9"/>
          <p:cNvSpPr>
            <a:spLocks noChangeShapeType="1"/>
          </p:cNvSpPr>
          <p:nvPr/>
        </p:nvSpPr>
        <p:spPr bwMode="auto">
          <a:xfrm>
            <a:off x="2209800" y="28194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16" name="Line 10"/>
          <p:cNvSpPr>
            <a:spLocks noChangeShapeType="1"/>
          </p:cNvSpPr>
          <p:nvPr/>
        </p:nvSpPr>
        <p:spPr bwMode="auto">
          <a:xfrm>
            <a:off x="2209800" y="3505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17" name="Text Box 11"/>
          <p:cNvSpPr txBox="1">
            <a:spLocks noChangeArrowheads="1"/>
          </p:cNvSpPr>
          <p:nvPr/>
        </p:nvSpPr>
        <p:spPr bwMode="auto">
          <a:xfrm>
            <a:off x="2895600" y="3200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Lectures</a:t>
            </a:r>
          </a:p>
        </p:txBody>
      </p:sp>
      <p:sp>
        <p:nvSpPr>
          <p:cNvPr id="17418" name="Line 12"/>
          <p:cNvSpPr>
            <a:spLocks noChangeShapeType="1"/>
          </p:cNvSpPr>
          <p:nvPr/>
        </p:nvSpPr>
        <p:spPr bwMode="auto">
          <a:xfrm>
            <a:off x="2971800" y="3810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19" name="Line 13"/>
          <p:cNvSpPr>
            <a:spLocks noChangeShapeType="1"/>
          </p:cNvSpPr>
          <p:nvPr/>
        </p:nvSpPr>
        <p:spPr bwMode="auto">
          <a:xfrm>
            <a:off x="2971800" y="3962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20" name="Line 14"/>
          <p:cNvSpPr>
            <a:spLocks noChangeShapeType="1"/>
          </p:cNvSpPr>
          <p:nvPr/>
        </p:nvSpPr>
        <p:spPr bwMode="auto">
          <a:xfrm>
            <a:off x="2933700" y="428625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21" name="Text Box 15"/>
          <p:cNvSpPr txBox="1">
            <a:spLocks noChangeArrowheads="1"/>
          </p:cNvSpPr>
          <p:nvPr/>
        </p:nvSpPr>
        <p:spPr bwMode="auto">
          <a:xfrm>
            <a:off x="3486150" y="36195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Lecture1.txt</a:t>
            </a:r>
          </a:p>
        </p:txBody>
      </p:sp>
      <p:sp>
        <p:nvSpPr>
          <p:cNvPr id="17422" name="Text Box 16"/>
          <p:cNvSpPr txBox="1">
            <a:spLocks noChangeArrowheads="1"/>
          </p:cNvSpPr>
          <p:nvPr/>
        </p:nvSpPr>
        <p:spPr bwMode="auto">
          <a:xfrm>
            <a:off x="3581400" y="40386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Lecture1.pps</a:t>
            </a:r>
          </a:p>
        </p:txBody>
      </p:sp>
      <p:sp>
        <p:nvSpPr>
          <p:cNvPr id="17423" name="Line 17"/>
          <p:cNvSpPr>
            <a:spLocks noChangeShapeType="1"/>
          </p:cNvSpPr>
          <p:nvPr/>
        </p:nvSpPr>
        <p:spPr bwMode="auto">
          <a:xfrm>
            <a:off x="2228850" y="4876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24" name="Text Box 18"/>
          <p:cNvSpPr txBox="1">
            <a:spLocks noChangeArrowheads="1"/>
          </p:cNvSpPr>
          <p:nvPr/>
        </p:nvSpPr>
        <p:spPr bwMode="auto">
          <a:xfrm>
            <a:off x="2952750" y="4648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Lab</a:t>
            </a:r>
          </a:p>
        </p:txBody>
      </p:sp>
      <p:sp>
        <p:nvSpPr>
          <p:cNvPr id="17425" name="Text Box 19"/>
          <p:cNvSpPr txBox="1">
            <a:spLocks noChangeArrowheads="1"/>
          </p:cNvSpPr>
          <p:nvPr/>
        </p:nvSpPr>
        <p:spPr bwMode="auto">
          <a:xfrm>
            <a:off x="3581400" y="4876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Lab1.htm</a:t>
            </a:r>
          </a:p>
        </p:txBody>
      </p:sp>
      <p:sp>
        <p:nvSpPr>
          <p:cNvPr id="17426" name="Line 25"/>
          <p:cNvSpPr>
            <a:spLocks noChangeShapeType="1"/>
          </p:cNvSpPr>
          <p:nvPr/>
        </p:nvSpPr>
        <p:spPr bwMode="auto">
          <a:xfrm>
            <a:off x="3048000" y="50292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27" name="Line 26"/>
          <p:cNvSpPr>
            <a:spLocks noChangeShapeType="1"/>
          </p:cNvSpPr>
          <p:nvPr/>
        </p:nvSpPr>
        <p:spPr bwMode="auto">
          <a:xfrm>
            <a:off x="3048000" y="5181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28" name="Line 27"/>
          <p:cNvSpPr>
            <a:spLocks noChangeShapeType="1"/>
          </p:cNvSpPr>
          <p:nvPr/>
        </p:nvSpPr>
        <p:spPr bwMode="auto">
          <a:xfrm>
            <a:off x="3009900" y="550545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29" name="Text Box 28"/>
          <p:cNvSpPr txBox="1">
            <a:spLocks noChangeArrowheads="1"/>
          </p:cNvSpPr>
          <p:nvPr/>
        </p:nvSpPr>
        <p:spPr bwMode="auto">
          <a:xfrm>
            <a:off x="3543300" y="52197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Lab2.draft.htm</a:t>
            </a:r>
          </a:p>
        </p:txBody>
      </p:sp>
      <p:sp>
        <p:nvSpPr>
          <p:cNvPr id="17430" name="AutoShape 30"/>
          <p:cNvSpPr>
            <a:spLocks noChangeArrowheads="1"/>
          </p:cNvSpPr>
          <p:nvPr/>
        </p:nvSpPr>
        <p:spPr bwMode="auto">
          <a:xfrm>
            <a:off x="2514600" y="1428750"/>
            <a:ext cx="2057400" cy="457200"/>
          </a:xfrm>
          <a:prstGeom prst="leftArrowCallout">
            <a:avLst>
              <a:gd name="adj1" fmla="val 25000"/>
              <a:gd name="adj2" fmla="val 25000"/>
              <a:gd name="adj3" fmla="val 75000"/>
              <a:gd name="adj4" fmla="val 66667"/>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a:t>Root</a:t>
            </a:r>
          </a:p>
        </p:txBody>
      </p:sp>
      <p:sp>
        <p:nvSpPr>
          <p:cNvPr id="17431" name="AutoShape 32"/>
          <p:cNvSpPr>
            <a:spLocks noChangeArrowheads="1"/>
          </p:cNvSpPr>
          <p:nvPr/>
        </p:nvSpPr>
        <p:spPr bwMode="auto">
          <a:xfrm>
            <a:off x="4800600" y="3048000"/>
            <a:ext cx="2590800" cy="838200"/>
          </a:xfrm>
          <a:prstGeom prst="leftArrowCallout">
            <a:avLst>
              <a:gd name="adj1" fmla="val 25000"/>
              <a:gd name="adj2" fmla="val 25000"/>
              <a:gd name="adj3" fmla="val 51515"/>
              <a:gd name="adj4" fmla="val 66667"/>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a:t>Child</a:t>
            </a:r>
          </a:p>
        </p:txBody>
      </p:sp>
      <p:sp>
        <p:nvSpPr>
          <p:cNvPr id="17432" name="AutoShape 33"/>
          <p:cNvSpPr>
            <a:spLocks noChangeArrowheads="1"/>
          </p:cNvSpPr>
          <p:nvPr/>
        </p:nvSpPr>
        <p:spPr bwMode="auto">
          <a:xfrm>
            <a:off x="4953000" y="4400550"/>
            <a:ext cx="2590800" cy="838200"/>
          </a:xfrm>
          <a:prstGeom prst="leftArrowCallout">
            <a:avLst>
              <a:gd name="adj1" fmla="val 25000"/>
              <a:gd name="adj2" fmla="val 25000"/>
              <a:gd name="adj3" fmla="val 51515"/>
              <a:gd name="adj4" fmla="val 66667"/>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a:t>Child</a:t>
            </a:r>
          </a:p>
        </p:txBody>
      </p:sp>
      <p:sp>
        <p:nvSpPr>
          <p:cNvPr id="17433" name="AutoShape 34"/>
          <p:cNvSpPr>
            <a:spLocks noChangeArrowheads="1"/>
          </p:cNvSpPr>
          <p:nvPr/>
        </p:nvSpPr>
        <p:spPr bwMode="auto">
          <a:xfrm>
            <a:off x="3200400" y="2133600"/>
            <a:ext cx="2590800" cy="838200"/>
          </a:xfrm>
          <a:prstGeom prst="leftArrowCallout">
            <a:avLst>
              <a:gd name="adj1" fmla="val 25000"/>
              <a:gd name="adj2" fmla="val 25000"/>
              <a:gd name="adj3" fmla="val 51515"/>
              <a:gd name="adj4" fmla="val 66667"/>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a:t>Child\Parent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pt-BR" smtClean="0"/>
              <a:t>File Names </a:t>
            </a:r>
          </a:p>
        </p:txBody>
      </p:sp>
      <p:sp>
        <p:nvSpPr>
          <p:cNvPr id="18435" name="Rectangle 3"/>
          <p:cNvSpPr>
            <a:spLocks noGrp="1" noChangeArrowheads="1"/>
          </p:cNvSpPr>
          <p:nvPr>
            <p:ph idx="1"/>
          </p:nvPr>
        </p:nvSpPr>
        <p:spPr/>
        <p:txBody>
          <a:bodyPr>
            <a:normAutofit/>
          </a:bodyPr>
          <a:lstStyle/>
          <a:p>
            <a:pPr marL="609600" indent="-609600" eaLnBrk="1" hangingPunct="1">
              <a:lnSpc>
                <a:spcPct val="70000"/>
              </a:lnSpc>
            </a:pPr>
            <a:r>
              <a:rPr lang="en-US" altLang="pt-BR" smtClean="0"/>
              <a:t>You can use most characters in a file name although there are some illegal ones:</a:t>
            </a:r>
          </a:p>
          <a:p>
            <a:pPr marL="1752600" lvl="3" indent="-381000" eaLnBrk="1" hangingPunct="1">
              <a:lnSpc>
                <a:spcPct val="70000"/>
              </a:lnSpc>
            </a:pPr>
            <a:r>
              <a:rPr lang="en-US" altLang="pt-BR" smtClean="0"/>
              <a:t>/ \ : * ? " &lt; &gt; | </a:t>
            </a:r>
          </a:p>
          <a:p>
            <a:pPr marL="609600" indent="-609600" eaLnBrk="1" hangingPunct="1">
              <a:lnSpc>
                <a:spcPct val="70000"/>
              </a:lnSpc>
            </a:pPr>
            <a:r>
              <a:rPr lang="en-US" altLang="pt-BR" smtClean="0"/>
              <a:t>File names can be up to 255 characters and can use upper and lower case, spaces and multiple extensions</a:t>
            </a:r>
          </a:p>
          <a:p>
            <a:pPr marL="609600" indent="-609600" eaLnBrk="1" hangingPunct="1">
              <a:lnSpc>
                <a:spcPct val="70000"/>
              </a:lnSpc>
            </a:pPr>
            <a:r>
              <a:rPr lang="en-US" altLang="pt-BR" smtClean="0"/>
              <a:t>Win16 programs must use 8.3 rule</a:t>
            </a:r>
          </a:p>
          <a:p>
            <a:pPr marL="990600" lvl="1" indent="-533400" eaLnBrk="1" hangingPunct="1">
              <a:lnSpc>
                <a:spcPct val="70000"/>
              </a:lnSpc>
            </a:pPr>
            <a:r>
              <a:rPr lang="en-US" altLang="pt-BR" smtClean="0"/>
              <a:t> XP automatically creates a “short file name” or “alias”</a:t>
            </a:r>
          </a:p>
          <a:p>
            <a:pPr marL="609600" indent="-609600" eaLnBrk="1" hangingPunct="1">
              <a:lnSpc>
                <a:spcPct val="70000"/>
              </a:lnSpc>
            </a:pPr>
            <a:r>
              <a:rPr lang="en-US" altLang="pt-BR" smtClean="0"/>
              <a:t>Long file name (LFN) e.g.</a:t>
            </a:r>
          </a:p>
          <a:p>
            <a:pPr marL="990600" lvl="1" indent="-533400" eaLnBrk="1" hangingPunct="1">
              <a:lnSpc>
                <a:spcPct val="70000"/>
              </a:lnSpc>
            </a:pPr>
            <a:r>
              <a:rPr lang="en-US" altLang="pt-BR" b="1" smtClean="0"/>
              <a:t>The little brown fox.foxx.jan.doc</a:t>
            </a:r>
          </a:p>
          <a:p>
            <a:pPr marL="990600" lvl="1" indent="-533400" eaLnBrk="1" hangingPunct="1">
              <a:lnSpc>
                <a:spcPct val="70000"/>
              </a:lnSpc>
            </a:pPr>
            <a:r>
              <a:rPr lang="en-US" altLang="pt-BR" smtClean="0"/>
              <a:t>Alias </a:t>
            </a:r>
            <a:r>
              <a:rPr lang="en-US" altLang="pt-BR" b="1" smtClean="0"/>
              <a:t>Thelit~1.doc</a:t>
            </a:r>
          </a:p>
          <a:p>
            <a:pPr marL="990600" lvl="1" indent="-533400" eaLnBrk="1" hangingPunct="1">
              <a:lnSpc>
                <a:spcPct val="70000"/>
              </a:lnSpc>
            </a:pPr>
            <a:endParaRPr lang="en-US" altLang="pt-BR" smtClean="0"/>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C4AA1F-1C14-49E3-B339-9FA6F09714BE}" type="slidenum">
              <a:rPr lang="en-US" altLang="pt-BR" sz="1200">
                <a:solidFill>
                  <a:srgbClr val="898989"/>
                </a:solidFill>
              </a:rPr>
              <a:pPr/>
              <a:t>11</a:t>
            </a:fld>
            <a:endParaRPr lang="en-US" altLang="pt-BR" sz="1200">
              <a:solidFill>
                <a:srgbClr val="898989"/>
              </a:solidFill>
            </a:endParaRPr>
          </a:p>
        </p:txBody>
      </p:sp>
      <p:sp>
        <p:nvSpPr>
          <p:cNvPr id="4" name="Date Placeholder 3"/>
          <p:cNvSpPr>
            <a:spLocks noGrp="1"/>
          </p:cNvSpPr>
          <p:nvPr>
            <p:ph type="dt" sz="quarter" idx="4294967295"/>
          </p:nvPr>
        </p:nvSpPr>
        <p:spPr>
          <a:xfrm>
            <a:off x="0" y="6356350"/>
            <a:ext cx="2133600" cy="365125"/>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3A6241-9D9F-407D-B42B-86916B9756DE}" type="datetime1">
              <a:rPr lang="en-US" altLang="pt-BR" sz="1200">
                <a:solidFill>
                  <a:srgbClr val="898989"/>
                </a:solidFill>
              </a:rPr>
              <a:pPr/>
              <a:t>1/12/2015</a:t>
            </a:fld>
            <a:endParaRPr lang="en-US" altLang="pt-BR" sz="1200">
              <a:solidFill>
                <a:srgbClr val="898989"/>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305800" cy="1143000"/>
          </a:xfrm>
        </p:spPr>
        <p:txBody>
          <a:bodyPr/>
          <a:lstStyle/>
          <a:p>
            <a:pPr eaLnBrk="1" hangingPunct="1"/>
            <a:r>
              <a:rPr lang="en-US" altLang="pt-BR" smtClean="0"/>
              <a:t>Absolute and Relative Paths</a:t>
            </a:r>
          </a:p>
        </p:txBody>
      </p:sp>
      <p:sp>
        <p:nvSpPr>
          <p:cNvPr id="19459" name="Text Box 3"/>
          <p:cNvSpPr txBox="1">
            <a:spLocks noChangeArrowheads="1"/>
          </p:cNvSpPr>
          <p:nvPr/>
        </p:nvSpPr>
        <p:spPr bwMode="auto">
          <a:xfrm>
            <a:off x="762000" y="1447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C:\</a:t>
            </a:r>
          </a:p>
        </p:txBody>
      </p:sp>
      <p:sp>
        <p:nvSpPr>
          <p:cNvPr id="19460" name="Line 10"/>
          <p:cNvSpPr>
            <a:spLocks noChangeShapeType="1"/>
          </p:cNvSpPr>
          <p:nvPr/>
        </p:nvSpPr>
        <p:spPr bwMode="auto">
          <a:xfrm>
            <a:off x="2971800" y="3810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61" name="Line 11"/>
          <p:cNvSpPr>
            <a:spLocks noChangeShapeType="1"/>
          </p:cNvSpPr>
          <p:nvPr/>
        </p:nvSpPr>
        <p:spPr bwMode="auto">
          <a:xfrm>
            <a:off x="2971800" y="3962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62" name="Line 12"/>
          <p:cNvSpPr>
            <a:spLocks noChangeShapeType="1"/>
          </p:cNvSpPr>
          <p:nvPr/>
        </p:nvSpPr>
        <p:spPr bwMode="auto">
          <a:xfrm>
            <a:off x="2933700" y="428625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63" name="Line 19"/>
          <p:cNvSpPr>
            <a:spLocks noChangeShapeType="1"/>
          </p:cNvSpPr>
          <p:nvPr/>
        </p:nvSpPr>
        <p:spPr bwMode="auto">
          <a:xfrm>
            <a:off x="3048000" y="5181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nvGrpSpPr>
          <p:cNvPr id="19464" name="Group 34"/>
          <p:cNvGrpSpPr>
            <a:grpSpLocks/>
          </p:cNvGrpSpPr>
          <p:nvPr/>
        </p:nvGrpSpPr>
        <p:grpSpPr bwMode="auto">
          <a:xfrm>
            <a:off x="914400" y="1905000"/>
            <a:ext cx="5181600" cy="4419600"/>
            <a:chOff x="576" y="1200"/>
            <a:chExt cx="3264" cy="2784"/>
          </a:xfrm>
        </p:grpSpPr>
        <p:sp>
          <p:nvSpPr>
            <p:cNvPr id="19471" name="Line 4"/>
            <p:cNvSpPr>
              <a:spLocks noChangeShapeType="1"/>
            </p:cNvSpPr>
            <p:nvPr/>
          </p:nvSpPr>
          <p:spPr bwMode="auto">
            <a:xfrm flipH="1">
              <a:off x="576" y="1200"/>
              <a:ext cx="48" cy="27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72" name="Line 5"/>
            <p:cNvSpPr>
              <a:spLocks noChangeShapeType="1"/>
            </p:cNvSpPr>
            <p:nvPr/>
          </p:nvSpPr>
          <p:spPr bwMode="auto">
            <a:xfrm>
              <a:off x="624" y="168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73" name="Text Box 6"/>
            <p:cNvSpPr txBox="1">
              <a:spLocks noChangeArrowheads="1"/>
            </p:cNvSpPr>
            <p:nvPr/>
          </p:nvSpPr>
          <p:spPr bwMode="auto">
            <a:xfrm>
              <a:off x="1152" y="1536"/>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IOS110</a:t>
              </a:r>
            </a:p>
          </p:txBody>
        </p:sp>
        <p:sp>
          <p:nvSpPr>
            <p:cNvPr id="19474" name="Line 7"/>
            <p:cNvSpPr>
              <a:spLocks noChangeShapeType="1"/>
            </p:cNvSpPr>
            <p:nvPr/>
          </p:nvSpPr>
          <p:spPr bwMode="auto">
            <a:xfrm>
              <a:off x="1392" y="1776"/>
              <a:ext cx="0" cy="1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75" name="Line 8"/>
            <p:cNvSpPr>
              <a:spLocks noChangeShapeType="1"/>
            </p:cNvSpPr>
            <p:nvPr/>
          </p:nvSpPr>
          <p:spPr bwMode="auto">
            <a:xfrm>
              <a:off x="1392" y="220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76" name="Text Box 9"/>
            <p:cNvSpPr txBox="1">
              <a:spLocks noChangeArrowheads="1"/>
            </p:cNvSpPr>
            <p:nvPr/>
          </p:nvSpPr>
          <p:spPr bwMode="auto">
            <a:xfrm>
              <a:off x="18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Lectures</a:t>
              </a:r>
            </a:p>
          </p:txBody>
        </p:sp>
        <p:sp>
          <p:nvSpPr>
            <p:cNvPr id="19477" name="Text Box 13"/>
            <p:cNvSpPr txBox="1">
              <a:spLocks noChangeArrowheads="1"/>
            </p:cNvSpPr>
            <p:nvPr/>
          </p:nvSpPr>
          <p:spPr bwMode="auto">
            <a:xfrm>
              <a:off x="2196" y="2280"/>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Lecture1.txt</a:t>
              </a:r>
            </a:p>
          </p:txBody>
        </p:sp>
        <p:sp>
          <p:nvSpPr>
            <p:cNvPr id="19478" name="Text Box 14"/>
            <p:cNvSpPr txBox="1">
              <a:spLocks noChangeArrowheads="1"/>
            </p:cNvSpPr>
            <p:nvPr/>
          </p:nvSpPr>
          <p:spPr bwMode="auto">
            <a:xfrm>
              <a:off x="2256" y="2544"/>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Lecture1.pps</a:t>
              </a:r>
            </a:p>
          </p:txBody>
        </p:sp>
        <p:sp>
          <p:nvSpPr>
            <p:cNvPr id="19479" name="Line 15"/>
            <p:cNvSpPr>
              <a:spLocks noChangeShapeType="1"/>
            </p:cNvSpPr>
            <p:nvPr/>
          </p:nvSpPr>
          <p:spPr bwMode="auto">
            <a:xfrm>
              <a:off x="1404" y="307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80" name="Text Box 16"/>
            <p:cNvSpPr txBox="1">
              <a:spLocks noChangeArrowheads="1"/>
            </p:cNvSpPr>
            <p:nvPr/>
          </p:nvSpPr>
          <p:spPr bwMode="auto">
            <a:xfrm>
              <a:off x="1860" y="2928"/>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Lab</a:t>
              </a:r>
            </a:p>
          </p:txBody>
        </p:sp>
        <p:sp>
          <p:nvSpPr>
            <p:cNvPr id="19481" name="Text Box 17"/>
            <p:cNvSpPr txBox="1">
              <a:spLocks noChangeArrowheads="1"/>
            </p:cNvSpPr>
            <p:nvPr/>
          </p:nvSpPr>
          <p:spPr bwMode="auto">
            <a:xfrm>
              <a:off x="2256" y="3072"/>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Lab1.htm</a:t>
              </a:r>
            </a:p>
          </p:txBody>
        </p:sp>
        <p:sp>
          <p:nvSpPr>
            <p:cNvPr id="19482" name="Line 18"/>
            <p:cNvSpPr>
              <a:spLocks noChangeShapeType="1"/>
            </p:cNvSpPr>
            <p:nvPr/>
          </p:nvSpPr>
          <p:spPr bwMode="auto">
            <a:xfrm>
              <a:off x="1920" y="31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83" name="Line 20"/>
            <p:cNvSpPr>
              <a:spLocks noChangeShapeType="1"/>
            </p:cNvSpPr>
            <p:nvPr/>
          </p:nvSpPr>
          <p:spPr bwMode="auto">
            <a:xfrm>
              <a:off x="1896" y="34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84" name="Text Box 21"/>
            <p:cNvSpPr txBox="1">
              <a:spLocks noChangeArrowheads="1"/>
            </p:cNvSpPr>
            <p:nvPr/>
          </p:nvSpPr>
          <p:spPr bwMode="auto">
            <a:xfrm>
              <a:off x="2232" y="3288"/>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Lab2.draft.htm</a:t>
              </a:r>
            </a:p>
          </p:txBody>
        </p:sp>
      </p:grpSp>
      <p:sp>
        <p:nvSpPr>
          <p:cNvPr id="70682" name="Text Box 26"/>
          <p:cNvSpPr txBox="1">
            <a:spLocks noChangeArrowheads="1"/>
          </p:cNvSpPr>
          <p:nvPr/>
        </p:nvSpPr>
        <p:spPr bwMode="auto">
          <a:xfrm>
            <a:off x="1524000" y="15240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Absolute path defines a file or directory from the root</a:t>
            </a:r>
          </a:p>
        </p:txBody>
      </p:sp>
      <p:sp>
        <p:nvSpPr>
          <p:cNvPr id="70683" name="Text Box 27"/>
          <p:cNvSpPr txBox="1">
            <a:spLocks noChangeArrowheads="1"/>
          </p:cNvSpPr>
          <p:nvPr/>
        </p:nvSpPr>
        <p:spPr bwMode="auto">
          <a:xfrm>
            <a:off x="5715000" y="3124200"/>
            <a:ext cx="3429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Relative path defines a file or directory from the working directory (its position in the directory tree)</a:t>
            </a:r>
          </a:p>
        </p:txBody>
      </p:sp>
      <p:sp>
        <p:nvSpPr>
          <p:cNvPr id="70684" name="Text Box 28"/>
          <p:cNvSpPr txBox="1">
            <a:spLocks noChangeArrowheads="1"/>
          </p:cNvSpPr>
          <p:nvPr/>
        </p:nvSpPr>
        <p:spPr bwMode="auto">
          <a:xfrm>
            <a:off x="5105400" y="2362200"/>
            <a:ext cx="3581400" cy="466725"/>
          </a:xfrm>
          <a:prstGeom prst="rect">
            <a:avLst/>
          </a:prstGeom>
          <a:gradFill rotWithShape="1">
            <a:gsLst>
              <a:gs pos="0">
                <a:srgbClr val="185E18"/>
              </a:gs>
              <a:gs pos="50000">
                <a:srgbClr val="33CC33"/>
              </a:gs>
              <a:gs pos="100000">
                <a:srgbClr val="185E18"/>
              </a:gs>
            </a:gsLst>
            <a:lin ang="5400000" scaled="1"/>
          </a:gra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b="1">
                <a:solidFill>
                  <a:srgbClr val="FFFFFF"/>
                </a:solidFill>
              </a:rPr>
              <a:t>\IOS110\lab\lab1.htm</a:t>
            </a:r>
          </a:p>
        </p:txBody>
      </p:sp>
      <p:sp>
        <p:nvSpPr>
          <p:cNvPr id="70687" name="AutoShape 31"/>
          <p:cNvSpPr>
            <a:spLocks noChangeArrowheads="1"/>
          </p:cNvSpPr>
          <p:nvPr/>
        </p:nvSpPr>
        <p:spPr bwMode="auto">
          <a:xfrm rot="-5400000">
            <a:off x="2819400" y="2209800"/>
            <a:ext cx="2438400" cy="2895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929" y="5399"/>
                  <a:pt x="5561" y="7645"/>
                  <a:pt x="5407" y="10511"/>
                </a:cubicBezTo>
                <a:lnTo>
                  <a:pt x="15" y="10223"/>
                </a:lnTo>
                <a:cubicBezTo>
                  <a:pt x="322" y="4490"/>
                  <a:pt x="505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pt-BR" altLang="pt-BR"/>
          </a:p>
        </p:txBody>
      </p:sp>
      <p:sp>
        <p:nvSpPr>
          <p:cNvPr id="70688" name="AutoShape 32"/>
          <p:cNvSpPr>
            <a:spLocks noChangeArrowheads="1"/>
          </p:cNvSpPr>
          <p:nvPr/>
        </p:nvSpPr>
        <p:spPr bwMode="auto">
          <a:xfrm rot="7566913">
            <a:off x="6172200" y="3962400"/>
            <a:ext cx="2438400" cy="2895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929" y="5399"/>
                  <a:pt x="5561" y="7645"/>
                  <a:pt x="5407" y="10511"/>
                </a:cubicBezTo>
                <a:lnTo>
                  <a:pt x="15" y="10223"/>
                </a:lnTo>
                <a:cubicBezTo>
                  <a:pt x="322" y="4490"/>
                  <a:pt x="505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pt-BR" altLang="pt-BR"/>
          </a:p>
        </p:txBody>
      </p:sp>
      <p:sp>
        <p:nvSpPr>
          <p:cNvPr id="70689" name="Text Box 33"/>
          <p:cNvSpPr txBox="1">
            <a:spLocks noChangeArrowheads="1"/>
          </p:cNvSpPr>
          <p:nvPr/>
        </p:nvSpPr>
        <p:spPr bwMode="auto">
          <a:xfrm>
            <a:off x="2438400" y="5867400"/>
            <a:ext cx="3581400" cy="466725"/>
          </a:xfrm>
          <a:prstGeom prst="rect">
            <a:avLst/>
          </a:prstGeom>
          <a:gradFill rotWithShape="1">
            <a:gsLst>
              <a:gs pos="0">
                <a:srgbClr val="185E18"/>
              </a:gs>
              <a:gs pos="50000">
                <a:srgbClr val="33CC33"/>
              </a:gs>
              <a:gs pos="100000">
                <a:srgbClr val="185E18"/>
              </a:gs>
            </a:gsLst>
            <a:lin ang="5400000" scaled="1"/>
          </a:gra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b="1">
                <a:solidFill>
                  <a:srgbClr val="FFFFFF"/>
                </a:solidFill>
              </a:rPr>
              <a:t>..\..\lab1.htm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82"/>
                                        </p:tgtEl>
                                        <p:attrNameLst>
                                          <p:attrName>style.visibility</p:attrName>
                                        </p:attrNameLst>
                                      </p:cBhvr>
                                      <p:to>
                                        <p:strVal val="visible"/>
                                      </p:to>
                                    </p:set>
                                    <p:anim calcmode="lin" valueType="num">
                                      <p:cBhvr additive="base">
                                        <p:cTn id="7" dur="2000" fill="hold"/>
                                        <p:tgtEl>
                                          <p:spTgt spid="70682"/>
                                        </p:tgtEl>
                                        <p:attrNameLst>
                                          <p:attrName>ppt_x</p:attrName>
                                        </p:attrNameLst>
                                      </p:cBhvr>
                                      <p:tavLst>
                                        <p:tav tm="0">
                                          <p:val>
                                            <p:strVal val="1+#ppt_w/2"/>
                                          </p:val>
                                        </p:tav>
                                        <p:tav tm="100000">
                                          <p:val>
                                            <p:strVal val="#ppt_x"/>
                                          </p:val>
                                        </p:tav>
                                      </p:tavLst>
                                    </p:anim>
                                    <p:anim calcmode="lin" valueType="num">
                                      <p:cBhvr additive="base">
                                        <p:cTn id="8" dur="2000" fill="hold"/>
                                        <p:tgtEl>
                                          <p:spTgt spid="706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70687"/>
                                        </p:tgtEl>
                                        <p:attrNameLst>
                                          <p:attrName>style.visibility</p:attrName>
                                        </p:attrNameLst>
                                      </p:cBhvr>
                                      <p:to>
                                        <p:strVal val="visible"/>
                                      </p:to>
                                    </p:set>
                                    <p:anim calcmode="lin" valueType="num">
                                      <p:cBhvr>
                                        <p:cTn id="13" dur="1000" fill="hold"/>
                                        <p:tgtEl>
                                          <p:spTgt spid="70687"/>
                                        </p:tgtEl>
                                        <p:attrNameLst>
                                          <p:attrName>ppt_w</p:attrName>
                                        </p:attrNameLst>
                                      </p:cBhvr>
                                      <p:tavLst>
                                        <p:tav tm="0">
                                          <p:val>
                                            <p:strVal val="#ppt_w*0.70"/>
                                          </p:val>
                                        </p:tav>
                                        <p:tav tm="100000">
                                          <p:val>
                                            <p:strVal val="#ppt_w"/>
                                          </p:val>
                                        </p:tav>
                                      </p:tavLst>
                                    </p:anim>
                                    <p:anim calcmode="lin" valueType="num">
                                      <p:cBhvr>
                                        <p:cTn id="14" dur="1000" fill="hold"/>
                                        <p:tgtEl>
                                          <p:spTgt spid="70687"/>
                                        </p:tgtEl>
                                        <p:attrNameLst>
                                          <p:attrName>ppt_h</p:attrName>
                                        </p:attrNameLst>
                                      </p:cBhvr>
                                      <p:tavLst>
                                        <p:tav tm="0">
                                          <p:val>
                                            <p:strVal val="#ppt_h"/>
                                          </p:val>
                                        </p:tav>
                                        <p:tav tm="100000">
                                          <p:val>
                                            <p:strVal val="#ppt_h"/>
                                          </p:val>
                                        </p:tav>
                                      </p:tavLst>
                                    </p:anim>
                                    <p:animEffect transition="in" filter="fade">
                                      <p:cBhvr>
                                        <p:cTn id="15" dur="1000"/>
                                        <p:tgtEl>
                                          <p:spTgt spid="706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70684"/>
                                        </p:tgtEl>
                                        <p:attrNameLst>
                                          <p:attrName>style.visibility</p:attrName>
                                        </p:attrNameLst>
                                      </p:cBhvr>
                                      <p:to>
                                        <p:strVal val="visible"/>
                                      </p:to>
                                    </p:set>
                                    <p:anim calcmode="lin" valueType="num">
                                      <p:cBhvr additive="base">
                                        <p:cTn id="20" dur="500" fill="hold"/>
                                        <p:tgtEl>
                                          <p:spTgt spid="70684"/>
                                        </p:tgtEl>
                                        <p:attrNameLst>
                                          <p:attrName>ppt_x</p:attrName>
                                        </p:attrNameLst>
                                      </p:cBhvr>
                                      <p:tavLst>
                                        <p:tav tm="0">
                                          <p:val>
                                            <p:strVal val="1+#ppt_w/2"/>
                                          </p:val>
                                        </p:tav>
                                        <p:tav tm="100000">
                                          <p:val>
                                            <p:strVal val="#ppt_x"/>
                                          </p:val>
                                        </p:tav>
                                      </p:tavLst>
                                    </p:anim>
                                    <p:anim calcmode="lin" valueType="num">
                                      <p:cBhvr additive="base">
                                        <p:cTn id="21" dur="500" fill="hold"/>
                                        <p:tgtEl>
                                          <p:spTgt spid="70684"/>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0683"/>
                                        </p:tgtEl>
                                        <p:attrNameLst>
                                          <p:attrName>style.visibility</p:attrName>
                                        </p:attrNameLst>
                                      </p:cBhvr>
                                      <p:to>
                                        <p:strVal val="visible"/>
                                      </p:to>
                                    </p:set>
                                    <p:anim calcmode="lin" valueType="num">
                                      <p:cBhvr additive="base">
                                        <p:cTn id="26" dur="2000" fill="hold"/>
                                        <p:tgtEl>
                                          <p:spTgt spid="70683"/>
                                        </p:tgtEl>
                                        <p:attrNameLst>
                                          <p:attrName>ppt_x</p:attrName>
                                        </p:attrNameLst>
                                      </p:cBhvr>
                                      <p:tavLst>
                                        <p:tav tm="0">
                                          <p:val>
                                            <p:strVal val="#ppt_x"/>
                                          </p:val>
                                        </p:tav>
                                        <p:tav tm="100000">
                                          <p:val>
                                            <p:strVal val="#ppt_x"/>
                                          </p:val>
                                        </p:tav>
                                      </p:tavLst>
                                    </p:anim>
                                    <p:anim calcmode="lin" valueType="num">
                                      <p:cBhvr additive="base">
                                        <p:cTn id="27" dur="2000" fill="hold"/>
                                        <p:tgtEl>
                                          <p:spTgt spid="7068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70688"/>
                                        </p:tgtEl>
                                        <p:attrNameLst>
                                          <p:attrName>style.visibility</p:attrName>
                                        </p:attrNameLst>
                                      </p:cBhvr>
                                      <p:to>
                                        <p:strVal val="visible"/>
                                      </p:to>
                                    </p:set>
                                    <p:animEffect transition="in" filter="fade">
                                      <p:cBhvr>
                                        <p:cTn id="32" dur="1000"/>
                                        <p:tgtEl>
                                          <p:spTgt spid="70688"/>
                                        </p:tgtEl>
                                      </p:cBhvr>
                                    </p:animEffect>
                                    <p:anim calcmode="lin" valueType="num">
                                      <p:cBhvr>
                                        <p:cTn id="33" dur="1000" fill="hold"/>
                                        <p:tgtEl>
                                          <p:spTgt spid="70688"/>
                                        </p:tgtEl>
                                        <p:attrNameLst>
                                          <p:attrName>ppt_x</p:attrName>
                                        </p:attrNameLst>
                                      </p:cBhvr>
                                      <p:tavLst>
                                        <p:tav tm="0">
                                          <p:val>
                                            <p:strVal val="#ppt_x"/>
                                          </p:val>
                                        </p:tav>
                                        <p:tav tm="100000">
                                          <p:val>
                                            <p:strVal val="#ppt_x"/>
                                          </p:val>
                                        </p:tav>
                                      </p:tavLst>
                                    </p:anim>
                                    <p:anim calcmode="lin" valueType="num">
                                      <p:cBhvr>
                                        <p:cTn id="34" dur="1000" fill="hold"/>
                                        <p:tgtEl>
                                          <p:spTgt spid="70688"/>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70689"/>
                                        </p:tgtEl>
                                        <p:attrNameLst>
                                          <p:attrName>style.visibility</p:attrName>
                                        </p:attrNameLst>
                                      </p:cBhvr>
                                      <p:to>
                                        <p:strVal val="visible"/>
                                      </p:to>
                                    </p:set>
                                    <p:animEffect transition="in" filter="fade">
                                      <p:cBhvr>
                                        <p:cTn id="39" dur="2000"/>
                                        <p:tgtEl>
                                          <p:spTgt spid="70689"/>
                                        </p:tgtEl>
                                      </p:cBhvr>
                                    </p:animEffect>
                                    <p:anim calcmode="lin" valueType="num">
                                      <p:cBhvr>
                                        <p:cTn id="40" dur="2000" fill="hold"/>
                                        <p:tgtEl>
                                          <p:spTgt spid="70689"/>
                                        </p:tgtEl>
                                        <p:attrNameLst>
                                          <p:attrName>ppt_x</p:attrName>
                                        </p:attrNameLst>
                                      </p:cBhvr>
                                      <p:tavLst>
                                        <p:tav tm="0">
                                          <p:val>
                                            <p:strVal val="#ppt_x"/>
                                          </p:val>
                                        </p:tav>
                                        <p:tav tm="100000">
                                          <p:val>
                                            <p:strVal val="#ppt_x"/>
                                          </p:val>
                                        </p:tav>
                                      </p:tavLst>
                                    </p:anim>
                                    <p:anim calcmode="lin" valueType="num">
                                      <p:cBhvr>
                                        <p:cTn id="41" dur="2000" fill="hold"/>
                                        <p:tgtEl>
                                          <p:spTgt spid="706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2" grpId="0"/>
      <p:bldP spid="70683" grpId="0"/>
      <p:bldP spid="70684" grpId="0" animBg="1"/>
      <p:bldP spid="70687" grpId="0" animBg="1"/>
      <p:bldP spid="70688" grpId="0" animBg="1"/>
      <p:bldP spid="706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pt-BR" smtClean="0"/>
              <a:t>Relative Pathnames</a:t>
            </a:r>
          </a:p>
        </p:txBody>
      </p:sp>
      <p:sp>
        <p:nvSpPr>
          <p:cNvPr id="20483" name="Rectangle 3"/>
          <p:cNvSpPr>
            <a:spLocks noGrp="1" noChangeArrowheads="1"/>
          </p:cNvSpPr>
          <p:nvPr>
            <p:ph idx="1"/>
          </p:nvPr>
        </p:nvSpPr>
        <p:spPr/>
        <p:txBody>
          <a:bodyPr/>
          <a:lstStyle/>
          <a:p>
            <a:pPr eaLnBrk="1" hangingPunct="1">
              <a:lnSpc>
                <a:spcPct val="80000"/>
              </a:lnSpc>
            </a:pPr>
            <a:r>
              <a:rPr lang="en-US" altLang="pt-BR" smtClean="0"/>
              <a:t>Instead of working from the root, we work from our current or working directory.</a:t>
            </a:r>
            <a:br>
              <a:rPr lang="en-US" altLang="pt-BR" smtClean="0"/>
            </a:br>
            <a:endParaRPr lang="en-US" altLang="pt-BR" smtClean="0"/>
          </a:p>
          <a:p>
            <a:pPr eaLnBrk="1" hangingPunct="1">
              <a:lnSpc>
                <a:spcPct val="80000"/>
              </a:lnSpc>
            </a:pPr>
            <a:r>
              <a:rPr lang="en-US" altLang="pt-BR" smtClean="0"/>
              <a:t>For example, if you were in the c:\apps directory and wanted to create a directory called word within the apps directory, you would simple type:</a:t>
            </a:r>
          </a:p>
          <a:p>
            <a:pPr lvl="1" eaLnBrk="1" hangingPunct="1">
              <a:lnSpc>
                <a:spcPct val="90000"/>
              </a:lnSpc>
              <a:buFont typeface="Wingdings" panose="05000000000000000000" pitchFamily="2" charset="2"/>
              <a:buNone/>
            </a:pPr>
            <a:r>
              <a:rPr lang="en-US" altLang="pt-BR" smtClean="0"/>
              <a:t>		 MD word</a:t>
            </a:r>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1AE930-5DF0-447C-9526-D8A53AA1E488}" type="slidenum">
              <a:rPr lang="en-US" altLang="pt-BR" sz="1200">
                <a:solidFill>
                  <a:srgbClr val="898989"/>
                </a:solidFill>
              </a:rPr>
              <a:pPr/>
              <a:t>13</a:t>
            </a:fld>
            <a:endParaRPr lang="en-US" altLang="pt-BR" sz="1200">
              <a:solidFill>
                <a:srgbClr val="898989"/>
              </a:solidFill>
            </a:endParaRPr>
          </a:p>
        </p:txBody>
      </p:sp>
      <p:sp>
        <p:nvSpPr>
          <p:cNvPr id="4" name="Date Placeholder 3"/>
          <p:cNvSpPr>
            <a:spLocks noGrp="1"/>
          </p:cNvSpPr>
          <p:nvPr>
            <p:ph type="dt" sz="quarter" idx="4294967295"/>
          </p:nvPr>
        </p:nvSpPr>
        <p:spPr>
          <a:xfrm>
            <a:off x="0" y="6356350"/>
            <a:ext cx="2133600" cy="365125"/>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B99A12-4FA9-4046-B9B8-80DC4AFAD969}" type="datetime1">
              <a:rPr lang="en-US" altLang="pt-BR" sz="1200">
                <a:solidFill>
                  <a:srgbClr val="898989"/>
                </a:solidFill>
              </a:rPr>
              <a:pPr/>
              <a:t>1/12/2015</a:t>
            </a:fld>
            <a:endParaRPr lang="en-US" altLang="pt-BR" sz="1200">
              <a:solidFill>
                <a:srgbClr val="898989"/>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pt-BR" sz="4000" smtClean="0"/>
              <a:t>Make a directory (MD, MKDIR)</a:t>
            </a:r>
          </a:p>
        </p:txBody>
      </p:sp>
      <p:sp>
        <p:nvSpPr>
          <p:cNvPr id="21507" name="Rectangle 3"/>
          <p:cNvSpPr>
            <a:spLocks noGrp="1" noChangeArrowheads="1"/>
          </p:cNvSpPr>
          <p:nvPr>
            <p:ph idx="1"/>
          </p:nvPr>
        </p:nvSpPr>
        <p:spPr/>
        <p:txBody>
          <a:bodyPr/>
          <a:lstStyle/>
          <a:p>
            <a:pPr marL="609600" indent="-609600" eaLnBrk="1" hangingPunct="1">
              <a:lnSpc>
                <a:spcPct val="80000"/>
              </a:lnSpc>
            </a:pPr>
            <a:r>
              <a:rPr lang="en-US" altLang="pt-BR" smtClean="0"/>
              <a:t>To create or make a directory type md or mkir at the prompt, with the name of the directory  </a:t>
            </a:r>
          </a:p>
          <a:p>
            <a:pPr marL="609600" indent="-609600" eaLnBrk="1" hangingPunct="1">
              <a:lnSpc>
                <a:spcPct val="80000"/>
              </a:lnSpc>
            </a:pPr>
            <a:r>
              <a:rPr lang="en-US" altLang="pt-BR" smtClean="0"/>
              <a:t>For example, to create a file called data, use the command: </a:t>
            </a:r>
            <a:r>
              <a:rPr lang="en-US" altLang="pt-BR" b="1" smtClean="0"/>
              <a:t>MD data</a:t>
            </a:r>
            <a:r>
              <a:rPr lang="en-US" altLang="pt-BR" smtClean="0"/>
              <a:t> </a:t>
            </a:r>
          </a:p>
        </p:txBody>
      </p:sp>
      <p:sp>
        <p:nvSpPr>
          <p:cNvPr id="6"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55D87B-3A6C-49AE-90F0-934CDDB87897}" type="slidenum">
              <a:rPr lang="en-US" altLang="pt-BR" sz="1200">
                <a:solidFill>
                  <a:srgbClr val="898989"/>
                </a:solidFill>
              </a:rPr>
              <a:pPr/>
              <a:t>14</a:t>
            </a:fld>
            <a:endParaRPr lang="en-US" altLang="pt-BR" sz="1200">
              <a:solidFill>
                <a:srgbClr val="898989"/>
              </a:solidFill>
            </a:endParaRPr>
          </a:p>
        </p:txBody>
      </p:sp>
      <p:sp>
        <p:nvSpPr>
          <p:cNvPr id="5" name="Date Placeholder 3"/>
          <p:cNvSpPr>
            <a:spLocks noGrp="1"/>
          </p:cNvSpPr>
          <p:nvPr>
            <p:ph type="dt" sz="quarter" idx="4294967295"/>
          </p:nvPr>
        </p:nvSpPr>
        <p:spPr>
          <a:xfrm>
            <a:off x="0" y="6356350"/>
            <a:ext cx="2133600" cy="365125"/>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D07725-1F0F-4ABD-A9EB-BB3635E6844C}" type="datetime1">
              <a:rPr lang="en-US" altLang="pt-BR" sz="1200">
                <a:solidFill>
                  <a:srgbClr val="898989"/>
                </a:solidFill>
              </a:rPr>
              <a:pPr/>
              <a:t>1/12/2015</a:t>
            </a:fld>
            <a:endParaRPr lang="en-US" altLang="pt-BR" sz="1200">
              <a:solidFill>
                <a:srgbClr val="898989"/>
              </a:solidFill>
            </a:endParaRPr>
          </a:p>
        </p:txBody>
      </p:sp>
      <p:pic>
        <p:nvPicPr>
          <p:cNvPr id="215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57600"/>
            <a:ext cx="507682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pt-BR" smtClean="0"/>
              <a:t>Change Directory (CD,CHDIR)</a:t>
            </a:r>
          </a:p>
        </p:txBody>
      </p:sp>
      <p:sp>
        <p:nvSpPr>
          <p:cNvPr id="29699" name="Rectangle 3"/>
          <p:cNvSpPr>
            <a:spLocks noGrp="1" noChangeArrowheads="1"/>
          </p:cNvSpPr>
          <p:nvPr>
            <p:ph idx="1"/>
          </p:nvPr>
        </p:nvSpPr>
        <p:spPr/>
        <p:txBody>
          <a:bodyPr>
            <a:normAutofit/>
          </a:bodyPr>
          <a:lstStyle/>
          <a:p>
            <a:pPr marL="273050" indent="-273050" eaLnBrk="1" hangingPunct="1">
              <a:lnSpc>
                <a:spcPct val="80000"/>
              </a:lnSpc>
              <a:buClr>
                <a:srgbClr val="9BBB59"/>
              </a:buClr>
              <a:buFont typeface="Wingdings 2" panose="05020102010507070707" pitchFamily="18" charset="2"/>
              <a:buChar char=""/>
            </a:pPr>
            <a:r>
              <a:rPr lang="en-US" altLang="pt-BR" sz="3000" smtClean="0"/>
              <a:t>To switch between directories, we use the CD command (chdir will also work).</a:t>
            </a:r>
          </a:p>
          <a:p>
            <a:pPr marL="273050" indent="-273050" eaLnBrk="1" hangingPunct="1">
              <a:lnSpc>
                <a:spcPct val="80000"/>
              </a:lnSpc>
              <a:buClr>
                <a:srgbClr val="9BBB59"/>
              </a:buClr>
              <a:buFont typeface="Wingdings 2" panose="05020102010507070707" pitchFamily="18" charset="2"/>
              <a:buChar char=""/>
            </a:pPr>
            <a:r>
              <a:rPr lang="en-US" altLang="pt-BR" sz="3000" smtClean="0"/>
              <a:t>Note: if you use the CD command and misspell the directory or enter a directory that does not exist, you will receive an error message.</a:t>
            </a:r>
          </a:p>
          <a:p>
            <a:pPr marL="639763" lvl="1" indent="-246063" eaLnBrk="1" hangingPunct="1">
              <a:lnSpc>
                <a:spcPct val="80000"/>
              </a:lnSpc>
              <a:buFont typeface="Wingdings 2" panose="05020102010507070707" pitchFamily="18" charset="2"/>
              <a:buChar char=""/>
            </a:pPr>
            <a:r>
              <a:rPr lang="en-US" altLang="pt-BR" sz="2600" smtClean="0"/>
              <a:t>”the system cannot find the path specified”</a:t>
            </a:r>
          </a:p>
          <a:p>
            <a:pPr marL="639763" lvl="1" indent="-246063" eaLnBrk="1" hangingPunct="1">
              <a:lnSpc>
                <a:spcPct val="80000"/>
              </a:lnSpc>
              <a:buFont typeface="Wingdings 2" panose="05020102010507070707" pitchFamily="18" charset="2"/>
              <a:buChar char=""/>
            </a:pPr>
            <a:endParaRPr lang="en-US" altLang="pt-BR" sz="2600" smtClean="0"/>
          </a:p>
          <a:p>
            <a:pPr marL="273050" indent="-273050" eaLnBrk="1" hangingPunct="1">
              <a:lnSpc>
                <a:spcPct val="80000"/>
              </a:lnSpc>
              <a:buClr>
                <a:srgbClr val="9BBB59"/>
              </a:buClr>
              <a:buFont typeface="Wingdings 2" panose="05020102010507070707" pitchFamily="18" charset="2"/>
              <a:buChar char=""/>
            </a:pPr>
            <a:r>
              <a:rPr lang="en-US" altLang="pt-BR" sz="3000" smtClean="0"/>
              <a:t>To go to the root from anywhere type cd\</a:t>
            </a:r>
          </a:p>
          <a:p>
            <a:pPr marL="273050" indent="-273050" eaLnBrk="1" hangingPunct="1">
              <a:lnSpc>
                <a:spcPct val="80000"/>
              </a:lnSpc>
              <a:buClr>
                <a:srgbClr val="9BBB59"/>
              </a:buClr>
              <a:buFont typeface="Wingdings 2" panose="05020102010507070707" pitchFamily="18" charset="2"/>
              <a:buChar char=""/>
            </a:pPr>
            <a:r>
              <a:rPr lang="en-US" altLang="pt-BR" sz="3000" smtClean="0"/>
              <a:t>To go up one directory (parent) type cd ..</a:t>
            </a:r>
          </a:p>
          <a:p>
            <a:pPr marL="273050" indent="-273050" eaLnBrk="1" hangingPunct="1">
              <a:lnSpc>
                <a:spcPct val="80000"/>
              </a:lnSpc>
              <a:buClr>
                <a:srgbClr val="9BBB59"/>
              </a:buClr>
              <a:buFont typeface="Wingdings 2" panose="05020102010507070707" pitchFamily="18" charset="2"/>
              <a:buChar char=""/>
            </a:pPr>
            <a:r>
              <a:rPr lang="en-US" altLang="pt-BR" sz="3000" smtClean="0"/>
              <a:t>To go up 2 levels type cd ..\..</a:t>
            </a:r>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2C45BC-D4CE-46FB-A38B-D9CB8839053F}" type="slidenum">
              <a:rPr lang="en-US" altLang="pt-BR" sz="1200">
                <a:solidFill>
                  <a:srgbClr val="898989"/>
                </a:solidFill>
              </a:rPr>
              <a:pPr/>
              <a:t>15</a:t>
            </a:fld>
            <a:endParaRPr lang="en-US" altLang="pt-BR" sz="1200">
              <a:solidFill>
                <a:srgbClr val="898989"/>
              </a:solidFill>
            </a:endParaRPr>
          </a:p>
        </p:txBody>
      </p:sp>
      <p:sp>
        <p:nvSpPr>
          <p:cNvPr id="4" name="Date Placeholder 3"/>
          <p:cNvSpPr>
            <a:spLocks noGrp="1"/>
          </p:cNvSpPr>
          <p:nvPr>
            <p:ph type="dt" sz="quarter" idx="4294967295"/>
          </p:nvPr>
        </p:nvSpPr>
        <p:spPr>
          <a:xfrm>
            <a:off x="0" y="6356350"/>
            <a:ext cx="2133600" cy="365125"/>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3762B0-CF06-43C1-A6E8-598A989C0BC3}" type="datetime1">
              <a:rPr lang="en-US" altLang="pt-BR" sz="1200">
                <a:solidFill>
                  <a:srgbClr val="898989"/>
                </a:solidFill>
              </a:rPr>
              <a:pPr/>
              <a:t>1/12/2015</a:t>
            </a:fld>
            <a:endParaRPr lang="en-US" altLang="pt-BR" sz="1200">
              <a:solidFill>
                <a:srgbClr val="898989"/>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pt-BR" sz="4000" smtClean="0"/>
              <a:t>Remove  Directory (RD)</a:t>
            </a:r>
          </a:p>
        </p:txBody>
      </p:sp>
      <p:sp>
        <p:nvSpPr>
          <p:cNvPr id="23555" name="Rectangle 3"/>
          <p:cNvSpPr>
            <a:spLocks noGrp="1" noChangeArrowheads="1"/>
          </p:cNvSpPr>
          <p:nvPr>
            <p:ph idx="1"/>
          </p:nvPr>
        </p:nvSpPr>
        <p:spPr/>
        <p:txBody>
          <a:bodyPr/>
          <a:lstStyle/>
          <a:p>
            <a:pPr marL="609600" indent="-609600" eaLnBrk="1" hangingPunct="1"/>
            <a:r>
              <a:rPr lang="en-US" altLang="pt-BR" smtClean="0"/>
              <a:t>To remove an empty directory, the RD command works well.</a:t>
            </a:r>
          </a:p>
          <a:p>
            <a:pPr marL="609600" indent="-609600" eaLnBrk="1" hangingPunct="1"/>
            <a:r>
              <a:rPr lang="en-US" altLang="pt-BR" smtClean="0"/>
              <a:t>If your directory is not empty though, you need to add the /s switch to delete a “directory tree”</a:t>
            </a:r>
          </a:p>
          <a:p>
            <a:pPr marL="609600" indent="-609600" eaLnBrk="1" hangingPunct="1"/>
            <a:endParaRPr lang="en-US" altLang="pt-BR" smtClean="0"/>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422266-A493-4073-9BEF-3494B4FC4C82}" type="slidenum">
              <a:rPr lang="en-US" altLang="pt-BR" sz="1200">
                <a:solidFill>
                  <a:srgbClr val="898989"/>
                </a:solidFill>
              </a:rPr>
              <a:pPr/>
              <a:t>16</a:t>
            </a:fld>
            <a:endParaRPr lang="en-US" altLang="pt-BR" sz="1200">
              <a:solidFill>
                <a:srgbClr val="898989"/>
              </a:solidFill>
            </a:endParaRPr>
          </a:p>
        </p:txBody>
      </p:sp>
      <p:sp>
        <p:nvSpPr>
          <p:cNvPr id="4" name="Date Placeholder 3"/>
          <p:cNvSpPr>
            <a:spLocks noGrp="1"/>
          </p:cNvSpPr>
          <p:nvPr>
            <p:ph type="dt" sz="quarter" idx="4294967295"/>
          </p:nvPr>
        </p:nvSpPr>
        <p:spPr>
          <a:xfrm>
            <a:off x="0" y="6356350"/>
            <a:ext cx="2133600" cy="365125"/>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C21930-F674-4E6E-BFE3-7343591CFE85}" type="datetime1">
              <a:rPr lang="en-US" altLang="pt-BR" sz="1200">
                <a:solidFill>
                  <a:srgbClr val="898989"/>
                </a:solidFill>
              </a:rPr>
              <a:pPr/>
              <a:t>1/12/2015</a:t>
            </a:fld>
            <a:endParaRPr lang="en-US" altLang="pt-BR" sz="1200">
              <a:solidFill>
                <a:srgbClr val="898989"/>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pt-BR" smtClean="0"/>
              <a:t>DIR command</a:t>
            </a:r>
          </a:p>
        </p:txBody>
      </p:sp>
      <p:sp>
        <p:nvSpPr>
          <p:cNvPr id="46083" name="Rectangle 3"/>
          <p:cNvSpPr>
            <a:spLocks noGrp="1" noChangeArrowheads="1"/>
          </p:cNvSpPr>
          <p:nvPr>
            <p:ph idx="1"/>
          </p:nvPr>
        </p:nvSpPr>
        <p:spPr/>
        <p:txBody>
          <a:bodyPr>
            <a:normAutofit/>
          </a:bodyPr>
          <a:lstStyle/>
          <a:p>
            <a:pPr marL="273050" indent="-273050" eaLnBrk="1" hangingPunct="1">
              <a:lnSpc>
                <a:spcPct val="80000"/>
              </a:lnSpc>
              <a:buClr>
                <a:srgbClr val="9BBB59"/>
              </a:buClr>
              <a:buFont typeface="Wingdings 2" panose="05020102010507070707" pitchFamily="18" charset="2"/>
              <a:buChar char=""/>
            </a:pPr>
            <a:r>
              <a:rPr lang="en-US" altLang="pt-BR" sz="3000" smtClean="0"/>
              <a:t>If you want to see a listing of all of the files and folders in a given directory or even your entire system, then this is the command to use. </a:t>
            </a:r>
          </a:p>
          <a:p>
            <a:pPr marL="273050" indent="-273050" eaLnBrk="1" hangingPunct="1">
              <a:lnSpc>
                <a:spcPct val="80000"/>
              </a:lnSpc>
              <a:buClr>
                <a:srgbClr val="9BBB59"/>
              </a:buClr>
              <a:buFont typeface="Wingdings 2" panose="05020102010507070707" pitchFamily="18" charset="2"/>
              <a:buChar char=""/>
            </a:pPr>
            <a:r>
              <a:rPr lang="en-US" altLang="pt-BR" sz="3000" smtClean="0"/>
              <a:t>DIR always lists the contents of your working directory unless you specify a directory such as:</a:t>
            </a:r>
          </a:p>
          <a:p>
            <a:pPr marL="273050" indent="-273050" eaLnBrk="1" hangingPunct="1">
              <a:lnSpc>
                <a:spcPct val="80000"/>
              </a:lnSpc>
              <a:buClr>
                <a:srgbClr val="9BBB59"/>
              </a:buClr>
              <a:buFont typeface="Wingdings 2" panose="05020102010507070707" pitchFamily="18" charset="2"/>
              <a:buChar char=""/>
            </a:pPr>
            <a:r>
              <a:rPr lang="en-US" altLang="pt-BR" sz="3000" smtClean="0"/>
              <a:t>		DIR c:\2010\January</a:t>
            </a:r>
          </a:p>
          <a:p>
            <a:pPr marL="273050" indent="-273050" eaLnBrk="1" hangingPunct="1">
              <a:lnSpc>
                <a:spcPct val="80000"/>
              </a:lnSpc>
              <a:buClr>
                <a:srgbClr val="9BBB59"/>
              </a:buClr>
              <a:buFont typeface="Wingdings 2" panose="05020102010507070707" pitchFamily="18" charset="2"/>
              <a:buChar char=""/>
            </a:pPr>
            <a:r>
              <a:rPr lang="en-US" altLang="pt-BR" sz="3000" smtClean="0"/>
              <a:t>This command will list the contents of the January directory.</a:t>
            </a:r>
          </a:p>
          <a:p>
            <a:pPr marL="273050" indent="-273050" eaLnBrk="1" hangingPunct="1">
              <a:lnSpc>
                <a:spcPct val="80000"/>
              </a:lnSpc>
              <a:buClr>
                <a:srgbClr val="9BBB59"/>
              </a:buClr>
              <a:buFont typeface="Wingdings 2" panose="05020102010507070707" pitchFamily="18" charset="2"/>
              <a:buChar char=""/>
            </a:pPr>
            <a:r>
              <a:rPr lang="en-US" altLang="pt-BR" sz="3000" smtClean="0"/>
              <a:t>If you were in the January directory then simply typing the command DIR would also display the contents of the January directory.</a:t>
            </a:r>
          </a:p>
          <a:p>
            <a:pPr marL="273050" indent="-273050" eaLnBrk="1" hangingPunct="1">
              <a:lnSpc>
                <a:spcPct val="80000"/>
              </a:lnSpc>
              <a:buClr>
                <a:srgbClr val="9BBB59"/>
              </a:buClr>
              <a:buFont typeface="Wingdings 2" panose="05020102010507070707" pitchFamily="18" charset="2"/>
              <a:buChar char=""/>
            </a:pPr>
            <a:endParaRPr lang="en-US" altLang="pt-BR" sz="3000" smtClean="0"/>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9FA135-8EC6-4FBD-8275-E89E5C6AE38F}" type="slidenum">
              <a:rPr lang="en-US" altLang="pt-BR" sz="1200">
                <a:solidFill>
                  <a:srgbClr val="898989"/>
                </a:solidFill>
              </a:rPr>
              <a:pPr/>
              <a:t>17</a:t>
            </a:fld>
            <a:endParaRPr lang="en-US" altLang="pt-BR" sz="1200">
              <a:solidFill>
                <a:srgbClr val="898989"/>
              </a:solidFill>
            </a:endParaRPr>
          </a:p>
        </p:txBody>
      </p:sp>
      <p:sp>
        <p:nvSpPr>
          <p:cNvPr id="4" name="Date Placeholder 3"/>
          <p:cNvSpPr>
            <a:spLocks noGrp="1"/>
          </p:cNvSpPr>
          <p:nvPr>
            <p:ph type="dt" sz="quarter" idx="4294967295"/>
          </p:nvPr>
        </p:nvSpPr>
        <p:spPr>
          <a:xfrm>
            <a:off x="0" y="6356350"/>
            <a:ext cx="2133600" cy="365125"/>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474162-76D6-44BA-B86D-3BE03C5A8456}" type="datetime1">
              <a:rPr lang="en-US" altLang="pt-BR" sz="1200">
                <a:solidFill>
                  <a:srgbClr val="898989"/>
                </a:solidFill>
              </a:rPr>
              <a:pPr/>
              <a:t>1/12/2015</a:t>
            </a:fld>
            <a:endParaRPr lang="en-US" altLang="pt-BR" sz="1200">
              <a:solidFill>
                <a:srgbClr val="898989"/>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pt-BR" smtClean="0"/>
              <a:t>Viewing Text Files</a:t>
            </a:r>
          </a:p>
        </p:txBody>
      </p:sp>
      <p:sp>
        <p:nvSpPr>
          <p:cNvPr id="50179" name="Rectangle 3"/>
          <p:cNvSpPr>
            <a:spLocks noGrp="1" noChangeArrowheads="1"/>
          </p:cNvSpPr>
          <p:nvPr>
            <p:ph idx="1"/>
          </p:nvPr>
        </p:nvSpPr>
        <p:spPr/>
        <p:txBody>
          <a:bodyPr>
            <a:normAutofit/>
          </a:bodyPr>
          <a:lstStyle/>
          <a:p>
            <a:pPr marL="273050" indent="-273050" eaLnBrk="1" hangingPunct="1">
              <a:lnSpc>
                <a:spcPct val="90000"/>
              </a:lnSpc>
              <a:buClr>
                <a:srgbClr val="9BBB59"/>
              </a:buClr>
              <a:buFont typeface="Wingdings 2" panose="05020102010507070707" pitchFamily="18" charset="2"/>
              <a:buChar char=""/>
            </a:pPr>
            <a:r>
              <a:rPr lang="en-US" altLang="pt-BR" sz="2700" smtClean="0"/>
              <a:t>If all you want to do is view the contents of a file, then use the TYPE command. </a:t>
            </a:r>
          </a:p>
          <a:p>
            <a:pPr marL="273050" indent="-273050" eaLnBrk="1" hangingPunct="1">
              <a:lnSpc>
                <a:spcPct val="90000"/>
              </a:lnSpc>
              <a:buClr>
                <a:srgbClr val="9BBB59"/>
              </a:buClr>
              <a:buFont typeface="Wingdings 2" panose="05020102010507070707" pitchFamily="18" charset="2"/>
              <a:buChar char=""/>
            </a:pPr>
            <a:r>
              <a:rPr lang="en-US" altLang="pt-BR" sz="2700" smtClean="0"/>
              <a:t>TYPE [path to file] will display the contents of the file to the screen</a:t>
            </a:r>
          </a:p>
          <a:p>
            <a:pPr marL="639763" lvl="1" indent="-246063" eaLnBrk="1" hangingPunct="1">
              <a:lnSpc>
                <a:spcPct val="90000"/>
              </a:lnSpc>
              <a:buFont typeface="Wingdings 2" panose="05020102010507070707" pitchFamily="18" charset="2"/>
              <a:buChar char=""/>
            </a:pPr>
            <a:r>
              <a:rPr lang="en-US" altLang="pt-BR" sz="2400" smtClean="0"/>
              <a:t>However, if file is large it will scroll past very fast. For large files use Type file1.txt | more</a:t>
            </a:r>
          </a:p>
          <a:p>
            <a:pPr marL="639763" lvl="1" indent="-246063" eaLnBrk="1" hangingPunct="1">
              <a:lnSpc>
                <a:spcPct val="90000"/>
              </a:lnSpc>
              <a:buFont typeface="Wingdings 2" panose="05020102010507070707" pitchFamily="18" charset="2"/>
              <a:buChar char=""/>
            </a:pPr>
            <a:r>
              <a:rPr lang="en-US" altLang="pt-BR" sz="2400" smtClean="0"/>
              <a:t>The “|” pipe symbol is used to filter the output one page at a time</a:t>
            </a:r>
          </a:p>
          <a:p>
            <a:pPr marL="273050" indent="-273050" eaLnBrk="1" hangingPunct="1">
              <a:lnSpc>
                <a:spcPct val="90000"/>
              </a:lnSpc>
              <a:buClr>
                <a:srgbClr val="9BBB59"/>
              </a:buClr>
              <a:buFont typeface="Wingdings 2" panose="05020102010507070707" pitchFamily="18" charset="2"/>
              <a:buChar char=""/>
            </a:pPr>
            <a:r>
              <a:rPr lang="en-US" altLang="pt-BR" sz="2700" smtClean="0"/>
              <a:t>More file1.txt file2.txt file3.txt </a:t>
            </a:r>
          </a:p>
          <a:p>
            <a:pPr marL="639763" lvl="1" indent="-246063" eaLnBrk="1" hangingPunct="1">
              <a:lnSpc>
                <a:spcPct val="90000"/>
              </a:lnSpc>
              <a:buFont typeface="Wingdings 2" panose="05020102010507070707" pitchFamily="18" charset="2"/>
              <a:buChar char=""/>
            </a:pPr>
            <a:r>
              <a:rPr lang="en-US" altLang="pt-BR" sz="2400" smtClean="0"/>
              <a:t>More is a better command but is “external”. It automatically filters input and provides a “submenu” for greater control </a:t>
            </a:r>
          </a:p>
          <a:p>
            <a:pPr marL="273050" indent="-273050" eaLnBrk="1" hangingPunct="1">
              <a:lnSpc>
                <a:spcPct val="90000"/>
              </a:lnSpc>
              <a:buClr>
                <a:srgbClr val="9BBB59"/>
              </a:buClr>
              <a:buFont typeface="Wingdings 2" panose="05020102010507070707" pitchFamily="18" charset="2"/>
              <a:buChar char=""/>
            </a:pPr>
            <a:endParaRPr lang="en-US" altLang="pt-BR" sz="2700" smtClean="0"/>
          </a:p>
          <a:p>
            <a:pPr marL="273050" indent="-273050" eaLnBrk="1" hangingPunct="1">
              <a:lnSpc>
                <a:spcPct val="90000"/>
              </a:lnSpc>
              <a:buClr>
                <a:srgbClr val="9BBB59"/>
              </a:buClr>
              <a:buFont typeface="Wingdings 2" panose="05020102010507070707" pitchFamily="18" charset="2"/>
              <a:buChar char=""/>
            </a:pPr>
            <a:endParaRPr lang="en-US" altLang="pt-BR" sz="2700" smtClean="0"/>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25448B-08CA-499E-9B79-EED91EA2020B}" type="slidenum">
              <a:rPr lang="en-US" altLang="pt-BR" sz="1200">
                <a:solidFill>
                  <a:srgbClr val="898989"/>
                </a:solidFill>
              </a:rPr>
              <a:pPr/>
              <a:t>18</a:t>
            </a:fld>
            <a:endParaRPr lang="en-US" altLang="pt-BR" sz="1200">
              <a:solidFill>
                <a:srgbClr val="898989"/>
              </a:solidFill>
            </a:endParaRPr>
          </a:p>
        </p:txBody>
      </p:sp>
      <p:sp>
        <p:nvSpPr>
          <p:cNvPr id="4" name="Date Placeholder 3"/>
          <p:cNvSpPr>
            <a:spLocks noGrp="1"/>
          </p:cNvSpPr>
          <p:nvPr>
            <p:ph type="dt" sz="quarter" idx="4294967295"/>
          </p:nvPr>
        </p:nvSpPr>
        <p:spPr>
          <a:xfrm>
            <a:off x="0" y="6356350"/>
            <a:ext cx="2133600" cy="365125"/>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213D5-6D5D-49DA-ABC9-AFFC57D62C86}" type="datetime1">
              <a:rPr lang="en-US" altLang="pt-BR" sz="1200">
                <a:solidFill>
                  <a:srgbClr val="898989"/>
                </a:solidFill>
              </a:rPr>
              <a:pPr/>
              <a:t>1/12/2015</a:t>
            </a:fld>
            <a:endParaRPr lang="en-US" altLang="pt-BR" sz="1200">
              <a:solidFill>
                <a:srgbClr val="898989"/>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pt-BR" smtClean="0"/>
              <a:t>Create a Text File</a:t>
            </a:r>
          </a:p>
        </p:txBody>
      </p:sp>
      <p:sp>
        <p:nvSpPr>
          <p:cNvPr id="30723" name="Rectangle 3"/>
          <p:cNvSpPr>
            <a:spLocks noGrp="1" noChangeArrowheads="1"/>
          </p:cNvSpPr>
          <p:nvPr>
            <p:ph idx="1"/>
          </p:nvPr>
        </p:nvSpPr>
        <p:spPr/>
        <p:txBody>
          <a:bodyPr>
            <a:normAutofit/>
          </a:bodyPr>
          <a:lstStyle/>
          <a:p>
            <a:pPr eaLnBrk="1" hangingPunct="1">
              <a:lnSpc>
                <a:spcPct val="90000"/>
              </a:lnSpc>
            </a:pPr>
            <a:r>
              <a:rPr lang="en-US" altLang="pt-BR" sz="3000" b="1"/>
              <a:t>Copy nul</a:t>
            </a:r>
            <a:r>
              <a:rPr lang="en-US" altLang="pt-BR" sz="3000"/>
              <a:t> </a:t>
            </a:r>
            <a:r>
              <a:rPr lang="en-US" altLang="pt-BR" sz="3000" i="1"/>
              <a:t>[path to filename]</a:t>
            </a:r>
            <a:r>
              <a:rPr lang="en-US" altLang="pt-BR" sz="3000"/>
              <a:t> - creates an empty file</a:t>
            </a:r>
          </a:p>
          <a:p>
            <a:pPr eaLnBrk="1" hangingPunct="1">
              <a:lnSpc>
                <a:spcPct val="90000"/>
              </a:lnSpc>
            </a:pPr>
            <a:r>
              <a:rPr lang="en-US" altLang="pt-BR" sz="3000" b="1"/>
              <a:t>Copy con</a:t>
            </a:r>
            <a:r>
              <a:rPr lang="en-US" altLang="pt-BR" sz="3000"/>
              <a:t> - creates a file from the "console" - text must be entered</a:t>
            </a:r>
          </a:p>
          <a:p>
            <a:pPr eaLnBrk="1" hangingPunct="1">
              <a:lnSpc>
                <a:spcPct val="90000"/>
              </a:lnSpc>
            </a:pPr>
            <a:r>
              <a:rPr lang="en-US" altLang="pt-BR" sz="3000" b="1"/>
              <a:t>Edit </a:t>
            </a:r>
            <a:r>
              <a:rPr lang="en-US" altLang="pt-BR" sz="3000"/>
              <a:t>- Runs a DOS-based editor, file needs content to be saved</a:t>
            </a:r>
          </a:p>
          <a:p>
            <a:pPr eaLnBrk="1" hangingPunct="1">
              <a:lnSpc>
                <a:spcPct val="90000"/>
              </a:lnSpc>
            </a:pPr>
            <a:r>
              <a:rPr lang="en-US" altLang="pt-BR" sz="3000" b="1"/>
              <a:t>Notepad </a:t>
            </a:r>
            <a:r>
              <a:rPr lang="en-US" altLang="pt-BR" sz="3000"/>
              <a:t>- runs graphical text editing tool</a:t>
            </a:r>
          </a:p>
          <a:p>
            <a:pPr lvl="1" eaLnBrk="1" hangingPunct="1">
              <a:lnSpc>
                <a:spcPct val="90000"/>
              </a:lnSpc>
            </a:pPr>
            <a:endParaRPr lang="en-US" altLang="pt-B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pt-BR" smtClean="0"/>
              <a:t>Agenda</a:t>
            </a:r>
          </a:p>
        </p:txBody>
      </p:sp>
      <p:sp>
        <p:nvSpPr>
          <p:cNvPr id="9219" name="Rectangle 3"/>
          <p:cNvSpPr>
            <a:spLocks noGrp="1" noChangeArrowheads="1"/>
          </p:cNvSpPr>
          <p:nvPr>
            <p:ph idx="1"/>
          </p:nvPr>
        </p:nvSpPr>
        <p:spPr/>
        <p:txBody>
          <a:bodyPr/>
          <a:lstStyle/>
          <a:p>
            <a:pPr eaLnBrk="1" hangingPunct="1"/>
            <a:r>
              <a:rPr lang="en-US" altLang="pt-BR" smtClean="0"/>
              <a:t>Introduction to the SHELL (cmd.exe)</a:t>
            </a:r>
          </a:p>
          <a:p>
            <a:pPr eaLnBrk="1" hangingPunct="1"/>
            <a:r>
              <a:rPr lang="en-US" altLang="pt-BR" smtClean="0"/>
              <a:t>Internal v External Commands</a:t>
            </a:r>
          </a:p>
          <a:p>
            <a:pPr eaLnBrk="1" hangingPunct="1"/>
            <a:r>
              <a:rPr lang="en-US" altLang="pt-BR" smtClean="0"/>
              <a:t>Command History</a:t>
            </a:r>
          </a:p>
          <a:p>
            <a:pPr eaLnBrk="1" hangingPunct="1"/>
            <a:r>
              <a:rPr lang="en-US" altLang="pt-BR" smtClean="0"/>
              <a:t>Making &amp; Modifying Directories</a:t>
            </a:r>
          </a:p>
          <a:p>
            <a:pPr eaLnBrk="1" hangingPunct="1"/>
            <a:r>
              <a:rPr lang="en-US" altLang="pt-BR" smtClean="0"/>
              <a:t>Making &amp; Modifying Files</a:t>
            </a:r>
          </a:p>
          <a:p>
            <a:pPr eaLnBrk="1" hangingPunct="1"/>
            <a:r>
              <a:rPr lang="en-US" altLang="pt-BR" smtClean="0"/>
              <a:t>PowerShell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pt-BR" smtClean="0"/>
              <a:t>DEL (Delete) command</a:t>
            </a:r>
          </a:p>
        </p:txBody>
      </p:sp>
      <p:sp>
        <p:nvSpPr>
          <p:cNvPr id="27651" name="Rectangle 3"/>
          <p:cNvSpPr>
            <a:spLocks noGrp="1" noChangeArrowheads="1"/>
          </p:cNvSpPr>
          <p:nvPr>
            <p:ph idx="1"/>
          </p:nvPr>
        </p:nvSpPr>
        <p:spPr/>
        <p:txBody>
          <a:bodyPr/>
          <a:lstStyle/>
          <a:p>
            <a:pPr eaLnBrk="1" hangingPunct="1"/>
            <a:r>
              <a:rPr lang="en-US" altLang="pt-BR" smtClean="0"/>
              <a:t>To delete a file, use the DEL command.</a:t>
            </a:r>
          </a:p>
          <a:p>
            <a:pPr eaLnBrk="1" hangingPunct="1"/>
            <a:r>
              <a:rPr lang="en-US" altLang="pt-BR" smtClean="0"/>
              <a:t>You can delete multiple files at once by using wildcards.</a:t>
            </a:r>
          </a:p>
          <a:p>
            <a:pPr eaLnBrk="1" hangingPunct="1"/>
            <a:r>
              <a:rPr lang="en-US" altLang="pt-BR" smtClean="0"/>
              <a:t>Remember, use the RD command to remove empty directories</a:t>
            </a:r>
          </a:p>
          <a:p>
            <a:pPr eaLnBrk="1" hangingPunct="1"/>
            <a:endParaRPr lang="en-US" altLang="pt-BR" smtClean="0"/>
          </a:p>
        </p:txBody>
      </p:sp>
      <p:sp>
        <p:nvSpPr>
          <p:cNvPr id="5" name="Slide Number Placeholder 5"/>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2ED3FC-5F79-4FCB-8C8A-B839D80B4CF1}" type="slidenum">
              <a:rPr lang="en-US" altLang="pt-BR" sz="1200">
                <a:solidFill>
                  <a:srgbClr val="898989"/>
                </a:solidFill>
              </a:rPr>
              <a:pPr/>
              <a:t>20</a:t>
            </a:fld>
            <a:endParaRPr lang="en-US" altLang="pt-BR" sz="1200">
              <a:solidFill>
                <a:srgbClr val="898989"/>
              </a:solidFill>
            </a:endParaRPr>
          </a:p>
        </p:txBody>
      </p:sp>
      <p:sp>
        <p:nvSpPr>
          <p:cNvPr id="4" name="Date Placeholder 3"/>
          <p:cNvSpPr>
            <a:spLocks noGrp="1"/>
          </p:cNvSpPr>
          <p:nvPr>
            <p:ph type="dt" sz="quarter" idx="4294967295"/>
          </p:nvPr>
        </p:nvSpPr>
        <p:spPr>
          <a:xfrm>
            <a:off x="0" y="6356350"/>
            <a:ext cx="2133600" cy="365125"/>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BFBC5B-2B9C-4481-9D6D-6F0D5E5BD5CC}" type="datetime1">
              <a:rPr lang="en-US" altLang="pt-BR" sz="1200">
                <a:solidFill>
                  <a:srgbClr val="898989"/>
                </a:solidFill>
              </a:rPr>
              <a:pPr/>
              <a:t>1/12/2015</a:t>
            </a:fld>
            <a:endParaRPr lang="en-US" altLang="pt-BR" sz="1200">
              <a:solidFill>
                <a:srgbClr val="898989"/>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pt-BR" smtClean="0"/>
              <a:t>Wildcards</a:t>
            </a:r>
          </a:p>
        </p:txBody>
      </p:sp>
      <p:sp>
        <p:nvSpPr>
          <p:cNvPr id="28675" name="Content Placeholder 2"/>
          <p:cNvSpPr>
            <a:spLocks noGrp="1"/>
          </p:cNvSpPr>
          <p:nvPr>
            <p:ph idx="1"/>
          </p:nvPr>
        </p:nvSpPr>
        <p:spPr/>
        <p:txBody>
          <a:bodyPr/>
          <a:lstStyle/>
          <a:p>
            <a:pPr eaLnBrk="1" hangingPunct="1">
              <a:buFont typeface="Wingdings" panose="05000000000000000000" pitchFamily="2" charset="2"/>
              <a:buNone/>
            </a:pPr>
            <a:r>
              <a:rPr lang="en-US" altLang="pt-BR" smtClean="0"/>
              <a:t>Most commands allow you to use wildcard characters to handle more than one file at a time.</a:t>
            </a:r>
          </a:p>
          <a:p>
            <a:pPr eaLnBrk="1" hangingPunct="1"/>
            <a:r>
              <a:rPr lang="en-US" altLang="pt-BR" smtClean="0"/>
              <a:t>Asterisk (*) – substitutes multiple characters</a:t>
            </a:r>
          </a:p>
          <a:p>
            <a:pPr eaLnBrk="1" hangingPunct="1"/>
            <a:r>
              <a:rPr lang="en-US" altLang="pt-BR" smtClean="0"/>
              <a:t>Question Mark (?) – substitutes only 1 character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pt-BR" smtClean="0"/>
              <a:t>Wildcards Example</a:t>
            </a:r>
          </a:p>
        </p:txBody>
      </p:sp>
      <p:sp>
        <p:nvSpPr>
          <p:cNvPr id="29699" name="Content Placeholder 2"/>
          <p:cNvSpPr>
            <a:spLocks noGrp="1"/>
          </p:cNvSpPr>
          <p:nvPr>
            <p:ph idx="1"/>
          </p:nvPr>
        </p:nvSpPr>
        <p:spPr/>
        <p:txBody>
          <a:bodyPr/>
          <a:lstStyle/>
          <a:p>
            <a:pPr eaLnBrk="1" hangingPunct="1">
              <a:buFont typeface="Wingdings" panose="05000000000000000000" pitchFamily="2" charset="2"/>
              <a:buNone/>
            </a:pPr>
            <a:r>
              <a:rPr lang="en-US" altLang="pt-BR" sz="2400" smtClean="0"/>
              <a:t>BUDGET.JAN		BUDGET.FEB		BUDGET.MAR</a:t>
            </a:r>
          </a:p>
          <a:p>
            <a:pPr eaLnBrk="1" hangingPunct="1">
              <a:buFont typeface="Wingdings" panose="05000000000000000000" pitchFamily="2" charset="2"/>
              <a:buNone/>
            </a:pPr>
            <a:r>
              <a:rPr lang="en-US" altLang="pt-BR" sz="2400" smtClean="0"/>
              <a:t>BANK.DOC		REPORT12.DOC	REPORT2.DOC</a:t>
            </a:r>
          </a:p>
          <a:p>
            <a:pPr eaLnBrk="1" hangingPunct="1">
              <a:buFont typeface="Wingdings" panose="05000000000000000000" pitchFamily="2" charset="2"/>
              <a:buNone/>
            </a:pPr>
            <a:endParaRPr lang="en-US" altLang="pt-BR" sz="2400" smtClean="0"/>
          </a:p>
          <a:p>
            <a:pPr lvl="1" eaLnBrk="1" hangingPunct="1">
              <a:buFont typeface="Wingdings" panose="05000000000000000000" pitchFamily="2" charset="2"/>
              <a:buNone/>
            </a:pPr>
            <a:r>
              <a:rPr lang="en-US" altLang="pt-BR" sz="2000" smtClean="0">
                <a:solidFill>
                  <a:schemeClr val="tx2"/>
                </a:solidFill>
              </a:rPr>
              <a:t>C:\&gt;dir *.*</a:t>
            </a:r>
          </a:p>
          <a:p>
            <a:pPr lvl="1" eaLnBrk="1" hangingPunct="1">
              <a:buFont typeface="Wingdings" panose="05000000000000000000" pitchFamily="2" charset="2"/>
              <a:buNone/>
            </a:pPr>
            <a:r>
              <a:rPr lang="en-US" altLang="pt-BR" sz="2000" smtClean="0">
                <a:solidFill>
                  <a:schemeClr val="tx2"/>
                </a:solidFill>
              </a:rPr>
              <a:t>C:\&gt;dir budget.*</a:t>
            </a:r>
          </a:p>
          <a:p>
            <a:pPr lvl="1" eaLnBrk="1" hangingPunct="1">
              <a:buFont typeface="Wingdings" panose="05000000000000000000" pitchFamily="2" charset="2"/>
              <a:buNone/>
            </a:pPr>
            <a:r>
              <a:rPr lang="en-US" altLang="pt-BR" sz="2000" smtClean="0">
                <a:solidFill>
                  <a:schemeClr val="tx2"/>
                </a:solidFill>
              </a:rPr>
              <a:t>C:\&gt;dir b*</a:t>
            </a:r>
          </a:p>
          <a:p>
            <a:pPr lvl="1" eaLnBrk="1" hangingPunct="1">
              <a:buFont typeface="Wingdings" panose="05000000000000000000" pitchFamily="2" charset="2"/>
              <a:buNone/>
            </a:pPr>
            <a:r>
              <a:rPr lang="en-US" altLang="pt-BR" sz="2000" smtClean="0">
                <a:solidFill>
                  <a:schemeClr val="tx2"/>
                </a:solidFill>
              </a:rPr>
              <a:t>C:\&gt;dir *.doc</a:t>
            </a:r>
          </a:p>
          <a:p>
            <a:pPr lvl="1" eaLnBrk="1" hangingPunct="1">
              <a:buFont typeface="Wingdings" panose="05000000000000000000" pitchFamily="2" charset="2"/>
              <a:buNone/>
            </a:pPr>
            <a:r>
              <a:rPr lang="en-US" altLang="pt-BR" sz="2000" smtClean="0">
                <a:solidFill>
                  <a:schemeClr val="tx2"/>
                </a:solidFill>
              </a:rPr>
              <a:t>C:\&gt;dir budget.?a?</a:t>
            </a:r>
          </a:p>
          <a:p>
            <a:pPr lvl="1" eaLnBrk="1" hangingPunct="1">
              <a:buFont typeface="Wingdings" panose="05000000000000000000" pitchFamily="2" charset="2"/>
              <a:buNone/>
            </a:pPr>
            <a:r>
              <a:rPr lang="en-US" altLang="pt-BR" sz="2000" smtClean="0">
                <a:solidFill>
                  <a:schemeClr val="tx2"/>
                </a:solidFill>
              </a:rPr>
              <a:t>C:\&gt;dir report?.doc</a:t>
            </a:r>
          </a:p>
          <a:p>
            <a:pPr eaLnBrk="1" hangingPunct="1"/>
            <a:endParaRPr lang="en-US" altLang="pt-BR"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pt-BR" smtClean="0"/>
              <a:t>Redirecting Output</a:t>
            </a:r>
          </a:p>
        </p:txBody>
      </p:sp>
      <p:sp>
        <p:nvSpPr>
          <p:cNvPr id="30723" name="Content Placeholder 2"/>
          <p:cNvSpPr>
            <a:spLocks noGrp="1"/>
          </p:cNvSpPr>
          <p:nvPr>
            <p:ph idx="1"/>
          </p:nvPr>
        </p:nvSpPr>
        <p:spPr/>
        <p:txBody>
          <a:bodyPr/>
          <a:lstStyle/>
          <a:p>
            <a:pPr eaLnBrk="1" hangingPunct="1"/>
            <a:r>
              <a:rPr lang="en-US" altLang="pt-BR" smtClean="0"/>
              <a:t>You can modify where the output of a command goes</a:t>
            </a:r>
          </a:p>
          <a:p>
            <a:pPr eaLnBrk="1" hangingPunct="1"/>
            <a:r>
              <a:rPr lang="en-US" altLang="pt-BR" smtClean="0"/>
              <a:t>By default the output of a commands is generally displayed on the screen</a:t>
            </a:r>
          </a:p>
          <a:p>
            <a:pPr eaLnBrk="1" hangingPunct="1"/>
            <a:r>
              <a:rPr lang="en-US" altLang="pt-BR" smtClean="0"/>
              <a:t>You can redirect the output to a file (&gt;, &gt;&gt;)</a:t>
            </a:r>
          </a:p>
          <a:p>
            <a:pPr eaLnBrk="1" hangingPunct="1"/>
            <a:r>
              <a:rPr lang="en-US" altLang="pt-BR" smtClean="0"/>
              <a:t>You can redirect the output to be used as input for another command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pt-BR" smtClean="0"/>
              <a:t>Redirecting Output to a File</a:t>
            </a:r>
          </a:p>
        </p:txBody>
      </p:sp>
      <p:sp>
        <p:nvSpPr>
          <p:cNvPr id="31747" name="Content Placeholder 2"/>
          <p:cNvSpPr>
            <a:spLocks noGrp="1"/>
          </p:cNvSpPr>
          <p:nvPr>
            <p:ph idx="1"/>
          </p:nvPr>
        </p:nvSpPr>
        <p:spPr/>
        <p:txBody>
          <a:bodyPr/>
          <a:lstStyle/>
          <a:p>
            <a:pPr eaLnBrk="1" hangingPunct="1"/>
            <a:r>
              <a:rPr lang="en-US" altLang="pt-BR" smtClean="0"/>
              <a:t>&gt; - when you redirect output to an existing file, the redirected output replaces the original file</a:t>
            </a:r>
          </a:p>
          <a:p>
            <a:pPr eaLnBrk="1" hangingPunct="1"/>
            <a:r>
              <a:rPr lang="en-US" altLang="pt-BR" smtClean="0"/>
              <a:t>&gt;&gt; - you can add, or append to the end of an existing file</a:t>
            </a:r>
          </a:p>
          <a:p>
            <a:pPr eaLnBrk="1" hangingPunct="1"/>
            <a:r>
              <a:rPr lang="en-US" altLang="pt-BR" smtClean="0"/>
              <a:t>If the file doesn’t exist, it will be created in either case</a:t>
            </a:r>
          </a:p>
          <a:p>
            <a:pPr eaLnBrk="1" hangingPunct="1">
              <a:buFont typeface="Wingdings 2" panose="05020102010507070707" pitchFamily="18" charset="2"/>
              <a:buNone/>
            </a:pPr>
            <a:endParaRPr lang="en-US" altLang="pt-BR"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pt-BR" smtClean="0"/>
              <a:t>Examples</a:t>
            </a:r>
          </a:p>
        </p:txBody>
      </p:sp>
      <p:sp>
        <p:nvSpPr>
          <p:cNvPr id="32771" name="Content Placeholder 2"/>
          <p:cNvSpPr>
            <a:spLocks noGrp="1"/>
          </p:cNvSpPr>
          <p:nvPr>
            <p:ph idx="1"/>
          </p:nvPr>
        </p:nvSpPr>
        <p:spPr/>
        <p:txBody>
          <a:bodyPr/>
          <a:lstStyle/>
          <a:p>
            <a:pPr eaLnBrk="1" hangingPunct="1">
              <a:buFont typeface="Wingdings" panose="05000000000000000000" pitchFamily="2" charset="2"/>
              <a:buNone/>
            </a:pPr>
            <a:r>
              <a:rPr lang="en-US" altLang="pt-BR" smtClean="0">
                <a:solidFill>
                  <a:schemeClr val="hlink"/>
                </a:solidFill>
              </a:rPr>
              <a:t>File1.txt</a:t>
            </a:r>
          </a:p>
          <a:p>
            <a:pPr eaLnBrk="1" hangingPunct="1">
              <a:buFont typeface="Wingdings" panose="05000000000000000000" pitchFamily="2" charset="2"/>
              <a:buNone/>
            </a:pPr>
            <a:r>
              <a:rPr lang="en-US" altLang="pt-BR" smtClean="0"/>
              <a:t>	This is file 1.</a:t>
            </a:r>
          </a:p>
          <a:p>
            <a:pPr eaLnBrk="1" hangingPunct="1">
              <a:buFont typeface="Wingdings" panose="05000000000000000000" pitchFamily="2" charset="2"/>
              <a:buNone/>
            </a:pPr>
            <a:r>
              <a:rPr lang="en-US" altLang="pt-BR" smtClean="0">
                <a:solidFill>
                  <a:schemeClr val="hlink"/>
                </a:solidFill>
              </a:rPr>
              <a:t>File2.txt</a:t>
            </a:r>
          </a:p>
          <a:p>
            <a:pPr eaLnBrk="1" hangingPunct="1">
              <a:buFont typeface="Wingdings" panose="05000000000000000000" pitchFamily="2" charset="2"/>
              <a:buNone/>
            </a:pPr>
            <a:r>
              <a:rPr lang="en-US" altLang="pt-BR" smtClean="0"/>
              <a:t>	This is file 2.</a:t>
            </a:r>
          </a:p>
          <a:p>
            <a:pPr eaLnBrk="1" hangingPunct="1">
              <a:buFont typeface="Wingdings" panose="05000000000000000000" pitchFamily="2" charset="2"/>
              <a:buNone/>
            </a:pPr>
            <a:r>
              <a:rPr lang="en-US" altLang="pt-BR" smtClean="0">
                <a:solidFill>
                  <a:schemeClr val="tx2"/>
                </a:solidFill>
              </a:rPr>
              <a:t>C:\&gt;type file1.txt &gt;&gt; file2.txt</a:t>
            </a:r>
          </a:p>
          <a:p>
            <a:pPr eaLnBrk="1" hangingPunct="1">
              <a:buFont typeface="Wingdings" panose="05000000000000000000" pitchFamily="2" charset="2"/>
              <a:buNone/>
            </a:pPr>
            <a:r>
              <a:rPr lang="en-US" altLang="pt-BR" smtClean="0">
                <a:solidFill>
                  <a:schemeClr val="tx2"/>
                </a:solidFill>
              </a:rPr>
              <a:t>C:\&gt;type file1.txt &gt; file2.txt</a:t>
            </a:r>
          </a:p>
          <a:p>
            <a:pPr eaLnBrk="1" hangingPunct="1">
              <a:buFont typeface="Wingdings" panose="05000000000000000000" pitchFamily="2" charset="2"/>
              <a:buNone/>
            </a:pPr>
            <a:r>
              <a:rPr lang="en-US" altLang="pt-BR" smtClean="0">
                <a:solidFill>
                  <a:schemeClr val="tx2"/>
                </a:solidFill>
              </a:rPr>
              <a:t>C:\&gt;type file1.txt &gt; file3.txt</a:t>
            </a:r>
          </a:p>
          <a:p>
            <a:pPr eaLnBrk="1" hangingPunct="1">
              <a:buFont typeface="Wingdings 2" panose="05020102010507070707" pitchFamily="18" charset="2"/>
              <a:buNone/>
            </a:pPr>
            <a:endParaRPr lang="en-US" altLang="pt-BR"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pt-BR" smtClean="0"/>
              <a:t>Connecting Commands with a Pipe</a:t>
            </a:r>
          </a:p>
        </p:txBody>
      </p:sp>
      <p:sp>
        <p:nvSpPr>
          <p:cNvPr id="33795" name="Content Placeholder 2"/>
          <p:cNvSpPr>
            <a:spLocks noGrp="1"/>
          </p:cNvSpPr>
          <p:nvPr>
            <p:ph idx="1"/>
          </p:nvPr>
        </p:nvSpPr>
        <p:spPr/>
        <p:txBody>
          <a:bodyPr/>
          <a:lstStyle/>
          <a:p>
            <a:pPr eaLnBrk="1" hangingPunct="1"/>
            <a:r>
              <a:rPr lang="en-US" altLang="pt-BR" smtClean="0"/>
              <a:t>You can redirect the output of one command to be the input of another. The two commands become connected using a </a:t>
            </a:r>
            <a:r>
              <a:rPr lang="en-US" altLang="pt-BR" i="1" smtClean="0"/>
              <a:t>pipe</a:t>
            </a:r>
            <a:r>
              <a:rPr lang="en-US" altLang="pt-BR" smtClean="0"/>
              <a:t> (|). You pipe the output of one command and use it as the input for a filter command.</a:t>
            </a:r>
          </a:p>
          <a:p>
            <a:pPr eaLnBrk="1" hangingPunct="1">
              <a:buFont typeface="Wingdings" panose="05000000000000000000" pitchFamily="2" charset="2"/>
              <a:buNone/>
            </a:pPr>
            <a:endParaRPr lang="en-US" altLang="pt-BR" smtClean="0"/>
          </a:p>
          <a:p>
            <a:pPr eaLnBrk="1" hangingPunct="1">
              <a:buFont typeface="Wingdings" panose="05000000000000000000" pitchFamily="2" charset="2"/>
              <a:buNone/>
            </a:pPr>
            <a:r>
              <a:rPr lang="en-US" altLang="pt-BR" smtClean="0"/>
              <a:t>C:\&gt;dir \DOS | more</a:t>
            </a:r>
          </a:p>
          <a:p>
            <a:pPr eaLnBrk="1" hangingPunct="1">
              <a:buFont typeface="Wingdings" panose="05000000000000000000" pitchFamily="2" charset="2"/>
              <a:buNone/>
            </a:pPr>
            <a:r>
              <a:rPr lang="en-US" altLang="pt-BR" smtClean="0"/>
              <a:t>C:\&gt;dir | sort</a:t>
            </a:r>
          </a:p>
          <a:p>
            <a:pPr eaLnBrk="1" hangingPunct="1">
              <a:buFont typeface="Wingdings 2" panose="05020102010507070707" pitchFamily="18" charset="2"/>
              <a:buNone/>
            </a:pPr>
            <a:endParaRPr lang="en-US" altLang="pt-BR"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ctrTitle"/>
          </p:nvPr>
        </p:nvSpPr>
        <p:spPr/>
        <p:txBody>
          <a:bodyPr/>
          <a:lstStyle/>
          <a:p>
            <a:pPr eaLnBrk="1" hangingPunct="1"/>
            <a:r>
              <a:rPr lang="en-US" altLang="pt-BR" smtClean="0"/>
              <a:t>PowerShell</a:t>
            </a:r>
          </a:p>
        </p:txBody>
      </p:sp>
      <p:sp>
        <p:nvSpPr>
          <p:cNvPr id="6" name="Subtitle 5"/>
          <p:cNvSpPr>
            <a:spLocks noGrp="1"/>
          </p:cNvSpPr>
          <p:nvPr>
            <p:ph type="subTitle" idx="1"/>
          </p:nvPr>
        </p:nvSpPr>
        <p:spPr/>
        <p:txBody>
          <a:bodyPr/>
          <a:lstStyle/>
          <a:p>
            <a:pPr eaLnBrk="1" hangingPunct="1"/>
            <a:endParaRPr lang="pt-BR" altLang="pt-BR" smtClean="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pt-BR" smtClean="0"/>
              <a:t>What is PowerShell?</a:t>
            </a:r>
          </a:p>
        </p:txBody>
      </p:sp>
      <p:sp>
        <p:nvSpPr>
          <p:cNvPr id="35843" name="Content Placeholder 2"/>
          <p:cNvSpPr>
            <a:spLocks noGrp="1"/>
          </p:cNvSpPr>
          <p:nvPr>
            <p:ph idx="1"/>
          </p:nvPr>
        </p:nvSpPr>
        <p:spPr/>
        <p:txBody>
          <a:bodyPr/>
          <a:lstStyle/>
          <a:p>
            <a:pPr eaLnBrk="1" hangingPunct="1"/>
            <a:r>
              <a:rPr lang="en-US" altLang="pt-BR" dirty="0" smtClean="0"/>
              <a:t>Windows PowerShell Version 4.0 runs on Windows 8.1 and Windows Server 2012 R2</a:t>
            </a:r>
          </a:p>
          <a:p>
            <a:pPr eaLnBrk="1" hangingPunct="1"/>
            <a:r>
              <a:rPr lang="en-US" altLang="pt-BR" dirty="0" smtClean="0"/>
              <a:t>task-based </a:t>
            </a:r>
            <a:r>
              <a:rPr lang="en-US" altLang="pt-BR" dirty="0" smtClean="0"/>
              <a:t>command-line shell and scripting language designed especially for system administration</a:t>
            </a:r>
          </a:p>
          <a:p>
            <a:pPr eaLnBrk="1" hangingPunct="1"/>
            <a:r>
              <a:rPr lang="en-US" altLang="pt-BR" dirty="0" smtClean="0"/>
              <a:t>Built on the .NET </a:t>
            </a:r>
            <a:r>
              <a:rPr lang="en-US" altLang="pt-BR" dirty="0" smtClean="0"/>
              <a:t>Framework (object oriented)</a:t>
            </a:r>
            <a:endParaRPr lang="en-US" altLang="pt-BR" dirty="0" smtClean="0"/>
          </a:p>
          <a:p>
            <a:pPr eaLnBrk="1" hangingPunct="1"/>
            <a:r>
              <a:rPr lang="en-US" altLang="pt-BR" dirty="0" smtClean="0"/>
              <a:t>Scripts allow you to automate </a:t>
            </a:r>
            <a:r>
              <a:rPr lang="en-US" altLang="pt-BR" dirty="0" smtClean="0"/>
              <a:t>the administration of the Windows operating system and applications that run on Windows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pt-BR" smtClean="0"/>
              <a:t>PowerShell Tasks</a:t>
            </a:r>
          </a:p>
        </p:txBody>
      </p:sp>
      <p:sp>
        <p:nvSpPr>
          <p:cNvPr id="37891" name="Content Placeholder 2"/>
          <p:cNvSpPr>
            <a:spLocks noGrp="1"/>
          </p:cNvSpPr>
          <p:nvPr>
            <p:ph idx="1"/>
          </p:nvPr>
        </p:nvSpPr>
        <p:spPr/>
        <p:txBody>
          <a:bodyPr/>
          <a:lstStyle/>
          <a:p>
            <a:pPr eaLnBrk="1" hangingPunct="1"/>
            <a:r>
              <a:rPr lang="en-US" altLang="pt-BR" dirty="0" smtClean="0"/>
              <a:t>Any task you can perform with the GUI, you can also perform using PowerShell</a:t>
            </a:r>
          </a:p>
          <a:p>
            <a:pPr eaLnBrk="1" hangingPunct="1"/>
            <a:r>
              <a:rPr lang="en-US" altLang="pt-BR" dirty="0" smtClean="0"/>
              <a:t>Some tasks can only be performed through PowerShell</a:t>
            </a:r>
          </a:p>
          <a:p>
            <a:pPr eaLnBrk="1" hangingPunct="1"/>
            <a:r>
              <a:rPr lang="en-US" altLang="pt-BR" dirty="0" smtClean="0"/>
              <a:t>PowerShell is the preferred Server management tool. Once proficient in its use, it is much faster than the GUI, especially in large domain environments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04800"/>
            <a:ext cx="8305800" cy="1143000"/>
          </a:xfrm>
        </p:spPr>
        <p:txBody>
          <a:bodyPr/>
          <a:lstStyle/>
          <a:p>
            <a:pPr eaLnBrk="1" hangingPunct="1"/>
            <a:r>
              <a:rPr lang="en-US" altLang="pt-BR" smtClean="0"/>
              <a:t>SHELL</a:t>
            </a:r>
          </a:p>
        </p:txBody>
      </p:sp>
      <p:sp>
        <p:nvSpPr>
          <p:cNvPr id="10243" name="Rectangle 3"/>
          <p:cNvSpPr>
            <a:spLocks noChangeArrowheads="1"/>
          </p:cNvSpPr>
          <p:nvPr/>
        </p:nvSpPr>
        <p:spPr bwMode="auto">
          <a:xfrm>
            <a:off x="685800" y="1676400"/>
            <a:ext cx="7772400" cy="609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pt-BR" sz="1800" b="1">
                <a:latin typeface="Arial" panose="020B0604020202020204" pitchFamily="34" charset="0"/>
              </a:rPr>
              <a:t>Application Program Layer</a:t>
            </a:r>
          </a:p>
        </p:txBody>
      </p:sp>
      <p:sp>
        <p:nvSpPr>
          <p:cNvPr id="10244" name="Rectangle 4"/>
          <p:cNvSpPr>
            <a:spLocks noChangeArrowheads="1"/>
          </p:cNvSpPr>
          <p:nvPr/>
        </p:nvSpPr>
        <p:spPr bwMode="auto">
          <a:xfrm>
            <a:off x="762000" y="2895600"/>
            <a:ext cx="7924800" cy="2667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pt-BR" sz="1800" b="1">
                <a:latin typeface="Arial" panose="020B0604020202020204" pitchFamily="34" charset="0"/>
              </a:rPr>
              <a:t>Operating System Layer</a:t>
            </a:r>
          </a:p>
        </p:txBody>
      </p:sp>
      <p:sp>
        <p:nvSpPr>
          <p:cNvPr id="10245" name="Rectangle 5"/>
          <p:cNvSpPr>
            <a:spLocks noChangeArrowheads="1"/>
          </p:cNvSpPr>
          <p:nvPr/>
        </p:nvSpPr>
        <p:spPr bwMode="auto">
          <a:xfrm>
            <a:off x="838200" y="5867400"/>
            <a:ext cx="7772400" cy="609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pt-BR" sz="1800" b="1">
                <a:latin typeface="Arial" panose="020B0604020202020204" pitchFamily="34" charset="0"/>
              </a:rPr>
              <a:t>Hardware Layer</a:t>
            </a:r>
          </a:p>
        </p:txBody>
      </p:sp>
      <p:sp>
        <p:nvSpPr>
          <p:cNvPr id="10246" name="Rectangle 6"/>
          <p:cNvSpPr>
            <a:spLocks noChangeArrowheads="1"/>
          </p:cNvSpPr>
          <p:nvPr/>
        </p:nvSpPr>
        <p:spPr bwMode="auto">
          <a:xfrm>
            <a:off x="914400" y="3048000"/>
            <a:ext cx="2209800" cy="609600"/>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pt-BR" sz="1800">
                <a:latin typeface="Arial" panose="020B0604020202020204" pitchFamily="34" charset="0"/>
              </a:rPr>
              <a:t>User Interface</a:t>
            </a:r>
            <a:br>
              <a:rPr lang="en-US" altLang="pt-BR" sz="1800">
                <a:latin typeface="Arial" panose="020B0604020202020204" pitchFamily="34" charset="0"/>
              </a:rPr>
            </a:br>
            <a:r>
              <a:rPr lang="en-US" altLang="pt-BR" sz="1800">
                <a:latin typeface="Arial" panose="020B0604020202020204" pitchFamily="34" charset="0"/>
              </a:rPr>
              <a:t> (shell) </a:t>
            </a:r>
            <a:r>
              <a:rPr lang="en-US" altLang="pt-BR" sz="1800" b="1">
                <a:latin typeface="Arial" panose="020B0604020202020204" pitchFamily="34" charset="0"/>
              </a:rPr>
              <a:t>cmd.exe</a:t>
            </a:r>
          </a:p>
        </p:txBody>
      </p:sp>
      <p:sp>
        <p:nvSpPr>
          <p:cNvPr id="10247" name="Rectangle 7"/>
          <p:cNvSpPr>
            <a:spLocks noChangeArrowheads="1"/>
          </p:cNvSpPr>
          <p:nvPr/>
        </p:nvSpPr>
        <p:spPr bwMode="auto">
          <a:xfrm>
            <a:off x="914400" y="4038600"/>
            <a:ext cx="2286000" cy="457200"/>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pt-BR" sz="1800">
                <a:latin typeface="Arial" panose="020B0604020202020204" pitchFamily="34" charset="0"/>
              </a:rPr>
              <a:t>File Management</a:t>
            </a:r>
          </a:p>
        </p:txBody>
      </p:sp>
      <p:sp>
        <p:nvSpPr>
          <p:cNvPr id="10248" name="Rectangle 8"/>
          <p:cNvSpPr>
            <a:spLocks noChangeArrowheads="1"/>
          </p:cNvSpPr>
          <p:nvPr/>
        </p:nvSpPr>
        <p:spPr bwMode="auto">
          <a:xfrm>
            <a:off x="914400" y="4953000"/>
            <a:ext cx="2286000" cy="457200"/>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pt-BR" sz="1800">
                <a:latin typeface="Arial" panose="020B0604020202020204" pitchFamily="34" charset="0"/>
              </a:rPr>
              <a:t>Device Management</a:t>
            </a:r>
          </a:p>
        </p:txBody>
      </p:sp>
      <p:sp>
        <p:nvSpPr>
          <p:cNvPr id="10249" name="Rectangle 9"/>
          <p:cNvSpPr>
            <a:spLocks noChangeArrowheads="1"/>
          </p:cNvSpPr>
          <p:nvPr/>
        </p:nvSpPr>
        <p:spPr bwMode="auto">
          <a:xfrm>
            <a:off x="6248400" y="3048000"/>
            <a:ext cx="2209800" cy="2209800"/>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pt-BR" sz="1800">
                <a:latin typeface="Arial" panose="020B0604020202020204" pitchFamily="34" charset="0"/>
              </a:rPr>
              <a:t>Task Management</a:t>
            </a:r>
          </a:p>
        </p:txBody>
      </p:sp>
      <p:sp>
        <p:nvSpPr>
          <p:cNvPr id="10250" name="Line 10"/>
          <p:cNvSpPr>
            <a:spLocks noChangeShapeType="1"/>
          </p:cNvSpPr>
          <p:nvPr/>
        </p:nvSpPr>
        <p:spPr bwMode="auto">
          <a:xfrm>
            <a:off x="4572000" y="2286000"/>
            <a:ext cx="0" cy="609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251" name="Line 11"/>
          <p:cNvSpPr>
            <a:spLocks noChangeShapeType="1"/>
          </p:cNvSpPr>
          <p:nvPr/>
        </p:nvSpPr>
        <p:spPr bwMode="auto">
          <a:xfrm>
            <a:off x="4572000" y="5562600"/>
            <a:ext cx="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252" name="Rectangle 12"/>
          <p:cNvSpPr>
            <a:spLocks noChangeArrowheads="1"/>
          </p:cNvSpPr>
          <p:nvPr/>
        </p:nvSpPr>
        <p:spPr bwMode="auto">
          <a:xfrm>
            <a:off x="1047750" y="1752600"/>
            <a:ext cx="1828800" cy="381000"/>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a:t>OPEN FILE</a:t>
            </a:r>
          </a:p>
        </p:txBody>
      </p:sp>
      <p:sp>
        <p:nvSpPr>
          <p:cNvPr id="10253" name="Line 13"/>
          <p:cNvSpPr>
            <a:spLocks noChangeShapeType="1"/>
          </p:cNvSpPr>
          <p:nvPr/>
        </p:nvSpPr>
        <p:spPr bwMode="auto">
          <a:xfrm>
            <a:off x="1981200" y="2057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0254" name="Line 14"/>
          <p:cNvSpPr>
            <a:spLocks noChangeShapeType="1"/>
          </p:cNvSpPr>
          <p:nvPr/>
        </p:nvSpPr>
        <p:spPr bwMode="auto">
          <a:xfrm>
            <a:off x="1981200" y="3657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0255" name="Line 15"/>
          <p:cNvSpPr>
            <a:spLocks noChangeShapeType="1"/>
          </p:cNvSpPr>
          <p:nvPr/>
        </p:nvSpPr>
        <p:spPr bwMode="auto">
          <a:xfrm>
            <a:off x="1981200" y="4495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0256" name="Line 16"/>
          <p:cNvSpPr>
            <a:spLocks noChangeShapeType="1"/>
          </p:cNvSpPr>
          <p:nvPr/>
        </p:nvSpPr>
        <p:spPr bwMode="auto">
          <a:xfrm>
            <a:off x="1981200" y="5334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pt-BR" smtClean="0"/>
              <a:t>The PowerShell Console</a:t>
            </a:r>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803" y="2153781"/>
            <a:ext cx="59817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pt-BR" smtClean="0"/>
              <a:t>PowerShell CmdLets</a:t>
            </a:r>
          </a:p>
        </p:txBody>
      </p:sp>
      <p:sp>
        <p:nvSpPr>
          <p:cNvPr id="40963" name="Content Placeholder 2"/>
          <p:cNvSpPr>
            <a:spLocks noGrp="1"/>
          </p:cNvSpPr>
          <p:nvPr>
            <p:ph idx="1"/>
          </p:nvPr>
        </p:nvSpPr>
        <p:spPr/>
        <p:txBody>
          <a:bodyPr/>
          <a:lstStyle/>
          <a:p>
            <a:pPr eaLnBrk="1" hangingPunct="1"/>
            <a:r>
              <a:rPr lang="en-US" altLang="pt-BR" dirty="0" err="1"/>
              <a:t>Cmdlets</a:t>
            </a:r>
            <a:r>
              <a:rPr lang="en-US" altLang="pt-BR" dirty="0"/>
              <a:t> (pronounced command-lets) are the commands and structures used to run operations, view data and manage the system</a:t>
            </a:r>
          </a:p>
          <a:p>
            <a:pPr eaLnBrk="1" hangingPunct="1"/>
            <a:r>
              <a:rPr lang="en-US" altLang="pt-BR" dirty="0" smtClean="0"/>
              <a:t>The number of available </a:t>
            </a:r>
            <a:r>
              <a:rPr lang="en-US" altLang="pt-BR" dirty="0" err="1" smtClean="0"/>
              <a:t>cmdlets</a:t>
            </a:r>
            <a:r>
              <a:rPr lang="en-US" altLang="pt-BR" dirty="0" smtClean="0"/>
              <a:t> is constantly growing (over 500 in PowerShell 4.0)</a:t>
            </a:r>
            <a:endParaRPr lang="en-US" altLang="pt-B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pt-BR" smtClean="0"/>
              <a:t>Basic Command Structure</a:t>
            </a:r>
          </a:p>
        </p:txBody>
      </p:sp>
      <p:sp>
        <p:nvSpPr>
          <p:cNvPr id="41987" name="Content Placeholder 2"/>
          <p:cNvSpPr>
            <a:spLocks noGrp="1"/>
          </p:cNvSpPr>
          <p:nvPr>
            <p:ph idx="1"/>
          </p:nvPr>
        </p:nvSpPr>
        <p:spPr/>
        <p:txBody>
          <a:bodyPr/>
          <a:lstStyle/>
          <a:p>
            <a:pPr eaLnBrk="1" hangingPunct="1"/>
            <a:r>
              <a:rPr lang="en-US" altLang="pt-BR" smtClean="0"/>
              <a:t>PowerShell cmdlets are always a verb and noun pair structure:</a:t>
            </a:r>
          </a:p>
          <a:p>
            <a:pPr algn="ctr" eaLnBrk="1" hangingPunct="1">
              <a:buFont typeface="Arial" panose="020B0604020202020204" pitchFamily="34" charset="0"/>
              <a:buNone/>
            </a:pPr>
            <a:r>
              <a:rPr lang="en-US" altLang="pt-BR" smtClean="0"/>
              <a:t>verb-noun</a:t>
            </a:r>
          </a:p>
          <a:p>
            <a:pPr eaLnBrk="1" hangingPunct="1"/>
            <a:r>
              <a:rPr lang="en-US" altLang="pt-BR" smtClean="0"/>
              <a:t>Some examples:</a:t>
            </a:r>
          </a:p>
          <a:p>
            <a:pPr lvl="1" eaLnBrk="1" hangingPunct="1"/>
            <a:r>
              <a:rPr lang="en-US" altLang="pt-BR" smtClean="0"/>
              <a:t>Get-Childitem</a:t>
            </a:r>
          </a:p>
          <a:p>
            <a:pPr lvl="1" eaLnBrk="1" hangingPunct="1"/>
            <a:r>
              <a:rPr lang="en-US" altLang="pt-BR" smtClean="0"/>
              <a:t>Set-Service</a:t>
            </a:r>
          </a:p>
          <a:p>
            <a:pPr lvl="1" eaLnBrk="1" hangingPunct="1"/>
            <a:r>
              <a:rPr lang="en-US" altLang="pt-BR" smtClean="0"/>
              <a:t>Copy-Item</a:t>
            </a:r>
          </a:p>
          <a:p>
            <a:pPr lvl="1" eaLnBrk="1" hangingPunct="1"/>
            <a:r>
              <a:rPr lang="en-US" altLang="pt-BR" smtClean="0"/>
              <a:t>Stop-Process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pt-BR" smtClean="0"/>
              <a:t>CmdLet Structure</a:t>
            </a:r>
          </a:p>
        </p:txBody>
      </p:sp>
      <p:sp>
        <p:nvSpPr>
          <p:cNvPr id="43011" name="Content Placeholder 2"/>
          <p:cNvSpPr>
            <a:spLocks noGrp="1"/>
          </p:cNvSpPr>
          <p:nvPr>
            <p:ph idx="1"/>
          </p:nvPr>
        </p:nvSpPr>
        <p:spPr/>
        <p:txBody>
          <a:bodyPr/>
          <a:lstStyle/>
          <a:p>
            <a:pPr eaLnBrk="1" hangingPunct="1"/>
            <a:r>
              <a:rPr lang="en-US" altLang="pt-BR" smtClean="0"/>
              <a:t>CmdLet usage generally follows the following structure:</a:t>
            </a:r>
          </a:p>
          <a:p>
            <a:pPr eaLnBrk="1" hangingPunct="1">
              <a:buFont typeface="Arial" panose="020B0604020202020204" pitchFamily="34" charset="0"/>
              <a:buNone/>
            </a:pPr>
            <a:r>
              <a:rPr lang="en-US" altLang="pt-BR" sz="2400" smtClean="0">
                <a:latin typeface="Courier New" panose="02070309020205020404" pitchFamily="49" charset="0"/>
                <a:cs typeface="Courier New" panose="02070309020205020404" pitchFamily="49" charset="0"/>
              </a:rPr>
              <a:t>CmdLet -parameter [value] -parameter [value]</a:t>
            </a:r>
          </a:p>
          <a:p>
            <a:pPr eaLnBrk="1" hangingPunct="1"/>
            <a:r>
              <a:rPr lang="en-US" altLang="pt-BR" smtClean="0"/>
              <a:t>Parameters are optional switches that affect the overall behaviour of the CmdLet</a:t>
            </a:r>
          </a:p>
          <a:p>
            <a:pPr eaLnBrk="1" hangingPunct="1">
              <a:buFont typeface="Arial" panose="020B0604020202020204" pitchFamily="34" charset="0"/>
              <a:buNone/>
            </a:pPr>
            <a:r>
              <a:rPr lang="en-US" altLang="pt-BR" smtClean="0"/>
              <a:t>Samples:</a:t>
            </a:r>
          </a:p>
          <a:p>
            <a:pPr lvl="1" eaLnBrk="1" hangingPunct="1">
              <a:buFont typeface="Arial" panose="020B0604020202020204" pitchFamily="34" charset="0"/>
              <a:buNone/>
            </a:pPr>
            <a:r>
              <a:rPr lang="en-US" altLang="pt-BR" sz="2000" smtClean="0">
                <a:latin typeface="Courier New" panose="02070309020205020404" pitchFamily="49" charset="0"/>
                <a:cs typeface="Courier New" panose="02070309020205020404" pitchFamily="49" charset="0"/>
              </a:rPr>
              <a:t>Get-ChildItem -path c:\windows -exclude *.txt</a:t>
            </a:r>
          </a:p>
          <a:p>
            <a:pPr lvl="1" eaLnBrk="1" hangingPunct="1">
              <a:buFont typeface="Arial" panose="020B0604020202020204" pitchFamily="34" charset="0"/>
              <a:buNone/>
            </a:pPr>
            <a:r>
              <a:rPr lang="en-US" altLang="pt-BR" sz="2000" smtClean="0">
                <a:latin typeface="Courier New" panose="02070309020205020404" pitchFamily="49" charset="0"/>
                <a:cs typeface="Courier New" panose="02070309020205020404" pitchFamily="49" charset="0"/>
              </a:rPr>
              <a:t>Get-Process -Id 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pt-BR" smtClean="0"/>
              <a:t>Some Popular CmdLets</a:t>
            </a:r>
          </a:p>
        </p:txBody>
      </p:sp>
      <p:sp>
        <p:nvSpPr>
          <p:cNvPr id="44035" name="Content Placeholder 2"/>
          <p:cNvSpPr>
            <a:spLocks noGrp="1"/>
          </p:cNvSpPr>
          <p:nvPr>
            <p:ph idx="1"/>
          </p:nvPr>
        </p:nvSpPr>
        <p:spPr/>
        <p:txBody>
          <a:bodyPr/>
          <a:lstStyle/>
          <a:p>
            <a:pPr eaLnBrk="1" hangingPunct="1"/>
            <a:r>
              <a:rPr lang="en-US" altLang="pt-BR" smtClean="0"/>
              <a:t>Get-ChildItem – lists all files in the current directory</a:t>
            </a:r>
          </a:p>
          <a:p>
            <a:pPr eaLnBrk="1" hangingPunct="1"/>
            <a:r>
              <a:rPr lang="en-US" altLang="pt-BR" smtClean="0"/>
              <a:t>Set-Location – changes the current directory</a:t>
            </a:r>
          </a:p>
          <a:p>
            <a:pPr eaLnBrk="1" hangingPunct="1"/>
            <a:r>
              <a:rPr lang="en-US" altLang="pt-BR" smtClean="0"/>
              <a:t>Get-Process – returns a list of all processes</a:t>
            </a:r>
          </a:p>
          <a:p>
            <a:pPr eaLnBrk="1" hangingPunct="1"/>
            <a:r>
              <a:rPr lang="en-US" altLang="pt-BR" smtClean="0"/>
              <a:t>Get-Help – built-in help 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pt-BR" smtClean="0"/>
              <a:t>PowerShell Aliases</a:t>
            </a:r>
          </a:p>
        </p:txBody>
      </p:sp>
      <p:sp>
        <p:nvSpPr>
          <p:cNvPr id="45059" name="Content Placeholder 2"/>
          <p:cNvSpPr>
            <a:spLocks noGrp="1"/>
          </p:cNvSpPr>
          <p:nvPr>
            <p:ph idx="1"/>
          </p:nvPr>
        </p:nvSpPr>
        <p:spPr/>
        <p:txBody>
          <a:bodyPr/>
          <a:lstStyle/>
          <a:p>
            <a:pPr eaLnBrk="1" hangingPunct="1"/>
            <a:r>
              <a:rPr lang="en-US" altLang="pt-BR" smtClean="0"/>
              <a:t>Allows users to use familiar commands in PowerShell to get started quickly</a:t>
            </a:r>
          </a:p>
          <a:p>
            <a:pPr lvl="1" eaLnBrk="1" hangingPunct="1">
              <a:buFont typeface="Arial" panose="020B0604020202020204" pitchFamily="34" charset="0"/>
              <a:buNone/>
            </a:pPr>
            <a:r>
              <a:rPr lang="en-US" altLang="pt-BR" smtClean="0"/>
              <a:t>For example:</a:t>
            </a:r>
          </a:p>
          <a:p>
            <a:pPr lvl="2" eaLnBrk="1" hangingPunct="1">
              <a:buFont typeface="Arial" panose="020B0604020202020204" pitchFamily="34" charset="0"/>
              <a:buNone/>
            </a:pPr>
            <a:r>
              <a:rPr lang="en-US" altLang="pt-BR" smtClean="0"/>
              <a:t> </a:t>
            </a:r>
            <a:r>
              <a:rPr lang="en-US" altLang="pt-BR" smtClean="0">
                <a:latin typeface="Courier New" panose="02070309020205020404" pitchFamily="49" charset="0"/>
                <a:cs typeface="Courier New" panose="02070309020205020404" pitchFamily="49" charset="0"/>
              </a:rPr>
              <a:t>dir or ls = Get-ChildItem</a:t>
            </a:r>
          </a:p>
          <a:p>
            <a:pPr eaLnBrk="1" hangingPunct="1"/>
            <a:r>
              <a:rPr lang="en-US" altLang="pt-BR" smtClean="0">
                <a:cs typeface="Courier New" panose="02070309020205020404" pitchFamily="49" charset="0"/>
              </a:rPr>
              <a:t>Use </a:t>
            </a:r>
            <a:r>
              <a:rPr lang="en-US" altLang="pt-BR" smtClean="0">
                <a:latin typeface="Courier New" panose="02070309020205020404" pitchFamily="49" charset="0"/>
                <a:cs typeface="Courier New" panose="02070309020205020404" pitchFamily="49" charset="0"/>
              </a:rPr>
              <a:t>Get-Alias</a:t>
            </a:r>
            <a:r>
              <a:rPr lang="en-US" altLang="pt-BR" smtClean="0">
                <a:cs typeface="Courier New" panose="02070309020205020404" pitchFamily="49" charset="0"/>
              </a:rPr>
              <a:t> command to view aliases</a:t>
            </a:r>
          </a:p>
          <a:p>
            <a:pPr eaLnBrk="1" hangingPunct="1"/>
            <a:r>
              <a:rPr lang="en-US" altLang="pt-BR" smtClean="0">
                <a:cs typeface="Courier New" panose="02070309020205020404" pitchFamily="49" charset="0"/>
              </a:rPr>
              <a:t>Built-in Aliases</a:t>
            </a:r>
          </a:p>
          <a:p>
            <a:pPr eaLnBrk="1" hangingPunct="1"/>
            <a:r>
              <a:rPr lang="en-US" altLang="pt-BR" smtClean="0">
                <a:cs typeface="Courier New" panose="02070309020205020404" pitchFamily="49" charset="0"/>
              </a:rPr>
              <a:t>User-defined Aliases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5"/>
          <p:cNvSpPr>
            <a:spLocks noGrp="1"/>
          </p:cNvSpPr>
          <p:nvPr>
            <p:ph type="title"/>
          </p:nvPr>
        </p:nvSpPr>
        <p:spPr/>
        <p:txBody>
          <a:bodyPr/>
          <a:lstStyle/>
          <a:p>
            <a:pPr eaLnBrk="1" hangingPunct="1"/>
            <a:r>
              <a:rPr lang="en-US" altLang="pt-BR" dirty="0"/>
              <a:t>(Command Line Interface</a:t>
            </a:r>
            <a:r>
              <a:rPr lang="en-US" altLang="pt-BR" dirty="0" smtClean="0"/>
              <a:t>) </a:t>
            </a:r>
            <a:br>
              <a:rPr lang="en-US" altLang="pt-BR" dirty="0" smtClean="0"/>
            </a:br>
            <a:r>
              <a:rPr lang="en-US" altLang="pt-BR" dirty="0" smtClean="0"/>
              <a:t>CLI Syntax </a:t>
            </a:r>
          </a:p>
        </p:txBody>
      </p:sp>
      <p:sp>
        <p:nvSpPr>
          <p:cNvPr id="11267" name="Rectangle 2"/>
          <p:cNvSpPr>
            <a:spLocks noGrp="1" noChangeArrowheads="1"/>
          </p:cNvSpPr>
          <p:nvPr>
            <p:ph idx="1"/>
          </p:nvPr>
        </p:nvSpPr>
        <p:spPr/>
        <p:txBody>
          <a:bodyPr/>
          <a:lstStyle/>
          <a:p>
            <a:pPr eaLnBrk="1" hangingPunct="1"/>
            <a:r>
              <a:rPr lang="en-US" altLang="pt-BR" smtClean="0"/>
              <a:t>Command tells CLI “what” user wants to do</a:t>
            </a:r>
          </a:p>
          <a:p>
            <a:pPr eaLnBrk="1" hangingPunct="1"/>
            <a:r>
              <a:rPr lang="en-US" altLang="pt-BR" smtClean="0"/>
              <a:t>Parameter tells CLI “where” user wants the command to happen. (A:)</a:t>
            </a:r>
          </a:p>
          <a:p>
            <a:pPr eaLnBrk="1" hangingPunct="1"/>
            <a:r>
              <a:rPr lang="en-US" altLang="pt-BR" smtClean="0"/>
              <a:t>Switch (or Option) tells CLI “how” the user wants the command to be executed</a:t>
            </a:r>
          </a:p>
          <a:p>
            <a:pPr eaLnBrk="1" hangingPunct="1"/>
            <a:endParaRPr lang="en-US" altLang="pt-BR" smtClean="0"/>
          </a:p>
        </p:txBody>
      </p:sp>
      <p:grpSp>
        <p:nvGrpSpPr>
          <p:cNvPr id="11268" name="Group 21"/>
          <p:cNvGrpSpPr>
            <a:grpSpLocks/>
          </p:cNvGrpSpPr>
          <p:nvPr/>
        </p:nvGrpSpPr>
        <p:grpSpPr bwMode="auto">
          <a:xfrm>
            <a:off x="609600" y="4419600"/>
            <a:ext cx="9906000" cy="1981200"/>
            <a:chOff x="384" y="2784"/>
            <a:chExt cx="6240" cy="1248"/>
          </a:xfrm>
        </p:grpSpPr>
        <p:sp>
          <p:nvSpPr>
            <p:cNvPr id="11269" name="Text Box 13"/>
            <p:cNvSpPr txBox="1">
              <a:spLocks noChangeArrowheads="1"/>
            </p:cNvSpPr>
            <p:nvPr/>
          </p:nvSpPr>
          <p:spPr bwMode="auto">
            <a:xfrm>
              <a:off x="672" y="27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C:\&gt;</a:t>
              </a:r>
            </a:p>
          </p:txBody>
        </p:sp>
        <p:sp>
          <p:nvSpPr>
            <p:cNvPr id="11270" name="Text Box 14"/>
            <p:cNvSpPr txBox="1">
              <a:spLocks noChangeArrowheads="1"/>
            </p:cNvSpPr>
            <p:nvPr/>
          </p:nvSpPr>
          <p:spPr bwMode="auto">
            <a:xfrm>
              <a:off x="1680" y="2784"/>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COPY     /A  /V</a:t>
              </a:r>
            </a:p>
          </p:txBody>
        </p:sp>
        <p:sp>
          <p:nvSpPr>
            <p:cNvPr id="11271" name="Text Box 15"/>
            <p:cNvSpPr txBox="1">
              <a:spLocks noChangeArrowheads="1"/>
            </p:cNvSpPr>
            <p:nvPr/>
          </p:nvSpPr>
          <p:spPr bwMode="auto">
            <a:xfrm>
              <a:off x="3504" y="2784"/>
              <a:ext cx="3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pt-BR"/>
                <a:t>myfile.txt           e:\backup\</a:t>
              </a:r>
            </a:p>
          </p:txBody>
        </p:sp>
        <p:sp>
          <p:nvSpPr>
            <p:cNvPr id="11272" name="AutoShape 16"/>
            <p:cNvSpPr>
              <a:spLocks noChangeArrowheads="1"/>
            </p:cNvSpPr>
            <p:nvPr/>
          </p:nvSpPr>
          <p:spPr bwMode="auto">
            <a:xfrm>
              <a:off x="2016" y="2976"/>
              <a:ext cx="1296" cy="960"/>
            </a:xfrm>
            <a:prstGeom prst="upArrowCallout">
              <a:avLst>
                <a:gd name="adj1" fmla="val 33750"/>
                <a:gd name="adj2" fmla="val 33750"/>
                <a:gd name="adj3" fmla="val 16667"/>
                <a:gd name="adj4" fmla="val 66667"/>
              </a:avLst>
            </a:prstGeom>
            <a:solidFill>
              <a:srgbClr val="FF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sz="1400"/>
                <a:t>Switch</a:t>
              </a:r>
              <a:br>
                <a:rPr lang="en-US" altLang="pt-BR" sz="1400"/>
              </a:br>
              <a:r>
                <a:rPr lang="en-US" altLang="pt-BR" sz="1400"/>
                <a:t>/A     ASCII file</a:t>
              </a:r>
              <a:br>
                <a:rPr lang="en-US" altLang="pt-BR" sz="1400"/>
              </a:br>
              <a:r>
                <a:rPr lang="en-US" altLang="pt-BR" sz="1400"/>
                <a:t>/V    Verify after copying</a:t>
              </a:r>
            </a:p>
          </p:txBody>
        </p:sp>
        <p:sp>
          <p:nvSpPr>
            <p:cNvPr id="11273" name="AutoShape 17"/>
            <p:cNvSpPr>
              <a:spLocks noChangeArrowheads="1"/>
            </p:cNvSpPr>
            <p:nvPr/>
          </p:nvSpPr>
          <p:spPr bwMode="auto">
            <a:xfrm>
              <a:off x="3360" y="2976"/>
              <a:ext cx="1056" cy="1008"/>
            </a:xfrm>
            <a:prstGeom prst="upArrowCallout">
              <a:avLst>
                <a:gd name="adj1" fmla="val 26190"/>
                <a:gd name="adj2" fmla="val 26190"/>
                <a:gd name="adj3" fmla="val 16667"/>
                <a:gd name="adj4" fmla="val 66667"/>
              </a:avLst>
            </a:prstGeom>
            <a:solidFill>
              <a:srgbClr val="FF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sz="1400"/>
                <a:t>Parameter 1</a:t>
              </a:r>
              <a:br>
                <a:rPr lang="en-US" altLang="pt-BR" sz="1400"/>
              </a:br>
              <a:r>
                <a:rPr lang="en-US" altLang="pt-BR" sz="1400"/>
                <a:t>Source</a:t>
              </a:r>
            </a:p>
          </p:txBody>
        </p:sp>
        <p:sp>
          <p:nvSpPr>
            <p:cNvPr id="11274" name="AutoShape 18"/>
            <p:cNvSpPr>
              <a:spLocks noChangeArrowheads="1"/>
            </p:cNvSpPr>
            <p:nvPr/>
          </p:nvSpPr>
          <p:spPr bwMode="auto">
            <a:xfrm>
              <a:off x="4512" y="3072"/>
              <a:ext cx="1056" cy="960"/>
            </a:xfrm>
            <a:prstGeom prst="upArrowCallout">
              <a:avLst>
                <a:gd name="adj1" fmla="val 27500"/>
                <a:gd name="adj2" fmla="val 27500"/>
                <a:gd name="adj3" fmla="val 16667"/>
                <a:gd name="adj4" fmla="val 66667"/>
              </a:avLst>
            </a:prstGeom>
            <a:solidFill>
              <a:srgbClr val="FF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sz="1400"/>
                <a:t>Parameter 2</a:t>
              </a:r>
              <a:br>
                <a:rPr lang="en-US" altLang="pt-BR" sz="1400"/>
              </a:br>
              <a:r>
                <a:rPr lang="en-US" altLang="pt-BR" sz="1400"/>
                <a:t>Target</a:t>
              </a:r>
            </a:p>
          </p:txBody>
        </p:sp>
        <p:sp>
          <p:nvSpPr>
            <p:cNvPr id="11275" name="AutoShape 5"/>
            <p:cNvSpPr>
              <a:spLocks noChangeArrowheads="1"/>
            </p:cNvSpPr>
            <p:nvPr/>
          </p:nvSpPr>
          <p:spPr bwMode="auto">
            <a:xfrm>
              <a:off x="1200" y="3024"/>
              <a:ext cx="1056" cy="768"/>
            </a:xfrm>
            <a:prstGeom prst="upArrowCallout">
              <a:avLst>
                <a:gd name="adj1" fmla="val 34375"/>
                <a:gd name="adj2" fmla="val 34375"/>
                <a:gd name="adj3" fmla="val 16667"/>
                <a:gd name="adj4" fmla="val 66667"/>
              </a:avLst>
            </a:prstGeom>
            <a:solidFill>
              <a:srgbClr val="FF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sz="1400"/>
                <a:t>Command</a:t>
              </a:r>
            </a:p>
          </p:txBody>
        </p:sp>
        <p:sp>
          <p:nvSpPr>
            <p:cNvPr id="11276" name="AutoShape 20"/>
            <p:cNvSpPr>
              <a:spLocks noChangeArrowheads="1"/>
            </p:cNvSpPr>
            <p:nvPr/>
          </p:nvSpPr>
          <p:spPr bwMode="auto">
            <a:xfrm>
              <a:off x="384" y="3024"/>
              <a:ext cx="1056" cy="768"/>
            </a:xfrm>
            <a:prstGeom prst="upArrowCallout">
              <a:avLst>
                <a:gd name="adj1" fmla="val 34375"/>
                <a:gd name="adj2" fmla="val 34375"/>
                <a:gd name="adj3" fmla="val 16667"/>
                <a:gd name="adj4" fmla="val 66667"/>
              </a:avLst>
            </a:prstGeom>
            <a:solidFill>
              <a:srgbClr val="FFCC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pt-BR" sz="1400"/>
                <a:t>Prompt</a:t>
              </a:r>
              <a:br>
                <a:rPr lang="en-US" altLang="pt-BR" sz="1400"/>
              </a:br>
              <a:r>
                <a:rPr lang="en-US" altLang="pt-BR" sz="1400"/>
                <a:t>Drive and path</a:t>
              </a: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pt-BR" smtClean="0"/>
              <a:t>Internal Commands</a:t>
            </a:r>
          </a:p>
        </p:txBody>
      </p:sp>
      <p:sp>
        <p:nvSpPr>
          <p:cNvPr id="12291" name="Rectangle 3"/>
          <p:cNvSpPr>
            <a:spLocks noGrp="1" noChangeArrowheads="1"/>
          </p:cNvSpPr>
          <p:nvPr>
            <p:ph sz="half" idx="1"/>
          </p:nvPr>
        </p:nvSpPr>
        <p:spPr/>
        <p:txBody>
          <a:bodyPr/>
          <a:lstStyle/>
          <a:p>
            <a:pPr eaLnBrk="1" hangingPunct="1"/>
            <a:r>
              <a:rPr lang="en-US" altLang="pt-BR" smtClean="0"/>
              <a:t>Internal commands are built into the command interpreter cmd.exe</a:t>
            </a:r>
          </a:p>
          <a:p>
            <a:pPr lvl="1" eaLnBrk="1" hangingPunct="1"/>
            <a:r>
              <a:rPr lang="en-US" altLang="pt-BR" smtClean="0"/>
              <a:t>Installed with OS</a:t>
            </a:r>
          </a:p>
          <a:p>
            <a:pPr lvl="1" eaLnBrk="1" hangingPunct="1"/>
            <a:r>
              <a:rPr lang="en-US" altLang="pt-BR" smtClean="0"/>
              <a:t>No disk access</a:t>
            </a:r>
          </a:p>
          <a:p>
            <a:pPr lvl="1" eaLnBrk="1" hangingPunct="1"/>
            <a:r>
              <a:rPr lang="en-US" altLang="pt-BR" smtClean="0"/>
              <a:t>Faster performance</a:t>
            </a:r>
          </a:p>
        </p:txBody>
      </p:sp>
      <p:sp>
        <p:nvSpPr>
          <p:cNvPr id="12292" name="Content Placeholder 7"/>
          <p:cNvSpPr>
            <a:spLocks noGrp="1"/>
          </p:cNvSpPr>
          <p:nvPr>
            <p:ph sz="half" idx="2"/>
          </p:nvPr>
        </p:nvSpPr>
        <p:spPr/>
        <p:txBody>
          <a:bodyPr/>
          <a:lstStyle/>
          <a:p>
            <a:pPr eaLnBrk="1" hangingPunct="1"/>
            <a:r>
              <a:rPr lang="en-US" altLang="pt-BR" smtClean="0"/>
              <a:t>Examples:</a:t>
            </a:r>
          </a:p>
          <a:p>
            <a:pPr lvl="1" eaLnBrk="1" hangingPunct="1"/>
            <a:r>
              <a:rPr lang="en-US" altLang="pt-BR" sz="1800" smtClean="0"/>
              <a:t>CD, CHDIR</a:t>
            </a:r>
          </a:p>
          <a:p>
            <a:pPr lvl="1" eaLnBrk="1" hangingPunct="1"/>
            <a:r>
              <a:rPr lang="en-US" altLang="pt-BR" sz="1800" smtClean="0"/>
              <a:t>COPY</a:t>
            </a:r>
          </a:p>
          <a:p>
            <a:pPr lvl="1" eaLnBrk="1" hangingPunct="1"/>
            <a:r>
              <a:rPr lang="en-US" altLang="pt-BR" sz="1800" smtClean="0"/>
              <a:t>DEL</a:t>
            </a:r>
          </a:p>
          <a:p>
            <a:pPr lvl="1" eaLnBrk="1" hangingPunct="1"/>
            <a:r>
              <a:rPr lang="en-US" altLang="pt-BR" sz="1800" smtClean="0"/>
              <a:t>DIR</a:t>
            </a:r>
          </a:p>
          <a:p>
            <a:pPr lvl="1" eaLnBrk="1" hangingPunct="1"/>
            <a:r>
              <a:rPr lang="en-US" altLang="pt-BR" sz="1800" smtClean="0"/>
              <a:t>ECHO</a:t>
            </a:r>
          </a:p>
          <a:p>
            <a:pPr lvl="1" eaLnBrk="1" hangingPunct="1"/>
            <a:r>
              <a:rPr lang="en-US" altLang="pt-BR" sz="1800" smtClean="0"/>
              <a:t>GOTO</a:t>
            </a:r>
          </a:p>
          <a:p>
            <a:pPr lvl="1" eaLnBrk="1" hangingPunct="1"/>
            <a:r>
              <a:rPr lang="en-US" altLang="pt-BR" sz="1800" smtClean="0"/>
              <a:t>REN, RENAME</a:t>
            </a:r>
          </a:p>
          <a:p>
            <a:pPr lvl="1" eaLnBrk="1" hangingPunct="1"/>
            <a:r>
              <a:rPr lang="en-US" altLang="pt-BR" sz="1800" smtClean="0"/>
              <a:t>RD, RMDIR</a:t>
            </a:r>
          </a:p>
          <a:p>
            <a:pPr lvl="1" eaLnBrk="1" hangingPunct="1"/>
            <a:r>
              <a:rPr lang="en-US" altLang="pt-BR" sz="1800" smtClean="0"/>
              <a:t>SET</a:t>
            </a:r>
          </a:p>
          <a:p>
            <a:pPr lvl="1" eaLnBrk="1" hangingPunct="1"/>
            <a:r>
              <a:rPr lang="en-US" altLang="pt-BR" sz="1800" smtClean="0"/>
              <a:t>START</a:t>
            </a:r>
          </a:p>
          <a:p>
            <a:pPr lvl="1" eaLnBrk="1" hangingPunct="1"/>
            <a:r>
              <a:rPr lang="en-US" altLang="pt-BR" sz="1800" smtClean="0"/>
              <a:t>TITLE</a:t>
            </a:r>
          </a:p>
          <a:p>
            <a:pPr lvl="1" eaLnBrk="1" hangingPunct="1"/>
            <a:r>
              <a:rPr lang="en-US" altLang="pt-BR" sz="1800" smtClean="0"/>
              <a:t>PAUSE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pt-BR" smtClean="0"/>
              <a:t>External Commands</a:t>
            </a:r>
          </a:p>
        </p:txBody>
      </p:sp>
      <p:sp>
        <p:nvSpPr>
          <p:cNvPr id="13315" name="Rectangle 3"/>
          <p:cNvSpPr>
            <a:spLocks noGrp="1" noChangeArrowheads="1"/>
          </p:cNvSpPr>
          <p:nvPr>
            <p:ph sz="half" idx="1"/>
          </p:nvPr>
        </p:nvSpPr>
        <p:spPr/>
        <p:txBody>
          <a:bodyPr/>
          <a:lstStyle/>
          <a:p>
            <a:pPr eaLnBrk="1" hangingPunct="1"/>
            <a:r>
              <a:rPr lang="en-US" altLang="pt-BR" sz="2400" smtClean="0"/>
              <a:t>external commands that are not built into the command interpreter cmd.exe</a:t>
            </a:r>
          </a:p>
          <a:p>
            <a:pPr lvl="1" eaLnBrk="1" hangingPunct="1"/>
            <a:r>
              <a:rPr lang="en-US" altLang="pt-BR" sz="2000" smtClean="0"/>
              <a:t>Installed in separate folder</a:t>
            </a:r>
          </a:p>
          <a:p>
            <a:pPr lvl="1" eaLnBrk="1" hangingPunct="1"/>
            <a:r>
              <a:rPr lang="en-US" altLang="pt-BR" sz="2000" smtClean="0"/>
              <a:t>Disk Access required</a:t>
            </a:r>
          </a:p>
          <a:p>
            <a:pPr lvl="1" eaLnBrk="1" hangingPunct="1"/>
            <a:r>
              <a:rPr lang="en-US" altLang="pt-BR" sz="2000" smtClean="0"/>
              <a:t>Slower performance</a:t>
            </a:r>
          </a:p>
        </p:txBody>
      </p:sp>
      <p:sp>
        <p:nvSpPr>
          <p:cNvPr id="13316" name="Rectangle 4"/>
          <p:cNvSpPr>
            <a:spLocks noGrp="1" noChangeArrowheads="1"/>
          </p:cNvSpPr>
          <p:nvPr>
            <p:ph sz="half" idx="2"/>
          </p:nvPr>
        </p:nvSpPr>
        <p:spPr/>
        <p:txBody>
          <a:bodyPr/>
          <a:lstStyle/>
          <a:p>
            <a:pPr eaLnBrk="1" hangingPunct="1"/>
            <a:r>
              <a:rPr lang="en-US" altLang="pt-BR" smtClean="0"/>
              <a:t>Examples:</a:t>
            </a:r>
          </a:p>
          <a:p>
            <a:pPr lvl="2" eaLnBrk="1" hangingPunct="1"/>
            <a:r>
              <a:rPr lang="en-US" altLang="pt-BR" smtClean="0"/>
              <a:t>TREE</a:t>
            </a:r>
          </a:p>
          <a:p>
            <a:pPr lvl="2" eaLnBrk="1" hangingPunct="1"/>
            <a:r>
              <a:rPr lang="en-US" altLang="pt-BR" smtClean="0"/>
              <a:t>MORE</a:t>
            </a:r>
          </a:p>
          <a:p>
            <a:pPr lvl="2" eaLnBrk="1" hangingPunct="1"/>
            <a:r>
              <a:rPr lang="en-US" altLang="pt-BR" smtClean="0"/>
              <a:t>HELP</a:t>
            </a:r>
          </a:p>
          <a:p>
            <a:pPr lvl="2" eaLnBrk="1" hangingPunct="1"/>
            <a:r>
              <a:rPr lang="en-US" altLang="pt-BR" smtClean="0"/>
              <a:t>IPCONFIG</a:t>
            </a:r>
          </a:p>
          <a:p>
            <a:pPr lvl="2" eaLnBrk="1" hangingPunct="1"/>
            <a:r>
              <a:rPr lang="en-US" altLang="pt-BR" smtClean="0"/>
              <a:t>PING</a:t>
            </a:r>
          </a:p>
          <a:p>
            <a:pPr lvl="2" eaLnBrk="1" hangingPunct="1"/>
            <a:r>
              <a:rPr lang="en-US" altLang="pt-BR" smtClean="0"/>
              <a:t>ATTRIB</a:t>
            </a:r>
          </a:p>
          <a:p>
            <a:pPr lvl="2" eaLnBrk="1" hangingPunct="1"/>
            <a:r>
              <a:rPr lang="en-US" altLang="pt-BR" smtClean="0"/>
              <a:t>XCOPY</a:t>
            </a:r>
          </a:p>
          <a:p>
            <a:pPr lvl="2" eaLnBrk="1" hangingPunct="1"/>
            <a:r>
              <a:rPr lang="en-US" altLang="pt-BR" smtClean="0"/>
              <a:t>SORT</a:t>
            </a:r>
          </a:p>
          <a:p>
            <a:pPr lvl="2" eaLnBrk="1" hangingPunct="1"/>
            <a:r>
              <a:rPr lang="en-US" altLang="pt-BR" smtClean="0"/>
              <a:t>NET</a:t>
            </a:r>
          </a:p>
        </p:txBody>
      </p:sp>
      <p:sp>
        <p:nvSpPr>
          <p:cNvPr id="13317" name="Rectangle 5"/>
          <p:cNvSpPr>
            <a:spLocks noChangeArrowheads="1"/>
          </p:cNvSpPr>
          <p:nvPr/>
        </p:nvSpPr>
        <p:spPr bwMode="white">
          <a:xfrm>
            <a:off x="7010400" y="1371600"/>
            <a:ext cx="1905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0066"/>
              </a:buClr>
              <a:buSzPct val="75000"/>
              <a:buFont typeface="Wingdings" panose="05000000000000000000" pitchFamily="2" charset="2"/>
              <a:buChar char="n"/>
            </a:pPr>
            <a:endParaRPr kumimoji="1" lang="pt-BR" altLang="pt-BR" sz="800">
              <a:latin typeface="Tahoma" panose="020B0604030504040204" pitchFamily="34" charset="0"/>
            </a:endParaRPr>
          </a:p>
        </p:txBody>
      </p:sp>
      <p:sp>
        <p:nvSpPr>
          <p:cNvPr id="13318" name="Rectangle 6"/>
          <p:cNvSpPr>
            <a:spLocks noChangeArrowheads="1"/>
          </p:cNvSpPr>
          <p:nvPr/>
        </p:nvSpPr>
        <p:spPr bwMode="white">
          <a:xfrm>
            <a:off x="3657600" y="5181600"/>
            <a:ext cx="1905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rgbClr val="000066"/>
              </a:buClr>
              <a:buSzPct val="75000"/>
              <a:buFont typeface="Wingdings" panose="05000000000000000000" pitchFamily="2" charset="2"/>
              <a:buNone/>
            </a:pPr>
            <a:endParaRPr kumimoji="1" lang="en-US" altLang="pt-BR" sz="1400">
              <a:latin typeface="Tahoma" panose="020B0604030504040204" pitchFamily="34" charset="0"/>
            </a:endParaRPr>
          </a:p>
          <a:p>
            <a:pPr>
              <a:lnSpc>
                <a:spcPct val="80000"/>
              </a:lnSpc>
              <a:spcBef>
                <a:spcPct val="20000"/>
              </a:spcBef>
              <a:buClr>
                <a:srgbClr val="000066"/>
              </a:buClr>
              <a:buSzPct val="75000"/>
              <a:buFont typeface="Wingdings" panose="05000000000000000000" pitchFamily="2" charset="2"/>
              <a:buChar char="n"/>
            </a:pPr>
            <a:endParaRPr kumimoji="1" lang="en-US" altLang="pt-BR" sz="1400">
              <a:latin typeface="Tahoma" panose="020B0604030504040204" pitchFamily="34" charset="0"/>
            </a:endParaRPr>
          </a:p>
          <a:p>
            <a:pPr>
              <a:lnSpc>
                <a:spcPct val="80000"/>
              </a:lnSpc>
              <a:spcBef>
                <a:spcPct val="20000"/>
              </a:spcBef>
              <a:buClr>
                <a:srgbClr val="000066"/>
              </a:buClr>
              <a:buSzPct val="75000"/>
              <a:buFont typeface="Wingdings" panose="05000000000000000000" pitchFamily="2" charset="2"/>
              <a:buChar char="n"/>
            </a:pPr>
            <a:endParaRPr kumimoji="1" lang="en-US" altLang="pt-BR" sz="1400">
              <a:latin typeface="Tahoma" panose="020B0604030504040204" pitchFamily="34" charset="0"/>
            </a:endParaRPr>
          </a:p>
          <a:p>
            <a:pPr>
              <a:lnSpc>
                <a:spcPct val="80000"/>
              </a:lnSpc>
              <a:spcBef>
                <a:spcPct val="20000"/>
              </a:spcBef>
              <a:buClr>
                <a:srgbClr val="000066"/>
              </a:buClr>
              <a:buSzPct val="75000"/>
              <a:buFont typeface="Wingdings" panose="05000000000000000000" pitchFamily="2" charset="2"/>
              <a:buNone/>
            </a:pPr>
            <a:endParaRPr kumimoji="1" lang="en-US" altLang="pt-BR" sz="1400">
              <a:latin typeface="Tahoma" panose="020B0604030504040204" pitchFamily="34" charset="0"/>
            </a:endParaRPr>
          </a:p>
        </p:txBody>
      </p:sp>
      <p:sp>
        <p:nvSpPr>
          <p:cNvPr id="13319" name="Text Box 7"/>
          <p:cNvSpPr txBox="1">
            <a:spLocks noChangeArrowheads="1"/>
          </p:cNvSpPr>
          <p:nvPr/>
        </p:nvSpPr>
        <p:spPr bwMode="auto">
          <a:xfrm>
            <a:off x="457200" y="30480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pt-BR" altLang="pt-BR"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pt-BR" smtClean="0"/>
              <a:t>Command History</a:t>
            </a:r>
          </a:p>
        </p:txBody>
      </p:sp>
      <p:sp>
        <p:nvSpPr>
          <p:cNvPr id="14339" name="Rectangle 3"/>
          <p:cNvSpPr>
            <a:spLocks noGrp="1" noChangeArrowheads="1"/>
          </p:cNvSpPr>
          <p:nvPr>
            <p:ph idx="1"/>
          </p:nvPr>
        </p:nvSpPr>
        <p:spPr/>
        <p:txBody>
          <a:bodyPr/>
          <a:lstStyle/>
          <a:p>
            <a:pPr eaLnBrk="1" hangingPunct="1"/>
            <a:r>
              <a:rPr lang="en-US" altLang="pt-BR" smtClean="0"/>
              <a:t>F7 – to list commands to date</a:t>
            </a:r>
          </a:p>
          <a:p>
            <a:pPr eaLnBrk="1" hangingPunct="1"/>
            <a:r>
              <a:rPr lang="en-US" altLang="pt-BR" smtClean="0"/>
              <a:t>F9 – to select command number and place on the command line</a:t>
            </a:r>
          </a:p>
          <a:p>
            <a:pPr eaLnBrk="1" hangingPunct="1"/>
            <a:r>
              <a:rPr lang="en-US" altLang="pt-BR" smtClean="0"/>
              <a:t>F3 – to repeat previous command</a:t>
            </a:r>
          </a:p>
          <a:p>
            <a:pPr eaLnBrk="1" hangingPunct="1"/>
            <a:r>
              <a:rPr lang="en-US" altLang="pt-BR" smtClean="0"/>
              <a:t>UP Arrow – to scroll previous command</a:t>
            </a:r>
          </a:p>
          <a:p>
            <a:pPr eaLnBrk="1" hangingPunct="1"/>
            <a:r>
              <a:rPr lang="en-US" altLang="pt-BR" smtClean="0"/>
              <a:t>F2 – edits previous command line up to the identified character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457200" y="0"/>
            <a:ext cx="8305800" cy="1143000"/>
          </a:xfrm>
        </p:spPr>
        <p:txBody>
          <a:bodyPr/>
          <a:lstStyle/>
          <a:p>
            <a:pPr eaLnBrk="1" hangingPunct="1"/>
            <a:r>
              <a:rPr lang="en-US" altLang="pt-BR" smtClean="0"/>
              <a:t>Directories and File-- CLI</a:t>
            </a:r>
          </a:p>
        </p:txBody>
      </p:sp>
      <p:pic>
        <p:nvPicPr>
          <p:cNvPr id="15363" name="Picture 13" descr="diirCL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312863"/>
            <a:ext cx="6637338"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00150"/>
            <a:ext cx="72390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noChangeArrowheads="1"/>
          </p:cNvSpPr>
          <p:nvPr>
            <p:ph type="title"/>
          </p:nvPr>
        </p:nvSpPr>
        <p:spPr>
          <a:xfrm>
            <a:off x="457200" y="0"/>
            <a:ext cx="8305800" cy="1143000"/>
          </a:xfrm>
        </p:spPr>
        <p:txBody>
          <a:bodyPr/>
          <a:lstStyle/>
          <a:p>
            <a:pPr eaLnBrk="1" hangingPunct="1"/>
            <a:r>
              <a:rPr lang="en-US" altLang="pt-BR" smtClean="0"/>
              <a:t>Directories and Files - GUI</a:t>
            </a:r>
          </a:p>
        </p:txBody>
      </p:sp>
      <p:sp>
        <p:nvSpPr>
          <p:cNvPr id="80900" name="Rectangle 4"/>
          <p:cNvSpPr>
            <a:spLocks noChangeArrowheads="1"/>
          </p:cNvSpPr>
          <p:nvPr/>
        </p:nvSpPr>
        <p:spPr bwMode="auto">
          <a:xfrm>
            <a:off x="762000" y="3505200"/>
            <a:ext cx="81534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rgbClr val="000066"/>
              </a:buClr>
              <a:buSzPct val="75000"/>
              <a:buFont typeface="Wingdings" panose="05000000000000000000" pitchFamily="2" charset="2"/>
              <a:buChar char="n"/>
            </a:pPr>
            <a:r>
              <a:rPr kumimoji="1" lang="en-US" altLang="pt-BR"/>
              <a:t> </a:t>
            </a:r>
            <a:r>
              <a:rPr kumimoji="1" lang="en-US" altLang="pt-BR" sz="2800" b="1"/>
              <a:t>Same Explorer information, but different views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 calcmode="lin" valueType="num">
                                      <p:cBhvr additive="base">
                                        <p:cTn id="7" dur="3000" fill="hold"/>
                                        <p:tgtEl>
                                          <p:spTgt spid="80900"/>
                                        </p:tgtEl>
                                        <p:attrNameLst>
                                          <p:attrName>ppt_x</p:attrName>
                                        </p:attrNameLst>
                                      </p:cBhvr>
                                      <p:tavLst>
                                        <p:tav tm="0">
                                          <p:val>
                                            <p:strVal val="#ppt_x"/>
                                          </p:val>
                                        </p:tav>
                                        <p:tav tm="100000">
                                          <p:val>
                                            <p:strVal val="#ppt_x"/>
                                          </p:val>
                                        </p:tav>
                                      </p:tavLst>
                                    </p:anim>
                                    <p:anim calcmode="lin" valueType="num">
                                      <p:cBhvr additive="base">
                                        <p:cTn id="8" dur="3000" fill="hold"/>
                                        <p:tgtEl>
                                          <p:spTgt spid="80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4065</TotalTime>
  <Words>3348</Words>
  <Application>Microsoft Office PowerPoint</Application>
  <PresentationFormat>On-screen Show (4:3)</PresentationFormat>
  <Paragraphs>365</Paragraphs>
  <Slides>35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Courier New</vt:lpstr>
      <vt:lpstr>Tahoma</vt:lpstr>
      <vt:lpstr>Times New Roman</vt:lpstr>
      <vt:lpstr>Wingdings</vt:lpstr>
      <vt:lpstr>Wingdings 2</vt:lpstr>
      <vt:lpstr>Office Theme</vt:lpstr>
      <vt:lpstr>Working from the  Command Line</vt:lpstr>
      <vt:lpstr>Agenda</vt:lpstr>
      <vt:lpstr>SHELL</vt:lpstr>
      <vt:lpstr>(Command Line Interface)  CLI Syntax </vt:lpstr>
      <vt:lpstr>Internal Commands</vt:lpstr>
      <vt:lpstr>External Commands</vt:lpstr>
      <vt:lpstr>Command History</vt:lpstr>
      <vt:lpstr>Directories and File-- CLI</vt:lpstr>
      <vt:lpstr>Directories and Files - GUI</vt:lpstr>
      <vt:lpstr>Directories and Files</vt:lpstr>
      <vt:lpstr>File Names </vt:lpstr>
      <vt:lpstr>Absolute and Relative Paths</vt:lpstr>
      <vt:lpstr>Relative Pathnames</vt:lpstr>
      <vt:lpstr>Make a directory (MD, MKDIR)</vt:lpstr>
      <vt:lpstr>Change Directory (CD,CHDIR)</vt:lpstr>
      <vt:lpstr>Remove  Directory (RD)</vt:lpstr>
      <vt:lpstr>DIR command</vt:lpstr>
      <vt:lpstr>Viewing Text Files</vt:lpstr>
      <vt:lpstr>Create a Text File</vt:lpstr>
      <vt:lpstr>DEL (Delete) command</vt:lpstr>
      <vt:lpstr>Wildcards</vt:lpstr>
      <vt:lpstr>Wildcards Example</vt:lpstr>
      <vt:lpstr>Redirecting Output</vt:lpstr>
      <vt:lpstr>Redirecting Output to a File</vt:lpstr>
      <vt:lpstr>Examples</vt:lpstr>
      <vt:lpstr>Connecting Commands with a Pipe</vt:lpstr>
      <vt:lpstr>PowerShell</vt:lpstr>
      <vt:lpstr>What is PowerShell?</vt:lpstr>
      <vt:lpstr>PowerShell Tasks</vt:lpstr>
      <vt:lpstr>The PowerShell Console</vt:lpstr>
      <vt:lpstr>PowerShell CmdLets</vt:lpstr>
      <vt:lpstr>Basic Command Structure</vt:lpstr>
      <vt:lpstr>CmdLet Structure</vt:lpstr>
      <vt:lpstr>Some Popular CmdLets</vt:lpstr>
      <vt:lpstr>PowerShell Aliases</vt:lpstr>
    </vt:vector>
  </TitlesOfParts>
  <Company>Seneca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Danny Roy</dc:creator>
  <cp:lastModifiedBy>Katherine James</cp:lastModifiedBy>
  <cp:revision>37</cp:revision>
  <dcterms:created xsi:type="dcterms:W3CDTF">2005-08-22T23:04:45Z</dcterms:created>
  <dcterms:modified xsi:type="dcterms:W3CDTF">2015-01-12T17:27:22Z</dcterms:modified>
</cp:coreProperties>
</file>