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84" r:id="rId2"/>
  </p:sldMasterIdLst>
  <p:notesMasterIdLst>
    <p:notesMasterId r:id="rId39"/>
  </p:notesMasterIdLst>
  <p:handoutMasterIdLst>
    <p:handoutMasterId r:id="rId40"/>
  </p:handoutMasterIdLst>
  <p:sldIdLst>
    <p:sldId id="604" r:id="rId3"/>
    <p:sldId id="257" r:id="rId4"/>
    <p:sldId id="822" r:id="rId5"/>
    <p:sldId id="823" r:id="rId6"/>
    <p:sldId id="824" r:id="rId7"/>
    <p:sldId id="825" r:id="rId8"/>
    <p:sldId id="827" r:id="rId9"/>
    <p:sldId id="829" r:id="rId10"/>
    <p:sldId id="828" r:id="rId11"/>
    <p:sldId id="826" r:id="rId12"/>
    <p:sldId id="821" r:id="rId13"/>
    <p:sldId id="397" r:id="rId14"/>
    <p:sldId id="672" r:id="rId15"/>
    <p:sldId id="732" r:id="rId16"/>
    <p:sldId id="746" r:id="rId17"/>
    <p:sldId id="674" r:id="rId18"/>
    <p:sldId id="830" r:id="rId19"/>
    <p:sldId id="771" r:id="rId20"/>
    <p:sldId id="831" r:id="rId21"/>
    <p:sldId id="739" r:id="rId22"/>
    <p:sldId id="740" r:id="rId23"/>
    <p:sldId id="659" r:id="rId24"/>
    <p:sldId id="774" r:id="rId25"/>
    <p:sldId id="813" r:id="rId26"/>
    <p:sldId id="776" r:id="rId27"/>
    <p:sldId id="814" r:id="rId28"/>
    <p:sldId id="777" r:id="rId29"/>
    <p:sldId id="769" r:id="rId30"/>
    <p:sldId id="778" r:id="rId31"/>
    <p:sldId id="779" r:id="rId32"/>
    <p:sldId id="811" r:id="rId33"/>
    <p:sldId id="781" r:id="rId34"/>
    <p:sldId id="782" r:id="rId35"/>
    <p:sldId id="832" r:id="rId36"/>
    <p:sldId id="833" r:id="rId37"/>
    <p:sldId id="580" r:id="rId38"/>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B2B6"/>
    <a:srgbClr val="FF0000"/>
    <a:srgbClr val="FF3300"/>
    <a:srgbClr val="222222"/>
    <a:srgbClr val="FFFF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0440" autoAdjust="0"/>
    <p:restoredTop sz="59724" autoAdjust="0"/>
  </p:normalViewPr>
  <p:slideViewPr>
    <p:cSldViewPr>
      <p:cViewPr varScale="1">
        <p:scale>
          <a:sx n="69" d="100"/>
          <a:sy n="69" d="100"/>
        </p:scale>
        <p:origin x="24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US" alt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US" alt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9E623CF2-710F-402E-BAE4-41497ADDE6C5}" type="slidenum">
              <a:rPr lang="en-US" altLang="en-US"/>
              <a:pPr/>
              <a:t>‹#›</a:t>
            </a:fld>
            <a:endParaRPr lang="en-US" altLang="en-US"/>
          </a:p>
        </p:txBody>
      </p:sp>
    </p:spTree>
    <p:extLst>
      <p:ext uri="{BB962C8B-B14F-4D97-AF65-F5344CB8AC3E}">
        <p14:creationId xmlns:p14="http://schemas.microsoft.com/office/powerpoint/2010/main" val="2576898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US" alt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en-US"/>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US" alt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E699EC4C-2364-40CB-8A24-AF3F5352FAFD}" type="slidenum">
              <a:rPr lang="en-US" altLang="en-US"/>
              <a:pPr/>
              <a:t>‹#›</a:t>
            </a:fld>
            <a:endParaRPr lang="en-US" altLang="en-US"/>
          </a:p>
        </p:txBody>
      </p:sp>
    </p:spTree>
    <p:extLst>
      <p:ext uri="{BB962C8B-B14F-4D97-AF65-F5344CB8AC3E}">
        <p14:creationId xmlns:p14="http://schemas.microsoft.com/office/powerpoint/2010/main" val="3577770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4F040697-998C-4725-A3E0-7B12E2F8C603}" type="slidenum">
              <a:rPr lang="en-US" altLang="en-US" sz="1200">
                <a:solidFill>
                  <a:schemeClr val="tx1"/>
                </a:solidFill>
              </a:rPr>
              <a:pPr eaLnBrk="1" hangingPunct="1"/>
              <a:t>1</a:t>
            </a:fld>
            <a:endParaRPr lang="en-US" altLang="en-US" sz="1200">
              <a:solidFill>
                <a:schemeClr val="tx1"/>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altLang="en-US" smtClean="0"/>
          </a:p>
        </p:txBody>
      </p:sp>
    </p:spTree>
    <p:extLst>
      <p:ext uri="{BB962C8B-B14F-4D97-AF65-F5344CB8AC3E}">
        <p14:creationId xmlns:p14="http://schemas.microsoft.com/office/powerpoint/2010/main" val="1058682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8CE3419B-92C7-4D90-A106-AB35D88662A8}" type="slidenum">
              <a:rPr lang="en-US" altLang="en-US" sz="1200">
                <a:solidFill>
                  <a:schemeClr val="tx1"/>
                </a:solidFill>
              </a:rPr>
              <a:pPr eaLnBrk="1" hangingPunct="1"/>
              <a:t>13</a:t>
            </a:fld>
            <a:endParaRPr lang="en-US" altLang="en-US" sz="1200">
              <a:solidFill>
                <a:schemeClr val="tx1"/>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98976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397AD7EC-6AAB-44D1-BC9A-95126DBC6511}" type="slidenum">
              <a:rPr lang="en-US" altLang="en-US" sz="1200">
                <a:solidFill>
                  <a:schemeClr val="tx1"/>
                </a:solidFill>
              </a:rPr>
              <a:pPr eaLnBrk="1" hangingPunct="1"/>
              <a:t>14</a:t>
            </a:fld>
            <a:endParaRPr lang="en-US" altLang="en-US" sz="1200">
              <a:solidFill>
                <a:schemeClr val="tx1"/>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4180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043B9570-FFA9-457E-A4F9-42BB08B57DEC}" type="slidenum">
              <a:rPr lang="en-US" altLang="en-US" sz="1200">
                <a:solidFill>
                  <a:schemeClr val="tx1"/>
                </a:solidFill>
              </a:rPr>
              <a:pPr eaLnBrk="1" hangingPunct="1"/>
              <a:t>15</a:t>
            </a:fld>
            <a:endParaRPr lang="en-US" altLang="en-US" sz="1200">
              <a:solidFill>
                <a:schemeClr val="tx1"/>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33779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F2252EB5-1D08-4243-BFDD-3514D72CF7DA}" type="slidenum">
              <a:rPr lang="en-US" altLang="en-US" sz="1200">
                <a:solidFill>
                  <a:schemeClr val="tx1"/>
                </a:solidFill>
              </a:rPr>
              <a:pPr eaLnBrk="1" hangingPunct="1"/>
              <a:t>16</a:t>
            </a:fld>
            <a:endParaRPr lang="en-US" altLang="en-US" sz="1200">
              <a:solidFill>
                <a:schemeClr val="tx1"/>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26596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6FCCAEB3-41C8-4AF1-A2CB-B91A089F77FB}" type="slidenum">
              <a:rPr lang="en-US" altLang="en-US" sz="1200">
                <a:solidFill>
                  <a:schemeClr val="tx1"/>
                </a:solidFill>
              </a:rPr>
              <a:pPr eaLnBrk="1" hangingPunct="1"/>
              <a:t>18</a:t>
            </a:fld>
            <a:endParaRPr lang="en-US" altLang="en-US" sz="1200">
              <a:solidFill>
                <a:schemeClr val="tx1"/>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27799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812503E7-5799-49DE-909B-8C3073188E66}" type="slidenum">
              <a:rPr lang="en-US" altLang="en-US" sz="1200">
                <a:solidFill>
                  <a:schemeClr val="tx1"/>
                </a:solidFill>
              </a:rPr>
              <a:pPr eaLnBrk="1" hangingPunct="1"/>
              <a:t>20</a:t>
            </a:fld>
            <a:endParaRPr lang="en-US" altLang="en-US" sz="1200">
              <a:solidFill>
                <a:schemeClr val="tx1"/>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91961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AF378EB1-CD9B-4695-B97B-73ED4354903C}" type="slidenum">
              <a:rPr lang="en-US" altLang="en-US" sz="1200">
                <a:solidFill>
                  <a:schemeClr val="tx1"/>
                </a:solidFill>
              </a:rPr>
              <a:pPr eaLnBrk="1" hangingPunct="1"/>
              <a:t>21</a:t>
            </a:fld>
            <a:endParaRPr lang="en-US" altLang="en-US" sz="1200">
              <a:solidFill>
                <a:schemeClr val="tx1"/>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3395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256D0AAB-0E27-4598-BFEC-E1ABB714D676}" type="slidenum">
              <a:rPr lang="en-US" altLang="en-US" sz="1200">
                <a:solidFill>
                  <a:schemeClr val="tx1"/>
                </a:solidFill>
              </a:rPr>
              <a:pPr eaLnBrk="1" hangingPunct="1"/>
              <a:t>22</a:t>
            </a:fld>
            <a:endParaRPr lang="en-US" altLang="en-US" sz="1200">
              <a:solidFill>
                <a:schemeClr val="tx1"/>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65309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B07AF523-A855-4270-84C6-10CD375B7C6A}" type="slidenum">
              <a:rPr lang="en-US" altLang="en-US" sz="1200">
                <a:solidFill>
                  <a:schemeClr val="tx1"/>
                </a:solidFill>
              </a:rPr>
              <a:pPr eaLnBrk="1" hangingPunct="1"/>
              <a:t>23</a:t>
            </a:fld>
            <a:endParaRPr lang="en-US" altLang="en-US" sz="1200">
              <a:solidFill>
                <a:schemeClr val="tx1"/>
              </a:solidFill>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11629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913D485B-AB7C-453D-8E9A-F74D0C4CE3F0}" type="slidenum">
              <a:rPr lang="en-US" altLang="en-US" sz="1200">
                <a:solidFill>
                  <a:schemeClr val="tx1"/>
                </a:solidFill>
              </a:rPr>
              <a:pPr eaLnBrk="1" hangingPunct="1"/>
              <a:t>24</a:t>
            </a:fld>
            <a:endParaRPr lang="en-US" altLang="en-US" sz="1200">
              <a:solidFill>
                <a:schemeClr val="tx1"/>
              </a:solidFill>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49949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AF25494B-A439-47D9-BEA8-8C98525EF451}" type="slidenum">
              <a:rPr lang="en-US" altLang="en-US" sz="1200">
                <a:solidFill>
                  <a:schemeClr val="tx1"/>
                </a:solidFill>
              </a:rPr>
              <a:pPr eaLnBrk="1" hangingPunct="1"/>
              <a:t>2</a:t>
            </a:fld>
            <a:endParaRPr lang="en-US" altLang="en-US" sz="1200">
              <a:solidFill>
                <a:schemeClr val="tx1"/>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p>
        </p:txBody>
      </p:sp>
    </p:spTree>
    <p:extLst>
      <p:ext uri="{BB962C8B-B14F-4D97-AF65-F5344CB8AC3E}">
        <p14:creationId xmlns:p14="http://schemas.microsoft.com/office/powerpoint/2010/main" val="2904452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1DDDC8BC-CD2E-42B6-BE7A-5677CC19B253}" type="slidenum">
              <a:rPr lang="en-US" altLang="en-US" sz="1200">
                <a:solidFill>
                  <a:schemeClr val="tx1"/>
                </a:solidFill>
              </a:rPr>
              <a:pPr eaLnBrk="1" hangingPunct="1"/>
              <a:t>25</a:t>
            </a:fld>
            <a:endParaRPr lang="en-US" altLang="en-US" sz="1200">
              <a:solidFill>
                <a:schemeClr val="tx1"/>
              </a:solidFill>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88423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CB927AA1-BC26-4B8A-9B44-05C4A16B68B5}" type="slidenum">
              <a:rPr lang="en-US" altLang="en-US" sz="1200">
                <a:solidFill>
                  <a:schemeClr val="tx1"/>
                </a:solidFill>
              </a:rPr>
              <a:pPr eaLnBrk="1" hangingPunct="1"/>
              <a:t>26</a:t>
            </a:fld>
            <a:endParaRPr lang="en-US" altLang="en-US" sz="1200">
              <a:solidFill>
                <a:schemeClr val="tx1"/>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97342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E56F54E4-26A1-4DF6-B684-DF5855001786}" type="slidenum">
              <a:rPr lang="en-US" altLang="en-US" sz="1200">
                <a:solidFill>
                  <a:schemeClr val="tx1"/>
                </a:solidFill>
              </a:rPr>
              <a:pPr eaLnBrk="1" hangingPunct="1"/>
              <a:t>27</a:t>
            </a:fld>
            <a:endParaRPr lang="en-US" altLang="en-US" sz="1200">
              <a:solidFill>
                <a:schemeClr val="tx1"/>
              </a:solidFill>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19646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6583392E-45AA-48CD-B690-86C754ED4939}" type="slidenum">
              <a:rPr lang="en-US" altLang="en-US" sz="1200">
                <a:solidFill>
                  <a:schemeClr val="tx1"/>
                </a:solidFill>
              </a:rPr>
              <a:pPr eaLnBrk="1" hangingPunct="1"/>
              <a:t>28</a:t>
            </a:fld>
            <a:endParaRPr lang="en-US" altLang="en-US" sz="1200">
              <a:solidFill>
                <a:schemeClr val="tx1"/>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10529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7EA640EB-4632-4977-9827-EB57D1FA27AD}" type="slidenum">
              <a:rPr lang="en-US" altLang="en-US" sz="1200">
                <a:solidFill>
                  <a:schemeClr val="tx1"/>
                </a:solidFill>
              </a:rPr>
              <a:pPr eaLnBrk="1" hangingPunct="1"/>
              <a:t>29</a:t>
            </a:fld>
            <a:endParaRPr lang="en-US" altLang="en-US" sz="1200">
              <a:solidFill>
                <a:schemeClr val="tx1"/>
              </a:solidFill>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72655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B367AA42-A09F-480A-8748-98FD8772AA2D}" type="slidenum">
              <a:rPr lang="en-US" altLang="en-US" sz="1200">
                <a:solidFill>
                  <a:schemeClr val="tx1"/>
                </a:solidFill>
              </a:rPr>
              <a:pPr eaLnBrk="1" hangingPunct="1"/>
              <a:t>30</a:t>
            </a:fld>
            <a:endParaRPr lang="en-US" altLang="en-US" sz="1200">
              <a:solidFill>
                <a:schemeClr val="tx1"/>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77493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F7CFC0E7-566E-491E-94B1-621ED54665F0}" type="slidenum">
              <a:rPr lang="en-US" altLang="en-US" sz="1200">
                <a:solidFill>
                  <a:schemeClr val="tx1"/>
                </a:solidFill>
              </a:rPr>
              <a:pPr eaLnBrk="1" hangingPunct="1"/>
              <a:t>31</a:t>
            </a:fld>
            <a:endParaRPr lang="en-US" altLang="en-US" sz="1200">
              <a:solidFill>
                <a:schemeClr val="tx1"/>
              </a:solidFill>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12847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49262844-715D-40EA-A1D9-4931D92ADF19}" type="slidenum">
              <a:rPr lang="en-US" altLang="en-US" sz="1200">
                <a:solidFill>
                  <a:schemeClr val="tx1"/>
                </a:solidFill>
              </a:rPr>
              <a:pPr eaLnBrk="1" hangingPunct="1"/>
              <a:t>32</a:t>
            </a:fld>
            <a:endParaRPr lang="en-US" altLang="en-US" sz="1200">
              <a:solidFill>
                <a:schemeClr val="tx1"/>
              </a:solidFill>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75149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53FF40AF-BAD2-45A4-AF46-796F2A256F14}" type="slidenum">
              <a:rPr lang="en-US" altLang="en-US" sz="1200">
                <a:solidFill>
                  <a:schemeClr val="tx1"/>
                </a:solidFill>
              </a:rPr>
              <a:pPr eaLnBrk="1" hangingPunct="1"/>
              <a:t>33</a:t>
            </a:fld>
            <a:endParaRPr lang="en-US" altLang="en-US" sz="1200">
              <a:solidFill>
                <a:schemeClr val="tx1"/>
              </a:solidFill>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55513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1BAF74F9-62E9-454B-B2B7-1B4ECA959B82}" type="slidenum">
              <a:rPr lang="en-US" altLang="es-ES" sz="1200">
                <a:solidFill>
                  <a:schemeClr val="tx1"/>
                </a:solidFill>
              </a:rPr>
              <a:pPr eaLnBrk="1" hangingPunct="1"/>
              <a:t>34</a:t>
            </a:fld>
            <a:endParaRPr lang="en-US" altLang="es-ES" sz="1200">
              <a:solidFill>
                <a:schemeClr val="tx1"/>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extLst>
      <p:ext uri="{BB962C8B-B14F-4D97-AF65-F5344CB8AC3E}">
        <p14:creationId xmlns:p14="http://schemas.microsoft.com/office/powerpoint/2010/main" val="176440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39BDE551-3338-44B1-9B32-3A0CE0858FCD}" type="slidenum">
              <a:rPr lang="en-US" altLang="es-ES" sz="1200">
                <a:solidFill>
                  <a:schemeClr val="tx1"/>
                </a:solidFill>
              </a:rPr>
              <a:pPr eaLnBrk="1" hangingPunct="1"/>
              <a:t>3</a:t>
            </a:fld>
            <a:endParaRPr lang="en-US" altLang="es-ES" sz="1200">
              <a:solidFill>
                <a:schemeClr val="tx1"/>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dirty="0" smtClean="0"/>
              <a:t>http://blogs.technet.com/b/askpfeplat/archive/2012/08/21/welcome-to-server-manager-2012-style.aspx</a:t>
            </a:r>
          </a:p>
        </p:txBody>
      </p:sp>
    </p:spTree>
    <p:extLst>
      <p:ext uri="{BB962C8B-B14F-4D97-AF65-F5344CB8AC3E}">
        <p14:creationId xmlns:p14="http://schemas.microsoft.com/office/powerpoint/2010/main" val="1300685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179FF60C-E637-42BC-BE9A-C5C2D331BCD9}" type="slidenum">
              <a:rPr lang="en-US" altLang="es-ES" sz="1200">
                <a:solidFill>
                  <a:schemeClr val="tx1"/>
                </a:solidFill>
              </a:rPr>
              <a:pPr eaLnBrk="1" hangingPunct="1"/>
              <a:t>35</a:t>
            </a:fld>
            <a:endParaRPr lang="en-US" altLang="es-ES" sz="1200">
              <a:solidFill>
                <a:schemeClr val="tx1"/>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dirty="0" err="1" smtClean="0"/>
              <a:t>You</a:t>
            </a:r>
            <a:r>
              <a:rPr lang="es-ES" altLang="es-ES" dirty="0" smtClean="0"/>
              <a:t> do </a:t>
            </a:r>
            <a:r>
              <a:rPr lang="es-ES" altLang="es-ES" dirty="0" err="1" smtClean="0"/>
              <a:t>not</a:t>
            </a:r>
            <a:r>
              <a:rPr lang="es-ES" altLang="es-ES" dirty="0" smtClean="0"/>
              <a:t> </a:t>
            </a:r>
            <a:r>
              <a:rPr lang="es-ES" altLang="es-ES" dirty="0" err="1" smtClean="0"/>
              <a:t>need</a:t>
            </a:r>
            <a:r>
              <a:rPr lang="es-ES" altLang="es-ES" dirty="0" smtClean="0"/>
              <a:t> to </a:t>
            </a:r>
            <a:r>
              <a:rPr lang="es-ES" altLang="es-ES" dirty="0" err="1" smtClean="0"/>
              <a:t>understand</a:t>
            </a:r>
            <a:r>
              <a:rPr lang="es-ES" altLang="es-ES" dirty="0" smtClean="0"/>
              <a:t> </a:t>
            </a:r>
            <a:r>
              <a:rPr lang="es-ES" altLang="es-ES" dirty="0" err="1" smtClean="0"/>
              <a:t>this</a:t>
            </a:r>
            <a:r>
              <a:rPr lang="es-ES" altLang="es-ES" dirty="0" smtClean="0"/>
              <a:t> </a:t>
            </a:r>
            <a:r>
              <a:rPr lang="es-ES" altLang="es-ES" dirty="0" err="1" smtClean="0"/>
              <a:t>example</a:t>
            </a:r>
            <a:r>
              <a:rPr lang="es-ES" altLang="es-ES" dirty="0" smtClean="0"/>
              <a:t> </a:t>
            </a:r>
            <a:r>
              <a:rPr lang="es-ES" altLang="es-ES" dirty="0" err="1" smtClean="0"/>
              <a:t>for</a:t>
            </a:r>
            <a:r>
              <a:rPr lang="es-ES" altLang="es-ES" dirty="0" smtClean="0"/>
              <a:t> </a:t>
            </a:r>
            <a:r>
              <a:rPr lang="es-ES" altLang="es-ES" dirty="0" err="1" smtClean="0"/>
              <a:t>the</a:t>
            </a:r>
            <a:r>
              <a:rPr lang="es-ES" altLang="es-ES" dirty="0" smtClean="0"/>
              <a:t> IOS110 </a:t>
            </a:r>
            <a:r>
              <a:rPr lang="es-ES" altLang="es-ES" dirty="0" err="1" smtClean="0"/>
              <a:t>course</a:t>
            </a:r>
            <a:r>
              <a:rPr lang="es-ES" altLang="es-ES" dirty="0" smtClean="0"/>
              <a:t>.  </a:t>
            </a:r>
            <a:r>
              <a:rPr lang="es-ES" altLang="es-ES" dirty="0" err="1" smtClean="0"/>
              <a:t>Just</a:t>
            </a:r>
            <a:r>
              <a:rPr lang="es-ES" altLang="es-ES" dirty="0" smtClean="0"/>
              <a:t> </a:t>
            </a:r>
            <a:r>
              <a:rPr lang="es-ES" altLang="es-ES" dirty="0" err="1" smtClean="0"/>
              <a:t>have</a:t>
            </a:r>
            <a:r>
              <a:rPr lang="es-ES" altLang="es-ES" dirty="0" smtClean="0"/>
              <a:t> a look at </a:t>
            </a:r>
            <a:r>
              <a:rPr lang="es-ES" altLang="es-ES" dirty="0" err="1" smtClean="0"/>
              <a:t>the</a:t>
            </a:r>
            <a:r>
              <a:rPr lang="es-ES" altLang="es-ES" dirty="0" smtClean="0"/>
              <a:t> </a:t>
            </a:r>
            <a:r>
              <a:rPr lang="es-ES" altLang="es-ES" dirty="0" err="1" smtClean="0"/>
              <a:t>image</a:t>
            </a:r>
            <a:r>
              <a:rPr lang="es-ES" altLang="es-ES" dirty="0" smtClean="0"/>
              <a:t>. </a:t>
            </a:r>
            <a:r>
              <a:rPr lang="es-ES" altLang="es-ES" dirty="0" err="1" smtClean="0"/>
              <a:t>If</a:t>
            </a:r>
            <a:r>
              <a:rPr lang="es-ES" altLang="es-ES" dirty="0" smtClean="0"/>
              <a:t> </a:t>
            </a:r>
            <a:r>
              <a:rPr lang="es-ES" altLang="es-ES" dirty="0" err="1" smtClean="0"/>
              <a:t>you</a:t>
            </a:r>
            <a:r>
              <a:rPr lang="es-ES" altLang="es-ES" dirty="0" smtClean="0"/>
              <a:t> </a:t>
            </a:r>
            <a:r>
              <a:rPr lang="es-ES" altLang="es-ES" dirty="0" err="1" smtClean="0"/>
              <a:t>would</a:t>
            </a:r>
            <a:r>
              <a:rPr lang="es-ES" altLang="es-ES" dirty="0" smtClean="0"/>
              <a:t> </a:t>
            </a:r>
            <a:r>
              <a:rPr lang="es-ES" altLang="es-ES" dirty="0" err="1" smtClean="0"/>
              <a:t>like</a:t>
            </a:r>
            <a:r>
              <a:rPr lang="es-ES" altLang="es-ES" dirty="0" smtClean="0"/>
              <a:t> to </a:t>
            </a:r>
            <a:r>
              <a:rPr lang="es-ES" altLang="es-ES" dirty="0" err="1" smtClean="0"/>
              <a:t>know</a:t>
            </a:r>
            <a:r>
              <a:rPr lang="es-ES" altLang="es-ES" dirty="0" smtClean="0"/>
              <a:t> more, </a:t>
            </a:r>
            <a:r>
              <a:rPr lang="es-ES" altLang="es-ES" dirty="0" err="1" smtClean="0"/>
              <a:t>you</a:t>
            </a:r>
            <a:r>
              <a:rPr lang="es-ES" altLang="es-ES" dirty="0" smtClean="0"/>
              <a:t> can </a:t>
            </a:r>
            <a:r>
              <a:rPr lang="es-ES" altLang="es-ES" dirty="0" err="1" smtClean="0"/>
              <a:t>visit</a:t>
            </a:r>
            <a:r>
              <a:rPr lang="es-ES" altLang="es-ES" dirty="0" smtClean="0"/>
              <a:t> </a:t>
            </a:r>
            <a:r>
              <a:rPr lang="es-ES" altLang="es-ES" dirty="0" err="1" smtClean="0"/>
              <a:t>the</a:t>
            </a:r>
            <a:r>
              <a:rPr lang="es-ES" altLang="es-ES" dirty="0" smtClean="0"/>
              <a:t> URL </a:t>
            </a:r>
            <a:r>
              <a:rPr lang="es-ES" altLang="es-ES" dirty="0" err="1" smtClean="0"/>
              <a:t>listed</a:t>
            </a:r>
            <a:r>
              <a:rPr lang="es-ES" altLang="es-ES" dirty="0" smtClean="0"/>
              <a:t> </a:t>
            </a:r>
            <a:r>
              <a:rPr lang="es-ES" altLang="es-ES" dirty="0" err="1" smtClean="0"/>
              <a:t>on</a:t>
            </a:r>
            <a:r>
              <a:rPr lang="es-ES" altLang="es-ES" dirty="0" smtClean="0"/>
              <a:t> </a:t>
            </a:r>
            <a:r>
              <a:rPr lang="es-ES" altLang="es-ES" dirty="0" err="1" smtClean="0"/>
              <a:t>the</a:t>
            </a:r>
            <a:r>
              <a:rPr lang="es-ES" altLang="es-ES" dirty="0" smtClean="0"/>
              <a:t> </a:t>
            </a:r>
            <a:r>
              <a:rPr lang="es-ES" altLang="es-ES" dirty="0" err="1" smtClean="0"/>
              <a:t>slide</a:t>
            </a:r>
            <a:r>
              <a:rPr lang="es-ES" altLang="es-ES" dirty="0" smtClean="0"/>
              <a:t> and </a:t>
            </a:r>
            <a:r>
              <a:rPr lang="es-ES" altLang="es-ES" dirty="0" err="1" smtClean="0"/>
              <a:t>here</a:t>
            </a:r>
            <a:r>
              <a:rPr lang="es-ES" altLang="es-ES" dirty="0" smtClean="0"/>
              <a:t>:</a:t>
            </a:r>
            <a:r>
              <a:rPr lang="es-ES" altLang="es-ES" baseline="0" dirty="0" smtClean="0"/>
              <a:t> </a:t>
            </a:r>
          </a:p>
          <a:p>
            <a:pPr eaLnBrk="1" hangingPunct="1"/>
            <a:r>
              <a:rPr lang="es-ES" altLang="es-ES" dirty="0" smtClean="0"/>
              <a:t>http://www.windowsnetworking.com/articles-tutorials/windows-server-2012/remote-management-powershell-part1.html</a:t>
            </a:r>
          </a:p>
          <a:p>
            <a:pPr eaLnBrk="1" hangingPunct="1"/>
            <a:endParaRPr lang="es-ES" altLang="es-ES" dirty="0" smtClean="0"/>
          </a:p>
        </p:txBody>
      </p:sp>
    </p:spTree>
    <p:extLst>
      <p:ext uri="{BB962C8B-B14F-4D97-AF65-F5344CB8AC3E}">
        <p14:creationId xmlns:p14="http://schemas.microsoft.com/office/powerpoint/2010/main" val="310975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70B00BA3-4F1A-4702-BC16-85EB7AFD5529}" type="slidenum">
              <a:rPr lang="en-US" altLang="en-US" sz="1200">
                <a:solidFill>
                  <a:schemeClr val="tx1"/>
                </a:solidFill>
              </a:rPr>
              <a:pPr eaLnBrk="1" hangingPunct="1"/>
              <a:t>36</a:t>
            </a:fld>
            <a:endParaRPr lang="en-US" altLang="en-US" sz="120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66977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F758A019-95A6-4071-A50F-395625CFD971}" type="slidenum">
              <a:rPr lang="en-US" altLang="es-ES" sz="1200">
                <a:solidFill>
                  <a:schemeClr val="tx1"/>
                </a:solidFill>
              </a:rPr>
              <a:pPr eaLnBrk="1" hangingPunct="1"/>
              <a:t>5</a:t>
            </a:fld>
            <a:endParaRPr lang="en-US" altLang="es-ES" sz="120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dirty="0" smtClean="0"/>
              <a:t>http://technet.microsoft.com/en-us/library/jj134147.aspx</a:t>
            </a:r>
          </a:p>
        </p:txBody>
      </p:sp>
    </p:spTree>
    <p:extLst>
      <p:ext uri="{BB962C8B-B14F-4D97-AF65-F5344CB8AC3E}">
        <p14:creationId xmlns:p14="http://schemas.microsoft.com/office/powerpoint/2010/main" val="320495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1AB8265-0613-4FAE-82A5-F72B8DD4C1CD}" type="slidenum">
              <a:rPr lang="en-US" altLang="es-ES" smtClean="0"/>
              <a:pPr/>
              <a:t>6</a:t>
            </a:fld>
            <a:endParaRPr lang="en-US" altLang="es-ES"/>
          </a:p>
        </p:txBody>
      </p:sp>
    </p:spTree>
    <p:extLst>
      <p:ext uri="{BB962C8B-B14F-4D97-AF65-F5344CB8AC3E}">
        <p14:creationId xmlns:p14="http://schemas.microsoft.com/office/powerpoint/2010/main" val="3780344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will not be managing Remote Servers or</a:t>
            </a:r>
            <a:r>
              <a:rPr lang="en-CA" baseline="0" dirty="0" smtClean="0"/>
              <a:t> Multiple Servers in IOS110. We will learning to manage our Local Server only. It is important to know that this can be accomplished with your Server Manager and PowerShell commands.</a:t>
            </a:r>
            <a:endParaRPr lang="en-CA" dirty="0"/>
          </a:p>
        </p:txBody>
      </p:sp>
      <p:sp>
        <p:nvSpPr>
          <p:cNvPr id="4" name="Slide Number Placeholder 3"/>
          <p:cNvSpPr>
            <a:spLocks noGrp="1"/>
          </p:cNvSpPr>
          <p:nvPr>
            <p:ph type="sldNum" sz="quarter" idx="10"/>
          </p:nvPr>
        </p:nvSpPr>
        <p:spPr/>
        <p:txBody>
          <a:bodyPr/>
          <a:lstStyle/>
          <a:p>
            <a:fld id="{E699EC4C-2364-40CB-8A24-AF3F5352FAFD}" type="slidenum">
              <a:rPr lang="en-US" altLang="en-US" smtClean="0"/>
              <a:pPr/>
              <a:t>7</a:t>
            </a:fld>
            <a:endParaRPr lang="en-US" altLang="en-US"/>
          </a:p>
        </p:txBody>
      </p:sp>
    </p:spTree>
    <p:extLst>
      <p:ext uri="{BB962C8B-B14F-4D97-AF65-F5344CB8AC3E}">
        <p14:creationId xmlns:p14="http://schemas.microsoft.com/office/powerpoint/2010/main" val="167367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699EC4C-2364-40CB-8A24-AF3F5352FAFD}" type="slidenum">
              <a:rPr lang="en-US" altLang="en-US" smtClean="0"/>
              <a:pPr/>
              <a:t>10</a:t>
            </a:fld>
            <a:endParaRPr lang="en-US" altLang="en-US"/>
          </a:p>
        </p:txBody>
      </p:sp>
    </p:spTree>
    <p:extLst>
      <p:ext uri="{BB962C8B-B14F-4D97-AF65-F5344CB8AC3E}">
        <p14:creationId xmlns:p14="http://schemas.microsoft.com/office/powerpoint/2010/main" val="1507403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On smaller networks, with small IT staffs, it is common for task delegation to be informal, and for everyone in the IT department to have full access to the entire network. However, on larger networks, with larger IT staffs, this becomes increasingly impractical. Delegation, therefore, is the practice by which administrators grant other users a subset of the privileges that they themselves possess.</a:t>
            </a:r>
            <a:endParaRPr lang="en-CA" dirty="0" smtClean="0"/>
          </a:p>
          <a:p>
            <a:endParaRPr lang="en-CA" dirty="0" smtClean="0"/>
          </a:p>
          <a:p>
            <a:r>
              <a:rPr lang="en-CA" dirty="0" smtClean="0"/>
              <a:t>On larger networks it is good practice to limit full administrator access to a very small number of people and grant others a subset of privileges. Examples:</a:t>
            </a:r>
            <a:r>
              <a:rPr lang="en-CA" baseline="0" dirty="0" smtClean="0"/>
              <a:t> </a:t>
            </a:r>
          </a:p>
          <a:p>
            <a:pPr marL="228600" indent="-228600">
              <a:buAutoNum type="arabicPeriod"/>
            </a:pPr>
            <a:r>
              <a:rPr lang="en-CA" baseline="0" dirty="0" smtClean="0"/>
              <a:t>You may have a person whose sole responsibility is to help users who have forgotten their passwords. They would have the ability to change passwords, but not be a full administrator.</a:t>
            </a:r>
          </a:p>
          <a:p>
            <a:pPr marL="228600" indent="-228600">
              <a:buAutoNum type="arabicPeriod"/>
            </a:pPr>
            <a:r>
              <a:rPr lang="en-CA" baseline="0" dirty="0" smtClean="0"/>
              <a:t>Frequently, a user or group of users, are given the rights to perform backups. This ensures that backups are completed, but these users don’t have any additional administrative power.</a:t>
            </a:r>
          </a:p>
          <a:p>
            <a:pPr marL="228600" indent="-228600">
              <a:buAutoNum type="arabicPeriod"/>
            </a:pPr>
            <a:r>
              <a:rPr lang="en-CA" baseline="0" dirty="0" smtClean="0"/>
              <a:t>You can also have people who have administrative privileges to only a certain area of a company. If you have an office in a remote location, with limited staff, you may want to have a local person have administrative privileges over just that location, but not any computers at another location.</a:t>
            </a:r>
            <a:endParaRPr lang="en-CA" dirty="0"/>
          </a:p>
        </p:txBody>
      </p:sp>
      <p:sp>
        <p:nvSpPr>
          <p:cNvPr id="4" name="Slide Number Placeholder 3"/>
          <p:cNvSpPr>
            <a:spLocks noGrp="1"/>
          </p:cNvSpPr>
          <p:nvPr>
            <p:ph type="sldNum" sz="quarter" idx="10"/>
          </p:nvPr>
        </p:nvSpPr>
        <p:spPr/>
        <p:txBody>
          <a:bodyPr/>
          <a:lstStyle/>
          <a:p>
            <a:fld id="{E699EC4C-2364-40CB-8A24-AF3F5352FAFD}" type="slidenum">
              <a:rPr lang="en-US" altLang="en-US" smtClean="0"/>
              <a:pPr/>
              <a:t>11</a:t>
            </a:fld>
            <a:endParaRPr lang="en-US" altLang="en-US"/>
          </a:p>
        </p:txBody>
      </p:sp>
    </p:spTree>
    <p:extLst>
      <p:ext uri="{BB962C8B-B14F-4D97-AF65-F5344CB8AC3E}">
        <p14:creationId xmlns:p14="http://schemas.microsoft.com/office/powerpoint/2010/main" val="3006586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097CAD60-DB24-471A-A7AA-D171D5E6146C}" type="slidenum">
              <a:rPr lang="en-US" altLang="en-US" sz="1200">
                <a:solidFill>
                  <a:schemeClr val="tx1"/>
                </a:solidFill>
              </a:rPr>
              <a:pPr eaLnBrk="1" hangingPunct="1"/>
              <a:t>12</a:t>
            </a:fld>
            <a:endParaRPr lang="en-US" altLang="en-US" sz="120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7634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r>
              <a:rPr lang="en-US"/>
              <a:t>Click to edit Master title</a:t>
            </a:r>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4300" b="1"/>
            </a:lvl1pPr>
          </a:lstStyle>
          <a:p>
            <a:r>
              <a:rPr lang="en-US"/>
              <a:t>Click to edit Master subtitle style</a:t>
            </a:r>
          </a:p>
        </p:txBody>
      </p:sp>
    </p:spTree>
    <p:extLst>
      <p:ext uri="{BB962C8B-B14F-4D97-AF65-F5344CB8AC3E}">
        <p14:creationId xmlns:p14="http://schemas.microsoft.com/office/powerpoint/2010/main" val="2972720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4572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5"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ABFD07FD-75E8-4AD8-98D5-6A61553EF343}" type="slidenum">
              <a:rPr lang="en-US" altLang="en-US"/>
              <a:pPr/>
              <a:t>‹#›</a:t>
            </a:fld>
            <a:endParaRPr lang="en-US" altLang="en-US"/>
          </a:p>
        </p:txBody>
      </p:sp>
    </p:spTree>
    <p:extLst>
      <p:ext uri="{BB962C8B-B14F-4D97-AF65-F5344CB8AC3E}">
        <p14:creationId xmlns:p14="http://schemas.microsoft.com/office/powerpoint/2010/main" val="2628256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4572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5"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75690702-1163-4A45-B49D-CE8BE63767EC}" type="slidenum">
              <a:rPr lang="en-US" altLang="en-US"/>
              <a:pPr/>
              <a:t>‹#›</a:t>
            </a:fld>
            <a:endParaRPr lang="en-US" altLang="en-US"/>
          </a:p>
        </p:txBody>
      </p:sp>
    </p:spTree>
    <p:extLst>
      <p:ext uri="{BB962C8B-B14F-4D97-AF65-F5344CB8AC3E}">
        <p14:creationId xmlns:p14="http://schemas.microsoft.com/office/powerpoint/2010/main" val="2853553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F51B330-0DF5-48CD-BA55-EB1DFE50348C}" type="slidenum">
              <a:rPr lang="en-US" altLang="en-US"/>
              <a:pPr/>
              <a:t>‹#›</a:t>
            </a:fld>
            <a:endParaRPr lang="en-US" altLang="en-US"/>
          </a:p>
        </p:txBody>
      </p:sp>
    </p:spTree>
    <p:extLst>
      <p:ext uri="{BB962C8B-B14F-4D97-AF65-F5344CB8AC3E}">
        <p14:creationId xmlns:p14="http://schemas.microsoft.com/office/powerpoint/2010/main" val="1959832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242E0421-DCE4-41A8-9ED0-D1D093F69164}" type="slidenum">
              <a:rPr lang="en-US" altLang="en-US"/>
              <a:pPr/>
              <a:t>‹#›</a:t>
            </a:fld>
            <a:endParaRPr lang="en-US" altLang="en-US"/>
          </a:p>
        </p:txBody>
      </p:sp>
    </p:spTree>
    <p:extLst>
      <p:ext uri="{BB962C8B-B14F-4D97-AF65-F5344CB8AC3E}">
        <p14:creationId xmlns:p14="http://schemas.microsoft.com/office/powerpoint/2010/main" val="3964358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67FDD432-500D-41BA-8905-014DFE74A5F5}" type="slidenum">
              <a:rPr lang="en-US" altLang="en-US"/>
              <a:pPr/>
              <a:t>‹#›</a:t>
            </a:fld>
            <a:endParaRPr lang="en-US" altLang="en-US"/>
          </a:p>
        </p:txBody>
      </p:sp>
    </p:spTree>
    <p:extLst>
      <p:ext uri="{BB962C8B-B14F-4D97-AF65-F5344CB8AC3E}">
        <p14:creationId xmlns:p14="http://schemas.microsoft.com/office/powerpoint/2010/main" val="2471531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619071C3-B342-4B3B-84AD-4280BEC3364C}" type="slidenum">
              <a:rPr lang="en-US" altLang="en-US"/>
              <a:pPr/>
              <a:t>‹#›</a:t>
            </a:fld>
            <a:endParaRPr lang="en-US" altLang="en-US"/>
          </a:p>
        </p:txBody>
      </p:sp>
    </p:spTree>
    <p:extLst>
      <p:ext uri="{BB962C8B-B14F-4D97-AF65-F5344CB8AC3E}">
        <p14:creationId xmlns:p14="http://schemas.microsoft.com/office/powerpoint/2010/main" val="2862708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998ECA7F-510F-4A3D-BF0A-6B3287410900}" type="slidenum">
              <a:rPr lang="en-US" altLang="en-US"/>
              <a:pPr/>
              <a:t>‹#›</a:t>
            </a:fld>
            <a:endParaRPr lang="en-US" altLang="en-US"/>
          </a:p>
        </p:txBody>
      </p:sp>
    </p:spTree>
    <p:extLst>
      <p:ext uri="{BB962C8B-B14F-4D97-AF65-F5344CB8AC3E}">
        <p14:creationId xmlns:p14="http://schemas.microsoft.com/office/powerpoint/2010/main" val="560993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A13EFE0A-CF1F-4CB9-A494-68ACFBD0EC2B}" type="slidenum">
              <a:rPr lang="en-US" altLang="en-US"/>
              <a:pPr/>
              <a:t>‹#›</a:t>
            </a:fld>
            <a:endParaRPr lang="en-US" altLang="en-US"/>
          </a:p>
        </p:txBody>
      </p:sp>
    </p:spTree>
    <p:extLst>
      <p:ext uri="{BB962C8B-B14F-4D97-AF65-F5344CB8AC3E}">
        <p14:creationId xmlns:p14="http://schemas.microsoft.com/office/powerpoint/2010/main" val="3773926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4"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5F449D7D-CF2A-4770-8B29-B5C898BFFA35}" type="slidenum">
              <a:rPr lang="en-US" altLang="en-US"/>
              <a:pPr/>
              <a:t>‹#›</a:t>
            </a:fld>
            <a:endParaRPr lang="en-US" altLang="en-US"/>
          </a:p>
        </p:txBody>
      </p:sp>
    </p:spTree>
    <p:extLst>
      <p:ext uri="{BB962C8B-B14F-4D97-AF65-F5344CB8AC3E}">
        <p14:creationId xmlns:p14="http://schemas.microsoft.com/office/powerpoint/2010/main" val="3504138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C05D1DAD-F5D8-49A5-91E1-DAF72FB1EE8A}" type="slidenum">
              <a:rPr lang="en-US" altLang="en-US"/>
              <a:pPr/>
              <a:t>‹#›</a:t>
            </a:fld>
            <a:endParaRPr lang="en-US" altLang="en-US"/>
          </a:p>
        </p:txBody>
      </p:sp>
    </p:spTree>
    <p:extLst>
      <p:ext uri="{BB962C8B-B14F-4D97-AF65-F5344CB8AC3E}">
        <p14:creationId xmlns:p14="http://schemas.microsoft.com/office/powerpoint/2010/main" val="422840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64766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22A870F8-48A4-470D-907B-9C31ED21B4E7}" type="slidenum">
              <a:rPr lang="en-US" altLang="en-US"/>
              <a:pPr/>
              <a:t>‹#›</a:t>
            </a:fld>
            <a:endParaRPr lang="en-US" altLang="en-US"/>
          </a:p>
        </p:txBody>
      </p:sp>
    </p:spTree>
    <p:extLst>
      <p:ext uri="{BB962C8B-B14F-4D97-AF65-F5344CB8AC3E}">
        <p14:creationId xmlns:p14="http://schemas.microsoft.com/office/powerpoint/2010/main" val="1231532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CB8EF39D-AC23-42DF-B46A-2EC734F212FA}" type="slidenum">
              <a:rPr lang="en-US" altLang="en-US"/>
              <a:pPr/>
              <a:t>‹#›</a:t>
            </a:fld>
            <a:endParaRPr lang="en-US" altLang="en-US"/>
          </a:p>
        </p:txBody>
      </p:sp>
    </p:spTree>
    <p:extLst>
      <p:ext uri="{BB962C8B-B14F-4D97-AF65-F5344CB8AC3E}">
        <p14:creationId xmlns:p14="http://schemas.microsoft.com/office/powerpoint/2010/main" val="2112876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52F482EF-E589-4A2F-9AAE-E24033F36A47}" type="slidenum">
              <a:rPr lang="en-US" altLang="en-US"/>
              <a:pPr/>
              <a:t>‹#›</a:t>
            </a:fld>
            <a:endParaRPr lang="en-US" altLang="en-US"/>
          </a:p>
        </p:txBody>
      </p:sp>
    </p:spTree>
    <p:extLst>
      <p:ext uri="{BB962C8B-B14F-4D97-AF65-F5344CB8AC3E}">
        <p14:creationId xmlns:p14="http://schemas.microsoft.com/office/powerpoint/2010/main" val="389249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xfrm>
            <a:off x="4572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5"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92892343-F289-46F3-8455-EBB6912606C7}" type="slidenum">
              <a:rPr lang="en-US" altLang="en-US"/>
              <a:pPr/>
              <a:t>‹#›</a:t>
            </a:fld>
            <a:endParaRPr lang="en-US" altLang="en-US"/>
          </a:p>
        </p:txBody>
      </p:sp>
    </p:spTree>
    <p:extLst>
      <p:ext uri="{BB962C8B-B14F-4D97-AF65-F5344CB8AC3E}">
        <p14:creationId xmlns:p14="http://schemas.microsoft.com/office/powerpoint/2010/main" val="3614730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xfrm>
            <a:off x="4572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4DC08094-2D34-4ADC-BE50-B1552093E726}" type="slidenum">
              <a:rPr lang="en-US" altLang="en-US"/>
              <a:pPr/>
              <a:t>‹#›</a:t>
            </a:fld>
            <a:endParaRPr lang="en-US" altLang="en-US"/>
          </a:p>
        </p:txBody>
      </p:sp>
    </p:spTree>
    <p:extLst>
      <p:ext uri="{BB962C8B-B14F-4D97-AF65-F5344CB8AC3E}">
        <p14:creationId xmlns:p14="http://schemas.microsoft.com/office/powerpoint/2010/main" val="1955101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xfrm>
            <a:off x="4572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8"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B4FE330E-DDF8-4391-ABAE-D99C3BD2FDA2}" type="slidenum">
              <a:rPr lang="en-US" altLang="en-US"/>
              <a:pPr/>
              <a:t>‹#›</a:t>
            </a:fld>
            <a:endParaRPr lang="en-US" altLang="en-US"/>
          </a:p>
        </p:txBody>
      </p:sp>
    </p:spTree>
    <p:extLst>
      <p:ext uri="{BB962C8B-B14F-4D97-AF65-F5344CB8AC3E}">
        <p14:creationId xmlns:p14="http://schemas.microsoft.com/office/powerpoint/2010/main" val="2277707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4572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4"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9AA5EC91-BDEC-44DF-A1F4-346E231E47EF}" type="slidenum">
              <a:rPr lang="en-US" altLang="en-US"/>
              <a:pPr/>
              <a:t>‹#›</a:t>
            </a:fld>
            <a:endParaRPr lang="en-US" altLang="en-US"/>
          </a:p>
        </p:txBody>
      </p:sp>
    </p:spTree>
    <p:extLst>
      <p:ext uri="{BB962C8B-B14F-4D97-AF65-F5344CB8AC3E}">
        <p14:creationId xmlns:p14="http://schemas.microsoft.com/office/powerpoint/2010/main" val="246966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572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3"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8E7EAFB1-B98C-4DCB-B648-6841958EA179}" type="slidenum">
              <a:rPr lang="en-US" altLang="en-US"/>
              <a:pPr/>
              <a:t>‹#›</a:t>
            </a:fld>
            <a:endParaRPr lang="en-US" altLang="en-US"/>
          </a:p>
        </p:txBody>
      </p:sp>
    </p:spTree>
    <p:extLst>
      <p:ext uri="{BB962C8B-B14F-4D97-AF65-F5344CB8AC3E}">
        <p14:creationId xmlns:p14="http://schemas.microsoft.com/office/powerpoint/2010/main" val="3929667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4572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1046AE90-ADB1-4710-9D86-6E7C2219A195}" type="slidenum">
              <a:rPr lang="en-US" altLang="en-US"/>
              <a:pPr/>
              <a:t>‹#›</a:t>
            </a:fld>
            <a:endParaRPr lang="en-US" altLang="en-US"/>
          </a:p>
        </p:txBody>
      </p:sp>
    </p:spTree>
    <p:extLst>
      <p:ext uri="{BB962C8B-B14F-4D97-AF65-F5344CB8AC3E}">
        <p14:creationId xmlns:p14="http://schemas.microsoft.com/office/powerpoint/2010/main" val="3858686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4572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352984CA-2E89-4F9F-BCCA-12EC537E8810}" type="slidenum">
              <a:rPr lang="en-US" altLang="en-US"/>
              <a:pPr/>
              <a:t>‹#›</a:t>
            </a:fld>
            <a:endParaRPr lang="en-US" altLang="en-US"/>
          </a:p>
        </p:txBody>
      </p:sp>
    </p:spTree>
    <p:extLst>
      <p:ext uri="{BB962C8B-B14F-4D97-AF65-F5344CB8AC3E}">
        <p14:creationId xmlns:p14="http://schemas.microsoft.com/office/powerpoint/2010/main" val="47664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8B2B6"/>
            </a:gs>
            <a:gs pos="50000">
              <a:schemeClr val="accent1">
                <a:shade val="67500"/>
                <a:satMod val="115000"/>
              </a:schemeClr>
            </a:gs>
            <a:gs pos="100000">
              <a:schemeClr val="accent1">
                <a:shade val="100000"/>
                <a:satMod val="115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591" r:id="rId10"/>
    <p:sldLayoutId id="2147484592"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18B2B6"/>
            </a:gs>
            <a:gs pos="50000">
              <a:schemeClr val="accent1">
                <a:shade val="67500"/>
                <a:satMod val="115000"/>
              </a:schemeClr>
            </a:gs>
            <a:gs pos="100000">
              <a:schemeClr val="accent1">
                <a:shade val="100000"/>
                <a:satMod val="115000"/>
              </a:schemeClr>
            </a:gs>
          </a:gsLst>
          <a:lin ang="5400000" scaled="0"/>
          <a:tileRect/>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Tree>
  </p:cSld>
  <p:clrMap bg1="lt1" tx1="dk1" bg2="lt2" tx2="dk2" accent1="accent1" accent2="accent2" accent3="accent3" accent4="accent4" accent5="accent5" accent6="accent6" hlink="hlink" folHlink="folHlink"/>
  <p:sldLayoutIdLst>
    <p:sldLayoutId id="2147484593" r:id="rId1"/>
    <p:sldLayoutId id="2147484594" r:id="rId2"/>
    <p:sldLayoutId id="2147484595" r:id="rId3"/>
    <p:sldLayoutId id="2147484596" r:id="rId4"/>
    <p:sldLayoutId id="2147484597" r:id="rId5"/>
    <p:sldLayoutId id="2147484598" r:id="rId6"/>
    <p:sldLayoutId id="2147484599" r:id="rId7"/>
    <p:sldLayoutId id="2147484600" r:id="rId8"/>
    <p:sldLayoutId id="2147484601" r:id="rId9"/>
    <p:sldLayoutId id="2147484602" r:id="rId10"/>
    <p:sldLayoutId id="2147484603"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ctrTitle"/>
          </p:nvPr>
        </p:nvSpPr>
        <p:spPr>
          <a:xfrm>
            <a:off x="609600" y="1447800"/>
            <a:ext cx="8001000" cy="2209800"/>
          </a:xfrm>
        </p:spPr>
        <p:txBody>
          <a:bodyPr/>
          <a:lstStyle/>
          <a:p>
            <a:pPr eaLnBrk="1" hangingPunct="1"/>
            <a:r>
              <a:rPr lang="en-US" altLang="en-US" sz="4400" smtClean="0"/>
              <a:t>Configuring the Server</a:t>
            </a:r>
            <a:endParaRPr lang="en-US" altLang="en-US" sz="3200" i="1" smtClean="0"/>
          </a:p>
        </p:txBody>
      </p:sp>
      <p:sp>
        <p:nvSpPr>
          <p:cNvPr id="23555" name="Rectangle 1027"/>
          <p:cNvSpPr>
            <a:spLocks noGrp="1" noChangeArrowheads="1"/>
          </p:cNvSpPr>
          <p:nvPr>
            <p:ph type="subTitle" idx="1"/>
          </p:nvPr>
        </p:nvSpPr>
        <p:spPr>
          <a:xfrm>
            <a:off x="609600" y="4419600"/>
            <a:ext cx="8077200" cy="1447800"/>
          </a:xfrm>
        </p:spPr>
        <p:txBody>
          <a:bodyPr/>
          <a:lstStyle/>
          <a:p>
            <a:pPr eaLnBrk="1" hangingPunct="1">
              <a:lnSpc>
                <a:spcPct val="90000"/>
              </a:lnSpc>
            </a:pPr>
            <a:r>
              <a:rPr lang="en-US" altLang="en-US" sz="3400" i="1" smtClean="0"/>
              <a:t>IOS110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Server Groups</a:t>
            </a:r>
            <a:endParaRPr lang="en-CA" dirty="0"/>
          </a:p>
        </p:txBody>
      </p:sp>
      <p:sp>
        <p:nvSpPr>
          <p:cNvPr id="4" name="Footer Placeholder 3"/>
          <p:cNvSpPr>
            <a:spLocks noGrp="1"/>
          </p:cNvSpPr>
          <p:nvPr>
            <p:ph type="ftr" sz="quarter" idx="4294967295"/>
          </p:nvPr>
        </p:nvSpPr>
        <p:spPr>
          <a:xfrm>
            <a:off x="3124200" y="6248400"/>
            <a:ext cx="2895600" cy="457200"/>
          </a:xfrm>
          <a:prstGeom prst="rect">
            <a:avLst/>
          </a:prstGeom>
        </p:spPr>
        <p:txBody>
          <a:bodyPr/>
          <a:lstStyle/>
          <a:p>
            <a:pPr>
              <a:defRPr/>
            </a:pPr>
            <a:r>
              <a:rPr lang="en-US" smtClean="0"/>
              <a:t>Hands-On Microsoft Windows Server 2008</a:t>
            </a:r>
            <a:endParaRPr lang="en-US"/>
          </a:p>
        </p:txBody>
      </p:sp>
      <p:sp>
        <p:nvSpPr>
          <p:cNvPr id="7" name="Footer Placeholder 3"/>
          <p:cNvSpPr txBox="1">
            <a:spLocks/>
          </p:cNvSpPr>
          <p:nvPr/>
        </p:nvSpPr>
        <p:spPr bwMode="auto">
          <a:xfrm>
            <a:off x="533400" y="6324600"/>
            <a:ext cx="586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742950" indent="-28575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11430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6002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20574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9pPr>
          </a:lstStyle>
          <a:p>
            <a:pPr eaLnBrk="1" hangingPunct="1"/>
            <a:r>
              <a:rPr lang="en-US" altLang="es-ES" sz="1050" dirty="0">
                <a:solidFill>
                  <a:schemeClr val="tx1"/>
                </a:solidFill>
              </a:rPr>
              <a:t>http://</a:t>
            </a:r>
            <a:r>
              <a:rPr lang="en-US" altLang="es-ES" sz="1050" dirty="0" smtClean="0">
                <a:solidFill>
                  <a:schemeClr val="tx1"/>
                </a:solidFill>
              </a:rPr>
              <a:t>searchwindowsserver.techtarget.com/tip/Enabling-multi-server-management-in-Windows-Server-2012</a:t>
            </a:r>
            <a:endParaRPr lang="en-US" altLang="es-ES" sz="1050" dirty="0" smtClean="0">
              <a:solidFill>
                <a:schemeClr val="tx1"/>
              </a:solidFill>
            </a:endParaRPr>
          </a:p>
        </p:txBody>
      </p:sp>
      <p:sp>
        <p:nvSpPr>
          <p:cNvPr id="3" name="Content Placeholder 2"/>
          <p:cNvSpPr>
            <a:spLocks noGrp="1"/>
          </p:cNvSpPr>
          <p:nvPr>
            <p:ph idx="1"/>
          </p:nvPr>
        </p:nvSpPr>
        <p:spPr/>
        <p:txBody>
          <a:bodyPr/>
          <a:lstStyle/>
          <a:p>
            <a:r>
              <a:rPr lang="en-CA" dirty="0" smtClean="0"/>
              <a:t>Below you see a Server Group called </a:t>
            </a:r>
            <a:r>
              <a:rPr lang="en-CA" b="1" dirty="0" smtClean="0"/>
              <a:t>Hyper-V Hosts</a:t>
            </a:r>
            <a:endParaRPr lang="en-CA"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258291"/>
            <a:ext cx="5371429" cy="3886200"/>
          </a:xfrm>
          <a:prstGeom prst="rect">
            <a:avLst/>
          </a:prstGeom>
        </p:spPr>
      </p:pic>
    </p:spTree>
    <p:extLst>
      <p:ext uri="{BB962C8B-B14F-4D97-AF65-F5344CB8AC3E}">
        <p14:creationId xmlns:p14="http://schemas.microsoft.com/office/powerpoint/2010/main" val="315317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Delegation of Server Administration</a:t>
            </a:r>
            <a:endParaRPr lang="en-CA" dirty="0"/>
          </a:p>
        </p:txBody>
      </p:sp>
      <p:sp>
        <p:nvSpPr>
          <p:cNvPr id="3" name="Content Placeholder 2"/>
          <p:cNvSpPr>
            <a:spLocks noGrp="1"/>
          </p:cNvSpPr>
          <p:nvPr>
            <p:ph idx="1"/>
          </p:nvPr>
        </p:nvSpPr>
        <p:spPr/>
        <p:txBody>
          <a:bodyPr/>
          <a:lstStyle/>
          <a:p>
            <a:r>
              <a:rPr lang="en-US" sz="2400" dirty="0" smtClean="0"/>
              <a:t>Delegation </a:t>
            </a:r>
            <a:r>
              <a:rPr lang="en-US" sz="2400" dirty="0" smtClean="0"/>
              <a:t>allows Administrators to give SOME Administrative rights to other users.</a:t>
            </a:r>
          </a:p>
          <a:p>
            <a:r>
              <a:rPr lang="en-US" sz="2400" dirty="0" smtClean="0"/>
              <a:t>In large networks, you don’t want too many people having full administrative rights, but there are many tasks that need to be accomplished.</a:t>
            </a:r>
            <a:endParaRPr lang="en-US" sz="2400" dirty="0" smtClean="0"/>
          </a:p>
          <a:p>
            <a:r>
              <a:rPr lang="en-US" sz="2400" dirty="0" smtClean="0"/>
              <a:t>Some server management tasks that might be delegated, include:</a:t>
            </a:r>
          </a:p>
          <a:p>
            <a:pPr lvl="1"/>
            <a:r>
              <a:rPr lang="en-US" sz="1800" dirty="0" smtClean="0"/>
              <a:t>Backing up servers</a:t>
            </a:r>
          </a:p>
          <a:p>
            <a:pPr lvl="1"/>
            <a:r>
              <a:rPr lang="en-US" sz="1800" dirty="0" smtClean="0"/>
              <a:t>Changing users’ passwords</a:t>
            </a:r>
          </a:p>
          <a:p>
            <a:pPr lvl="1"/>
            <a:r>
              <a:rPr lang="en-US" sz="1800" dirty="0" smtClean="0"/>
              <a:t>Management of department print servers</a:t>
            </a:r>
          </a:p>
          <a:p>
            <a:pPr lvl="1"/>
            <a:r>
              <a:rPr lang="en-US" sz="1800" dirty="0" smtClean="0"/>
              <a:t>Management of servers at a remote location</a:t>
            </a:r>
          </a:p>
          <a:p>
            <a:r>
              <a:rPr lang="en-US" sz="2400" dirty="0" smtClean="0"/>
              <a:t>When delegating administrative rights, give the minimum rights necessary to  perform the task</a:t>
            </a:r>
            <a:endParaRPr lang="en-US" sz="2400" dirty="0" smtClean="0"/>
          </a:p>
        </p:txBody>
      </p:sp>
    </p:spTree>
    <p:extLst>
      <p:ext uri="{BB962C8B-B14F-4D97-AF65-F5344CB8AC3E}">
        <p14:creationId xmlns:p14="http://schemas.microsoft.com/office/powerpoint/2010/main" val="109967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9735530A-C500-412A-B5CF-D146E7EFB5DF}" type="slidenum">
              <a:rPr lang="en-US" altLang="en-US"/>
              <a:pPr eaLnBrk="1" hangingPunct="1"/>
              <a:t>12</a:t>
            </a:fld>
            <a:endParaRPr lang="en-US" altLang="en-US"/>
          </a:p>
        </p:txBody>
      </p:sp>
      <p:sp>
        <p:nvSpPr>
          <p:cNvPr id="27652" name="Rectangle 2"/>
          <p:cNvSpPr>
            <a:spLocks noGrp="1" noChangeArrowheads="1"/>
          </p:cNvSpPr>
          <p:nvPr>
            <p:ph type="title"/>
          </p:nvPr>
        </p:nvSpPr>
        <p:spPr>
          <a:xfrm>
            <a:off x="533400" y="228600"/>
            <a:ext cx="8077200" cy="1143000"/>
          </a:xfrm>
        </p:spPr>
        <p:txBody>
          <a:bodyPr/>
          <a:lstStyle/>
          <a:p>
            <a:r>
              <a:rPr lang="en-US" altLang="en-US" smtClean="0"/>
              <a:t>Configuring Server Hardware Devices</a:t>
            </a:r>
          </a:p>
        </p:txBody>
      </p:sp>
      <p:sp>
        <p:nvSpPr>
          <p:cNvPr id="27653" name="Rectangle 8"/>
          <p:cNvSpPr>
            <a:spLocks noGrp="1" noChangeArrowheads="1"/>
          </p:cNvSpPr>
          <p:nvPr>
            <p:ph type="body" idx="1"/>
          </p:nvPr>
        </p:nvSpPr>
        <p:spPr>
          <a:xfrm>
            <a:off x="533400" y="1600200"/>
            <a:ext cx="8229600" cy="4572000"/>
          </a:xfrm>
        </p:spPr>
        <p:txBody>
          <a:bodyPr/>
          <a:lstStyle/>
          <a:p>
            <a:r>
              <a:rPr lang="en-US" altLang="en-US" smtClean="0"/>
              <a:t>Hardware devices can include the following:</a:t>
            </a:r>
          </a:p>
          <a:p>
            <a:pPr lvl="1"/>
            <a:r>
              <a:rPr lang="en-US" altLang="en-US" smtClean="0"/>
              <a:t>Disk drives</a:t>
            </a:r>
          </a:p>
          <a:p>
            <a:pPr lvl="1"/>
            <a:r>
              <a:rPr lang="en-US" altLang="en-US" smtClean="0"/>
              <a:t>Disk controllers</a:t>
            </a:r>
          </a:p>
          <a:p>
            <a:pPr lvl="1"/>
            <a:r>
              <a:rPr lang="en-US" altLang="en-US" smtClean="0"/>
              <a:t>Network adapters</a:t>
            </a:r>
          </a:p>
          <a:p>
            <a:pPr lvl="1"/>
            <a:r>
              <a:rPr lang="en-US" altLang="en-US" smtClean="0"/>
              <a:t>CD/DVD drives</a:t>
            </a:r>
          </a:p>
          <a:p>
            <a:pPr lvl="1"/>
            <a:r>
              <a:rPr lang="en-US" altLang="en-US" smtClean="0"/>
              <a:t>Keyboard</a:t>
            </a:r>
          </a:p>
          <a:p>
            <a:pPr lvl="1"/>
            <a:r>
              <a:rPr lang="en-US" altLang="en-US" smtClean="0"/>
              <a:t>Pointing devices</a:t>
            </a:r>
          </a:p>
          <a:p>
            <a:pPr lvl="1"/>
            <a:r>
              <a:rPr lang="en-US" altLang="en-US" smtClean="0"/>
              <a:t>Monitor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67F65412-F445-4C27-BAAC-4AA8D263CEA4}" type="slidenum">
              <a:rPr lang="en-US" altLang="en-US"/>
              <a:pPr eaLnBrk="1" hangingPunct="1"/>
              <a:t>13</a:t>
            </a:fld>
            <a:endParaRPr lang="en-US" altLang="en-US"/>
          </a:p>
        </p:txBody>
      </p:sp>
      <p:sp>
        <p:nvSpPr>
          <p:cNvPr id="28676" name="Rectangle 2"/>
          <p:cNvSpPr>
            <a:spLocks noGrp="1" noChangeArrowheads="1"/>
          </p:cNvSpPr>
          <p:nvPr>
            <p:ph type="title"/>
          </p:nvPr>
        </p:nvSpPr>
        <p:spPr>
          <a:xfrm>
            <a:off x="533400" y="228600"/>
            <a:ext cx="8077200" cy="1143000"/>
          </a:xfrm>
        </p:spPr>
        <p:txBody>
          <a:bodyPr/>
          <a:lstStyle/>
          <a:p>
            <a:r>
              <a:rPr lang="en-US" altLang="en-US" smtClean="0"/>
              <a:t>Plug and Play</a:t>
            </a:r>
          </a:p>
        </p:txBody>
      </p:sp>
      <p:sp>
        <p:nvSpPr>
          <p:cNvPr id="28677" name="Rectangle 8"/>
          <p:cNvSpPr>
            <a:spLocks noGrp="1" noChangeArrowheads="1"/>
          </p:cNvSpPr>
          <p:nvPr>
            <p:ph type="body" idx="1"/>
          </p:nvPr>
        </p:nvSpPr>
        <p:spPr>
          <a:xfrm>
            <a:off x="533400" y="1676400"/>
            <a:ext cx="8229600" cy="4572000"/>
          </a:xfrm>
        </p:spPr>
        <p:txBody>
          <a:bodyPr/>
          <a:lstStyle/>
          <a:p>
            <a:r>
              <a:rPr lang="en-US" altLang="en-US" b="1" smtClean="0"/>
              <a:t>Plug and Play (PnP)</a:t>
            </a:r>
          </a:p>
          <a:p>
            <a:pPr lvl="1"/>
            <a:r>
              <a:rPr lang="en-US" altLang="en-US" smtClean="0"/>
              <a:t>The ability to automatically detect and configure newly installed hardware devices</a:t>
            </a:r>
          </a:p>
          <a:p>
            <a:r>
              <a:rPr lang="en-US" altLang="en-US" smtClean="0"/>
              <a:t>For this capability to work, PnP must be:</a:t>
            </a:r>
          </a:p>
          <a:p>
            <a:pPr lvl="1"/>
            <a:r>
              <a:rPr lang="en-US" altLang="en-US" smtClean="0"/>
              <a:t>Built into the device</a:t>
            </a:r>
          </a:p>
          <a:p>
            <a:pPr lvl="1"/>
            <a:r>
              <a:rPr lang="en-US" altLang="en-US" smtClean="0"/>
              <a:t>Enabled in the target computer’s BIOS</a:t>
            </a:r>
          </a:p>
          <a:p>
            <a:pPr lvl="1"/>
            <a:r>
              <a:rPr lang="en-US" altLang="en-US" smtClean="0"/>
              <a:t>Built into the computer operating system kernel</a:t>
            </a:r>
          </a:p>
          <a:p>
            <a:pPr>
              <a:buFontTx/>
              <a:buNone/>
            </a:pPr>
            <a:endParaRPr lang="en-US"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E95EF39E-682F-4ACE-B3AB-77057F244B9E}" type="slidenum">
              <a:rPr lang="en-US" altLang="en-US"/>
              <a:pPr eaLnBrk="1" hangingPunct="1"/>
              <a:t>14</a:t>
            </a:fld>
            <a:endParaRPr lang="en-US" altLang="en-US"/>
          </a:p>
        </p:txBody>
      </p:sp>
      <p:sp>
        <p:nvSpPr>
          <p:cNvPr id="29700" name="Rectangle 2"/>
          <p:cNvSpPr>
            <a:spLocks noGrp="1" noChangeArrowheads="1"/>
          </p:cNvSpPr>
          <p:nvPr>
            <p:ph type="title"/>
          </p:nvPr>
        </p:nvSpPr>
        <p:spPr>
          <a:xfrm>
            <a:off x="533400" y="228600"/>
            <a:ext cx="8077200" cy="1143000"/>
          </a:xfrm>
        </p:spPr>
        <p:txBody>
          <a:bodyPr/>
          <a:lstStyle/>
          <a:p>
            <a:r>
              <a:rPr lang="en-US" altLang="en-US" smtClean="0"/>
              <a:t>Control Panel and the Add Hardware Wizard</a:t>
            </a:r>
          </a:p>
        </p:txBody>
      </p:sp>
      <p:sp>
        <p:nvSpPr>
          <p:cNvPr id="29701" name="Rectangle 8"/>
          <p:cNvSpPr>
            <a:spLocks noGrp="1" noChangeArrowheads="1"/>
          </p:cNvSpPr>
          <p:nvPr>
            <p:ph type="body" idx="1"/>
          </p:nvPr>
        </p:nvSpPr>
        <p:spPr>
          <a:xfrm>
            <a:off x="533400" y="1600200"/>
            <a:ext cx="8229600" cy="4572000"/>
          </a:xfrm>
        </p:spPr>
        <p:txBody>
          <a:bodyPr/>
          <a:lstStyle/>
          <a:p>
            <a:r>
              <a:rPr lang="en-US" altLang="en-US" smtClean="0"/>
              <a:t>The Add Hardware Wizard is used for the following tasks:</a:t>
            </a:r>
          </a:p>
          <a:p>
            <a:pPr lvl="1"/>
            <a:r>
              <a:rPr lang="en-US" altLang="en-US" smtClean="0"/>
              <a:t>Invoke the operating system to use PnP to detect new hardware</a:t>
            </a:r>
          </a:p>
          <a:p>
            <a:pPr lvl="1"/>
            <a:r>
              <a:rPr lang="en-US" altLang="en-US" smtClean="0"/>
              <a:t>Install new non-PnP hardware and hardware drivers</a:t>
            </a:r>
          </a:p>
          <a:p>
            <a:pPr lvl="1"/>
            <a:r>
              <a:rPr lang="en-US" altLang="en-US" smtClean="0"/>
              <a:t>Troubleshoot problems you might be having with existing hardware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5"/>
          <p:cNvSpPr>
            <a:spLocks noGrp="1"/>
          </p:cNvSpPr>
          <p:nvPr>
            <p:ph type="title"/>
          </p:nvPr>
        </p:nvSpPr>
        <p:spPr/>
        <p:txBody>
          <a:bodyPr/>
          <a:lstStyle/>
          <a:p>
            <a:r>
              <a:rPr lang="en-US" altLang="en-US" smtClean="0"/>
              <a:t>Control Panel</a:t>
            </a:r>
          </a:p>
        </p:txBody>
      </p:sp>
      <p:sp>
        <p:nvSpPr>
          <p:cNvPr id="3072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E1B50E8B-FF08-4669-BB0B-A78609CF859E}" type="slidenum">
              <a:rPr lang="en-US" altLang="en-US"/>
              <a:pPr eaLnBrk="1" hangingPunct="1"/>
              <a:t>15</a:t>
            </a:fld>
            <a:endParaRPr lang="en-US" alt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517073"/>
            <a:ext cx="4641273" cy="350533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2672386"/>
            <a:ext cx="4724400" cy="354476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6837B017-65A7-45AA-988B-B82E832F5491}" type="slidenum">
              <a:rPr lang="en-US" altLang="en-US"/>
              <a:pPr eaLnBrk="1" hangingPunct="1"/>
              <a:t>16</a:t>
            </a:fld>
            <a:endParaRPr lang="en-US" altLang="en-US"/>
          </a:p>
        </p:txBody>
      </p:sp>
      <p:sp>
        <p:nvSpPr>
          <p:cNvPr id="31748" name="Rectangle 2"/>
          <p:cNvSpPr>
            <a:spLocks noGrp="1" noChangeArrowheads="1"/>
          </p:cNvSpPr>
          <p:nvPr>
            <p:ph type="title"/>
          </p:nvPr>
        </p:nvSpPr>
        <p:spPr>
          <a:xfrm>
            <a:off x="533400" y="228600"/>
            <a:ext cx="8077200" cy="1143000"/>
          </a:xfrm>
        </p:spPr>
        <p:txBody>
          <a:bodyPr/>
          <a:lstStyle/>
          <a:p>
            <a:pPr eaLnBrk="1" hangingPunct="1"/>
            <a:r>
              <a:rPr lang="en-US" altLang="en-US" smtClean="0"/>
              <a:t>Device Manager</a:t>
            </a:r>
          </a:p>
        </p:txBody>
      </p:sp>
      <p:sp>
        <p:nvSpPr>
          <p:cNvPr id="31749" name="Rectangle 8"/>
          <p:cNvSpPr>
            <a:spLocks noGrp="1" noChangeArrowheads="1"/>
          </p:cNvSpPr>
          <p:nvPr>
            <p:ph type="body" idx="1"/>
          </p:nvPr>
        </p:nvSpPr>
        <p:spPr>
          <a:xfrm>
            <a:off x="533400" y="1600200"/>
            <a:ext cx="8229600" cy="4572000"/>
          </a:xfrm>
        </p:spPr>
        <p:txBody>
          <a:bodyPr/>
          <a:lstStyle/>
          <a:p>
            <a:r>
              <a:rPr lang="en-US" altLang="en-US" smtClean="0"/>
              <a:t>Used to check for a resource conflict and to examine other properties associated with a device</a:t>
            </a:r>
          </a:p>
          <a:p>
            <a:r>
              <a:rPr lang="en-US" altLang="en-US" smtClean="0"/>
              <a:t>Provides a graphical view of all hardware currently installed on your computer</a:t>
            </a:r>
          </a:p>
          <a:p>
            <a:r>
              <a:rPr lang="en-US" altLang="en-US" smtClean="0"/>
              <a:t>Can also be used to:</a:t>
            </a:r>
          </a:p>
          <a:p>
            <a:pPr lvl="1"/>
            <a:r>
              <a:rPr lang="en-US" altLang="en-US" smtClean="0"/>
              <a:t>Verify if hardware installed is working properly</a:t>
            </a:r>
          </a:p>
          <a:p>
            <a:pPr lvl="1"/>
            <a:r>
              <a:rPr lang="en-US" altLang="en-US" smtClean="0"/>
              <a:t>Update device drivers</a:t>
            </a:r>
          </a:p>
          <a:p>
            <a:pPr lvl="1"/>
            <a:r>
              <a:rPr lang="en-US" altLang="en-US" smtClean="0"/>
              <a:t>Disable a device</a:t>
            </a:r>
          </a:p>
          <a:p>
            <a:pPr lvl="1"/>
            <a:r>
              <a:rPr lang="en-US" altLang="en-US" smtClean="0"/>
              <a:t>Uninstall a device</a:t>
            </a:r>
          </a:p>
          <a:p>
            <a:pPr lvl="1"/>
            <a:r>
              <a:rPr lang="en-US" altLang="en-US" smtClean="0"/>
              <a:t>Configure the settings for a device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Device Manager</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244" y="1676400"/>
            <a:ext cx="6227512" cy="4572000"/>
          </a:xfrm>
        </p:spPr>
      </p:pic>
    </p:spTree>
    <p:extLst>
      <p:ext uri="{BB962C8B-B14F-4D97-AF65-F5344CB8AC3E}">
        <p14:creationId xmlns:p14="http://schemas.microsoft.com/office/powerpoint/2010/main" val="60276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907A417B-F4A7-42A1-9419-5D6859233F6F}" type="slidenum">
              <a:rPr lang="en-US" altLang="en-US"/>
              <a:pPr eaLnBrk="1" hangingPunct="1"/>
              <a:t>18</a:t>
            </a:fld>
            <a:endParaRPr lang="en-US" altLang="en-US"/>
          </a:p>
        </p:txBody>
      </p:sp>
      <p:sp>
        <p:nvSpPr>
          <p:cNvPr id="33796" name="Rectangle 2"/>
          <p:cNvSpPr>
            <a:spLocks noGrp="1" noChangeArrowheads="1"/>
          </p:cNvSpPr>
          <p:nvPr>
            <p:ph type="title"/>
          </p:nvPr>
        </p:nvSpPr>
        <p:spPr>
          <a:xfrm>
            <a:off x="533400" y="228600"/>
            <a:ext cx="8077200" cy="1143000"/>
          </a:xfrm>
        </p:spPr>
        <p:txBody>
          <a:bodyPr/>
          <a:lstStyle/>
          <a:p>
            <a:r>
              <a:rPr lang="en-US" altLang="en-US" smtClean="0"/>
              <a:t>Configuring the Operating System</a:t>
            </a:r>
          </a:p>
        </p:txBody>
      </p:sp>
      <p:sp>
        <p:nvSpPr>
          <p:cNvPr id="33797" name="Rectangle 7"/>
          <p:cNvSpPr>
            <a:spLocks noGrp="1" noChangeArrowheads="1"/>
          </p:cNvSpPr>
          <p:nvPr>
            <p:ph type="body" idx="1"/>
          </p:nvPr>
        </p:nvSpPr>
        <p:spPr>
          <a:xfrm>
            <a:off x="381000" y="1600200"/>
            <a:ext cx="8305800" cy="4572000"/>
          </a:xfrm>
        </p:spPr>
        <p:txBody>
          <a:bodyPr/>
          <a:lstStyle/>
          <a:p>
            <a:r>
              <a:rPr lang="en-US" altLang="en-US" sz="2800" dirty="0" smtClean="0"/>
              <a:t>Configure the server to optimize performance</a:t>
            </a:r>
          </a:p>
          <a:p>
            <a:pPr lvl="1"/>
            <a:r>
              <a:rPr lang="en-US" altLang="en-US" sz="2800" dirty="0" smtClean="0"/>
              <a:t>Processor scheduling</a:t>
            </a:r>
          </a:p>
          <a:p>
            <a:pPr lvl="1"/>
            <a:r>
              <a:rPr lang="en-US" altLang="en-US" sz="2800" dirty="0" smtClean="0"/>
              <a:t>Virtual memory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Optimizing Performance</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8052" y="1676400"/>
            <a:ext cx="5767895" cy="4572000"/>
          </a:xfrm>
        </p:spPr>
      </p:pic>
    </p:spTree>
    <p:extLst>
      <p:ext uri="{BB962C8B-B14F-4D97-AF65-F5344CB8AC3E}">
        <p14:creationId xmlns:p14="http://schemas.microsoft.com/office/powerpoint/2010/main" val="117531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25C7312F-B58A-4B28-BB39-604C04C77338}" type="slidenum">
              <a:rPr lang="en-US" altLang="en-US"/>
              <a:pPr eaLnBrk="1" hangingPunct="1"/>
              <a:t>2</a:t>
            </a:fld>
            <a:endParaRPr lang="en-US" altLang="en-US"/>
          </a:p>
        </p:txBody>
      </p:sp>
      <p:sp>
        <p:nvSpPr>
          <p:cNvPr id="24580" name="Rectangle 2"/>
          <p:cNvSpPr>
            <a:spLocks noGrp="1" noChangeArrowheads="1"/>
          </p:cNvSpPr>
          <p:nvPr>
            <p:ph type="title"/>
          </p:nvPr>
        </p:nvSpPr>
        <p:spPr/>
        <p:txBody>
          <a:bodyPr/>
          <a:lstStyle/>
          <a:p>
            <a:pPr eaLnBrk="1" hangingPunct="1"/>
            <a:r>
              <a:rPr lang="en-US" altLang="en-US" smtClean="0"/>
              <a:t>Objectives</a:t>
            </a:r>
          </a:p>
        </p:txBody>
      </p:sp>
      <p:sp>
        <p:nvSpPr>
          <p:cNvPr id="24581" name="Rectangle 3"/>
          <p:cNvSpPr>
            <a:spLocks noGrp="1" noChangeArrowheads="1"/>
          </p:cNvSpPr>
          <p:nvPr>
            <p:ph type="body" idx="1"/>
          </p:nvPr>
        </p:nvSpPr>
        <p:spPr>
          <a:xfrm>
            <a:off x="457200" y="1676400"/>
            <a:ext cx="8305800" cy="4572000"/>
          </a:xfrm>
        </p:spPr>
        <p:txBody>
          <a:bodyPr/>
          <a:lstStyle/>
          <a:p>
            <a:r>
              <a:rPr lang="en-US" altLang="en-US" dirty="0" smtClean="0"/>
              <a:t>Use Server Manager to manage a server</a:t>
            </a:r>
          </a:p>
          <a:p>
            <a:r>
              <a:rPr lang="en-US" altLang="en-US" dirty="0" smtClean="0"/>
              <a:t>Describe Remote Administration</a:t>
            </a:r>
          </a:p>
          <a:p>
            <a:r>
              <a:rPr lang="en-US" altLang="en-US" dirty="0" smtClean="0"/>
              <a:t>Delegation of Server Administration</a:t>
            </a:r>
          </a:p>
          <a:p>
            <a:r>
              <a:rPr lang="en-US" altLang="en-US" dirty="0" smtClean="0"/>
              <a:t>Install and remove server roles</a:t>
            </a:r>
          </a:p>
          <a:p>
            <a:r>
              <a:rPr lang="en-US" altLang="en-US" dirty="0" smtClean="0"/>
              <a:t>Configure server hardware</a:t>
            </a:r>
          </a:p>
          <a:p>
            <a:r>
              <a:rPr lang="en-US" altLang="en-US" dirty="0" smtClean="0"/>
              <a:t>Configure the operating system</a:t>
            </a:r>
          </a:p>
          <a:p>
            <a:r>
              <a:rPr lang="en-US" altLang="en-US" dirty="0" smtClean="0"/>
              <a:t>Understand and configure the Registry</a:t>
            </a:r>
          </a:p>
          <a:p>
            <a:r>
              <a:rPr lang="en-US" altLang="en-US" dirty="0" smtClean="0"/>
              <a:t>Describe Windows PowerShell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6CD120F8-45E7-467E-9AF4-85F7480E842C}" type="slidenum">
              <a:rPr lang="en-US" altLang="en-US"/>
              <a:pPr eaLnBrk="1" hangingPunct="1"/>
              <a:t>20</a:t>
            </a:fld>
            <a:endParaRPr lang="en-US" altLang="en-US"/>
          </a:p>
        </p:txBody>
      </p:sp>
      <p:sp>
        <p:nvSpPr>
          <p:cNvPr id="34820" name="Rectangle 2"/>
          <p:cNvSpPr>
            <a:spLocks noGrp="1" noChangeArrowheads="1"/>
          </p:cNvSpPr>
          <p:nvPr>
            <p:ph type="title"/>
          </p:nvPr>
        </p:nvSpPr>
        <p:spPr>
          <a:xfrm>
            <a:off x="533400" y="228600"/>
            <a:ext cx="8077200" cy="1143000"/>
          </a:xfrm>
        </p:spPr>
        <p:txBody>
          <a:bodyPr/>
          <a:lstStyle/>
          <a:p>
            <a:r>
              <a:rPr lang="en-US" altLang="en-US" dirty="0" smtClean="0"/>
              <a:t>Processor Scheduling</a:t>
            </a:r>
          </a:p>
        </p:txBody>
      </p:sp>
      <p:sp>
        <p:nvSpPr>
          <p:cNvPr id="34821" name="Rectangle 7"/>
          <p:cNvSpPr>
            <a:spLocks noGrp="1" noChangeArrowheads="1"/>
          </p:cNvSpPr>
          <p:nvPr>
            <p:ph type="body" idx="1"/>
          </p:nvPr>
        </p:nvSpPr>
        <p:spPr>
          <a:xfrm>
            <a:off x="381000" y="1600200"/>
            <a:ext cx="8305800" cy="4572000"/>
          </a:xfrm>
        </p:spPr>
        <p:txBody>
          <a:bodyPr/>
          <a:lstStyle/>
          <a:p>
            <a:r>
              <a:rPr lang="en-US" altLang="en-US" dirty="0" smtClean="0"/>
              <a:t>Allows you to configure how processor resources are allocated to programs</a:t>
            </a:r>
          </a:p>
          <a:p>
            <a:pPr lvl="1">
              <a:buFontTx/>
              <a:buNone/>
            </a:pPr>
            <a:r>
              <a:rPr lang="en-US" altLang="en-US" dirty="0" err="1" smtClean="0"/>
              <a:t>ie</a:t>
            </a:r>
            <a:r>
              <a:rPr lang="en-US" altLang="en-US" dirty="0" smtClean="0"/>
              <a:t>. Foreground and background processes</a:t>
            </a:r>
          </a:p>
          <a:p>
            <a:r>
              <a:rPr lang="en-US" altLang="en-US" dirty="0" smtClean="0"/>
              <a:t>Servers, by default, give a higher priority to background processes.</a:t>
            </a:r>
          </a:p>
          <a:p>
            <a:r>
              <a:rPr lang="en-US" altLang="en-US" dirty="0"/>
              <a:t>F</a:t>
            </a:r>
            <a:r>
              <a:rPr lang="en-US" altLang="en-US" dirty="0" smtClean="0"/>
              <a:t>oreground applications on your server can be made to run faster by temporarily giving higher priority to foreground processes.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3BA700E3-9A5B-41A5-839A-F808F3F3384C}" type="slidenum">
              <a:rPr lang="en-US" altLang="en-US"/>
              <a:pPr eaLnBrk="1" hangingPunct="1"/>
              <a:t>21</a:t>
            </a:fld>
            <a:endParaRPr lang="en-US" altLang="en-US"/>
          </a:p>
        </p:txBody>
      </p:sp>
      <p:sp>
        <p:nvSpPr>
          <p:cNvPr id="35844" name="Rectangle 2"/>
          <p:cNvSpPr>
            <a:spLocks noGrp="1" noChangeArrowheads="1"/>
          </p:cNvSpPr>
          <p:nvPr>
            <p:ph type="title"/>
          </p:nvPr>
        </p:nvSpPr>
        <p:spPr>
          <a:xfrm>
            <a:off x="533400" y="228600"/>
            <a:ext cx="8077200" cy="1143000"/>
          </a:xfrm>
        </p:spPr>
        <p:txBody>
          <a:bodyPr/>
          <a:lstStyle/>
          <a:p>
            <a:r>
              <a:rPr lang="en-US" altLang="en-US" smtClean="0"/>
              <a:t>Virtual Memory</a:t>
            </a:r>
          </a:p>
        </p:txBody>
      </p:sp>
      <p:sp>
        <p:nvSpPr>
          <p:cNvPr id="35845" name="Rectangle 7"/>
          <p:cNvSpPr>
            <a:spLocks noGrp="1" noChangeArrowheads="1"/>
          </p:cNvSpPr>
          <p:nvPr>
            <p:ph type="body" idx="1"/>
          </p:nvPr>
        </p:nvSpPr>
        <p:spPr>
          <a:xfrm>
            <a:off x="381000" y="1600200"/>
            <a:ext cx="4648200" cy="4572000"/>
          </a:xfrm>
        </p:spPr>
        <p:txBody>
          <a:bodyPr/>
          <a:lstStyle/>
          <a:p>
            <a:pPr marL="0" indent="0">
              <a:buNone/>
            </a:pPr>
            <a:r>
              <a:rPr lang="en-US" altLang="en-US" dirty="0" smtClean="0"/>
              <a:t>Disk storage used to expand the capacity of the physical RAM installed in the computer</a:t>
            </a:r>
          </a:p>
          <a:p>
            <a:r>
              <a:rPr lang="en-US" altLang="en-US" sz="2400" dirty="0" smtClean="0"/>
              <a:t>works through a technique called </a:t>
            </a:r>
            <a:r>
              <a:rPr lang="en-US" altLang="en-US" sz="2400" b="1" dirty="0" smtClean="0"/>
              <a:t>paging</a:t>
            </a:r>
          </a:p>
          <a:p>
            <a:pPr lvl="1"/>
            <a:r>
              <a:rPr lang="en-US" altLang="en-US" sz="2000" dirty="0" smtClean="0"/>
              <a:t>blocks of information, called pages, are moved from RAM into virtual memory on disk, and back again</a:t>
            </a:r>
          </a:p>
          <a:p>
            <a:r>
              <a:rPr lang="en-US" altLang="en-US" sz="2400" dirty="0" smtClean="0"/>
              <a:t>The area of disk that is allocated for this purpose is called the </a:t>
            </a:r>
            <a:r>
              <a:rPr lang="en-US" altLang="en-US" sz="2400" b="1" dirty="0" smtClean="0"/>
              <a:t>paging file</a:t>
            </a:r>
            <a:endParaRPr lang="en-US" altLang="en-US" sz="24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905000"/>
            <a:ext cx="3567375" cy="398383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D8DEE105-FBE1-4013-8192-85078E7256F2}" type="slidenum">
              <a:rPr lang="en-US" altLang="en-US"/>
              <a:pPr eaLnBrk="1" hangingPunct="1"/>
              <a:t>22</a:t>
            </a:fld>
            <a:endParaRPr lang="en-US" altLang="en-US"/>
          </a:p>
        </p:txBody>
      </p:sp>
      <p:sp>
        <p:nvSpPr>
          <p:cNvPr id="36868" name="Rectangle 2"/>
          <p:cNvSpPr>
            <a:spLocks noGrp="1" noChangeArrowheads="1"/>
          </p:cNvSpPr>
          <p:nvPr>
            <p:ph type="title"/>
          </p:nvPr>
        </p:nvSpPr>
        <p:spPr>
          <a:xfrm>
            <a:off x="533400" y="228600"/>
            <a:ext cx="8077200" cy="1143000"/>
          </a:xfrm>
        </p:spPr>
        <p:txBody>
          <a:bodyPr/>
          <a:lstStyle/>
          <a:p>
            <a:r>
              <a:rPr lang="en-US" altLang="en-US" smtClean="0"/>
              <a:t>Tips for placement of the paging file:</a:t>
            </a:r>
          </a:p>
        </p:txBody>
      </p:sp>
      <p:sp>
        <p:nvSpPr>
          <p:cNvPr id="36869" name="Rectangle 7"/>
          <p:cNvSpPr>
            <a:spLocks noGrp="1" noChangeArrowheads="1"/>
          </p:cNvSpPr>
          <p:nvPr>
            <p:ph type="body" idx="1"/>
          </p:nvPr>
        </p:nvSpPr>
        <p:spPr>
          <a:xfrm>
            <a:off x="381000" y="1676400"/>
            <a:ext cx="8305800" cy="4572000"/>
          </a:xfrm>
        </p:spPr>
        <p:txBody>
          <a:bodyPr/>
          <a:lstStyle/>
          <a:p>
            <a:r>
              <a:rPr lang="en-US" altLang="en-US" smtClean="0"/>
              <a:t>Server performance is better if the paging file is not placed on the boot partition</a:t>
            </a:r>
          </a:p>
          <a:p>
            <a:r>
              <a:rPr lang="en-US" altLang="en-US" smtClean="0"/>
              <a:t>If there are multiple disks, performance can be improved by placing a paging file on each disk</a:t>
            </a:r>
          </a:p>
          <a:p>
            <a:r>
              <a:rPr lang="en-US" altLang="en-US" smtClean="0"/>
              <a:t>In a mirrored set or volume, place the paging file on the main disk</a:t>
            </a:r>
          </a:p>
          <a:p>
            <a:r>
              <a:rPr lang="en-US" altLang="en-US" smtClean="0"/>
              <a:t>Do not place the paging file on a stripe set, striped volume, stripe set with parity, or RAID-5 volume</a:t>
            </a:r>
          </a:p>
          <a:p>
            <a:r>
              <a:rPr lang="en-US" altLang="en-US" smtClean="0"/>
              <a:t>Initial paging file size should be at least 1.5 times the RAM size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9487E267-2B6A-454A-845E-B7F839CC704E}" type="slidenum">
              <a:rPr lang="en-US" altLang="en-US"/>
              <a:pPr eaLnBrk="1" hangingPunct="1"/>
              <a:t>23</a:t>
            </a:fld>
            <a:endParaRPr lang="en-US" altLang="en-US"/>
          </a:p>
        </p:txBody>
      </p:sp>
      <p:sp>
        <p:nvSpPr>
          <p:cNvPr id="41988" name="Rectangle 2"/>
          <p:cNvSpPr>
            <a:spLocks noGrp="1" noChangeArrowheads="1"/>
          </p:cNvSpPr>
          <p:nvPr>
            <p:ph type="title"/>
          </p:nvPr>
        </p:nvSpPr>
        <p:spPr>
          <a:xfrm>
            <a:off x="533400" y="228600"/>
            <a:ext cx="8077200" cy="1143000"/>
          </a:xfrm>
        </p:spPr>
        <p:txBody>
          <a:bodyPr/>
          <a:lstStyle/>
          <a:p>
            <a:r>
              <a:rPr lang="en-US" altLang="en-US" smtClean="0"/>
              <a:t>Windows Server Registry</a:t>
            </a:r>
          </a:p>
        </p:txBody>
      </p:sp>
      <p:sp>
        <p:nvSpPr>
          <p:cNvPr id="41989" name="Rectangle 7"/>
          <p:cNvSpPr>
            <a:spLocks noGrp="1" noChangeArrowheads="1"/>
          </p:cNvSpPr>
          <p:nvPr>
            <p:ph type="body" idx="1"/>
          </p:nvPr>
        </p:nvSpPr>
        <p:spPr>
          <a:xfrm>
            <a:off x="381000" y="1676400"/>
            <a:ext cx="8305800" cy="4572000"/>
          </a:xfrm>
        </p:spPr>
        <p:txBody>
          <a:bodyPr/>
          <a:lstStyle/>
          <a:p>
            <a:r>
              <a:rPr lang="en-US" altLang="en-US"/>
              <a:t>A very complex database containing all information the operating system needs about the entire server</a:t>
            </a:r>
          </a:p>
          <a:p>
            <a:endParaRPr lang="en-US" altLang="en-US"/>
          </a:p>
          <a:p>
            <a:r>
              <a:rPr lang="en-US" altLang="en-US"/>
              <a:t>Use </a:t>
            </a:r>
            <a:r>
              <a:rPr lang="en-US" altLang="en-US" i="1"/>
              <a:t>regedt32 </a:t>
            </a:r>
            <a:r>
              <a:rPr lang="en-US" altLang="en-US"/>
              <a:t>or </a:t>
            </a:r>
            <a:r>
              <a:rPr lang="en-US" altLang="en-US" i="1"/>
              <a:t>regedit </a:t>
            </a:r>
            <a:r>
              <a:rPr lang="en-US" altLang="en-US"/>
              <a:t>to start the Registry Editor to make changes directly to the registry</a:t>
            </a:r>
          </a:p>
          <a:p>
            <a:pPr>
              <a:buFontTx/>
              <a:buNone/>
            </a:pPr>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B4AA8B16-BDC9-4386-B89E-D9B0316E315D}" type="slidenum">
              <a:rPr lang="en-US" altLang="en-US"/>
              <a:pPr eaLnBrk="1" hangingPunct="1"/>
              <a:t>24</a:t>
            </a:fld>
            <a:endParaRPr lang="en-US" altLang="en-US"/>
          </a:p>
        </p:txBody>
      </p:sp>
      <p:sp>
        <p:nvSpPr>
          <p:cNvPr id="43012" name="Rectangle 2"/>
          <p:cNvSpPr>
            <a:spLocks noGrp="1" noChangeArrowheads="1"/>
          </p:cNvSpPr>
          <p:nvPr>
            <p:ph type="title"/>
          </p:nvPr>
        </p:nvSpPr>
        <p:spPr>
          <a:xfrm>
            <a:off x="533400" y="228600"/>
            <a:ext cx="8077200" cy="1143000"/>
          </a:xfrm>
        </p:spPr>
        <p:txBody>
          <a:bodyPr/>
          <a:lstStyle/>
          <a:p>
            <a:r>
              <a:rPr lang="en-US" altLang="en-US" smtClean="0"/>
              <a:t>Windows Server Registry</a:t>
            </a:r>
          </a:p>
        </p:txBody>
      </p:sp>
      <p:sp>
        <p:nvSpPr>
          <p:cNvPr id="43013" name="Rectangle 7"/>
          <p:cNvSpPr>
            <a:spLocks noGrp="1" noChangeArrowheads="1"/>
          </p:cNvSpPr>
          <p:nvPr>
            <p:ph type="body" idx="1"/>
          </p:nvPr>
        </p:nvSpPr>
        <p:spPr>
          <a:xfrm>
            <a:off x="457200" y="1371600"/>
            <a:ext cx="8305800" cy="4572000"/>
          </a:xfrm>
        </p:spPr>
        <p:txBody>
          <a:bodyPr/>
          <a:lstStyle/>
          <a:p>
            <a:r>
              <a:rPr lang="en-US" altLang="en-US" dirty="0" smtClean="0"/>
              <a:t>Data contained in the Registry include:</a:t>
            </a:r>
          </a:p>
          <a:p>
            <a:pPr lvl="1"/>
            <a:r>
              <a:rPr lang="en-US" altLang="en-US" dirty="0" smtClean="0"/>
              <a:t>Information about all hardware components</a:t>
            </a:r>
          </a:p>
          <a:p>
            <a:pPr lvl="1"/>
            <a:r>
              <a:rPr lang="en-US" altLang="en-US" dirty="0" smtClean="0"/>
              <a:t>Information about Windows Server services that are installed</a:t>
            </a:r>
          </a:p>
          <a:p>
            <a:pPr lvl="1"/>
            <a:r>
              <a:rPr lang="en-US" altLang="en-US" dirty="0" smtClean="0"/>
              <a:t>Data about user profiles and Windows Server group policies</a:t>
            </a:r>
          </a:p>
          <a:p>
            <a:pPr lvl="1"/>
            <a:r>
              <a:rPr lang="en-US" altLang="en-US" dirty="0" smtClean="0"/>
              <a:t>Data on the last current and last known setup used to boot the computer</a:t>
            </a:r>
          </a:p>
          <a:p>
            <a:pPr lvl="1"/>
            <a:r>
              <a:rPr lang="en-US" altLang="en-US" dirty="0" smtClean="0"/>
              <a:t>Configuration information about all software in use</a:t>
            </a:r>
          </a:p>
          <a:p>
            <a:pPr lvl="1"/>
            <a:r>
              <a:rPr lang="en-US" altLang="en-US" dirty="0" smtClean="0"/>
              <a:t>Software licensing </a:t>
            </a:r>
            <a:r>
              <a:rPr lang="en-US" altLang="en-US" dirty="0" smtClean="0"/>
              <a:t>information</a:t>
            </a:r>
          </a:p>
          <a:p>
            <a:pPr lvl="1"/>
            <a:r>
              <a:rPr lang="en-US" altLang="en-US" dirty="0" smtClean="0"/>
              <a:t>And much more……</a:t>
            </a:r>
            <a:endParaRPr lang="en-US"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6"/>
          <p:cNvSpPr>
            <a:spLocks noGrp="1"/>
          </p:cNvSpPr>
          <p:nvPr>
            <p:ph type="title"/>
          </p:nvPr>
        </p:nvSpPr>
        <p:spPr/>
        <p:txBody>
          <a:bodyPr/>
          <a:lstStyle/>
          <a:p>
            <a:r>
              <a:rPr lang="en-US" altLang="en-US" smtClean="0"/>
              <a:t>Registry Editor (regedit)</a:t>
            </a:r>
          </a:p>
        </p:txBody>
      </p:sp>
      <p:sp>
        <p:nvSpPr>
          <p:cNvPr id="4403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8595CC0C-FC1A-461F-83B5-A62C9365177A}" type="slidenum">
              <a:rPr lang="en-US" altLang="en-US"/>
              <a:pPr eaLnBrk="1" hangingPunct="1"/>
              <a:t>25</a:t>
            </a:fld>
            <a:endParaRPr lang="en-US" altLang="en-US"/>
          </a:p>
        </p:txBody>
      </p:sp>
      <p:pic>
        <p:nvPicPr>
          <p:cNvPr id="44037" name="Picture 5"/>
          <p:cNvPicPr>
            <a:picLocks noChangeAspect="1" noChangeArrowheads="1"/>
          </p:cNvPicPr>
          <p:nvPr/>
        </p:nvPicPr>
        <p:blipFill>
          <a:blip r:embed="rId3">
            <a:extLst>
              <a:ext uri="{28A0092B-C50C-407E-A947-70E740481C1C}">
                <a14:useLocalDpi xmlns:a14="http://schemas.microsoft.com/office/drawing/2010/main" val="0"/>
              </a:ext>
            </a:extLst>
          </a:blip>
          <a:srcRect b="6976"/>
          <a:stretch>
            <a:fillRect/>
          </a:stretch>
        </p:blipFill>
        <p:spPr bwMode="auto">
          <a:xfrm>
            <a:off x="914400" y="1560513"/>
            <a:ext cx="7396163" cy="506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A1AF4EBD-4A49-4D17-BBFF-CD6443354672}" type="slidenum">
              <a:rPr lang="en-US" altLang="en-US"/>
              <a:pPr eaLnBrk="1" hangingPunct="1"/>
              <a:t>26</a:t>
            </a:fld>
            <a:endParaRPr lang="en-US" altLang="en-US"/>
          </a:p>
        </p:txBody>
      </p:sp>
      <p:sp>
        <p:nvSpPr>
          <p:cNvPr id="45060" name="Rectangle 2"/>
          <p:cNvSpPr>
            <a:spLocks noGrp="1" noChangeArrowheads="1"/>
          </p:cNvSpPr>
          <p:nvPr>
            <p:ph type="title"/>
          </p:nvPr>
        </p:nvSpPr>
        <p:spPr>
          <a:xfrm>
            <a:off x="533400" y="228600"/>
            <a:ext cx="8077200" cy="1143000"/>
          </a:xfrm>
        </p:spPr>
        <p:txBody>
          <a:bodyPr/>
          <a:lstStyle/>
          <a:p>
            <a:r>
              <a:rPr lang="en-US" altLang="en-US" smtClean="0"/>
              <a:t>Windows Server Registry</a:t>
            </a:r>
          </a:p>
        </p:txBody>
      </p:sp>
      <p:sp>
        <p:nvSpPr>
          <p:cNvPr id="45061" name="Rectangle 7"/>
          <p:cNvSpPr>
            <a:spLocks noGrp="1" noChangeArrowheads="1"/>
          </p:cNvSpPr>
          <p:nvPr>
            <p:ph type="body" idx="1"/>
          </p:nvPr>
        </p:nvSpPr>
        <p:spPr>
          <a:xfrm>
            <a:off x="381000" y="1676400"/>
            <a:ext cx="8305800" cy="4572000"/>
          </a:xfrm>
        </p:spPr>
        <p:txBody>
          <a:bodyPr/>
          <a:lstStyle/>
          <a:p>
            <a:r>
              <a:rPr lang="en-US" altLang="en-US" dirty="0" smtClean="0"/>
              <a:t>Precautions when working with the Registry:</a:t>
            </a:r>
          </a:p>
          <a:p>
            <a:pPr lvl="1"/>
            <a:r>
              <a:rPr lang="en-US" altLang="en-US" dirty="0" smtClean="0"/>
              <a:t>Establish a specific group of administrators who have privileges to open and modify the Registry </a:t>
            </a:r>
          </a:p>
          <a:p>
            <a:pPr lvl="1"/>
            <a:r>
              <a:rPr lang="en-US" altLang="en-US" dirty="0" smtClean="0"/>
              <a:t>Only make changes to the Registry as a last </a:t>
            </a:r>
            <a:r>
              <a:rPr lang="en-US" altLang="en-US" dirty="0" smtClean="0"/>
              <a:t>resort</a:t>
            </a:r>
          </a:p>
          <a:p>
            <a:pPr lvl="1"/>
            <a:r>
              <a:rPr lang="en-US" altLang="en-US" dirty="0" smtClean="0"/>
              <a:t>Graphical configuration tools should always be used, if than can be used.</a:t>
            </a:r>
            <a:endParaRPr lang="en-US" altLang="en-US" dirty="0" smtClean="0"/>
          </a:p>
          <a:p>
            <a:pPr lvl="1"/>
            <a:r>
              <a:rPr lang="en-US" altLang="en-US" dirty="0" smtClean="0"/>
              <a:t>Regularly back up the Registry as part of backing up the Windows Server Windows folder</a:t>
            </a:r>
          </a:p>
          <a:p>
            <a:pPr lvl="1"/>
            <a:r>
              <a:rPr lang="en-US" altLang="en-US" dirty="0" smtClean="0"/>
              <a:t>Never copy the Registry from one Windows-based system over the Registry of a different system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DF619FAA-DF89-43A1-9B50-1000F719CB20}" type="slidenum">
              <a:rPr lang="en-US" altLang="en-US"/>
              <a:pPr eaLnBrk="1" hangingPunct="1"/>
              <a:t>27</a:t>
            </a:fld>
            <a:endParaRPr lang="en-US" altLang="en-US"/>
          </a:p>
        </p:txBody>
      </p:sp>
      <p:sp>
        <p:nvSpPr>
          <p:cNvPr id="46084" name="Rectangle 2"/>
          <p:cNvSpPr>
            <a:spLocks noGrp="1" noChangeArrowheads="1"/>
          </p:cNvSpPr>
          <p:nvPr>
            <p:ph type="title"/>
          </p:nvPr>
        </p:nvSpPr>
        <p:spPr>
          <a:xfrm>
            <a:off x="533400" y="228600"/>
            <a:ext cx="8077200" cy="1143000"/>
          </a:xfrm>
        </p:spPr>
        <p:txBody>
          <a:bodyPr/>
          <a:lstStyle/>
          <a:p>
            <a:r>
              <a:rPr lang="en-US" altLang="en-US" smtClean="0"/>
              <a:t>Registry Contents</a:t>
            </a:r>
          </a:p>
        </p:txBody>
      </p:sp>
      <p:sp>
        <p:nvSpPr>
          <p:cNvPr id="46085" name="Rectangle 7"/>
          <p:cNvSpPr>
            <a:spLocks noGrp="1" noChangeArrowheads="1"/>
          </p:cNvSpPr>
          <p:nvPr>
            <p:ph type="body" idx="1"/>
          </p:nvPr>
        </p:nvSpPr>
        <p:spPr>
          <a:xfrm>
            <a:off x="381000" y="1676400"/>
            <a:ext cx="8305800" cy="4572000"/>
          </a:xfrm>
        </p:spPr>
        <p:txBody>
          <a:bodyPr/>
          <a:lstStyle/>
          <a:p>
            <a:r>
              <a:rPr lang="en-US" altLang="en-US" dirty="0"/>
              <a:t>The Registry is hierarchical in structure (similar to a directory structure)</a:t>
            </a:r>
          </a:p>
          <a:p>
            <a:pPr lvl="1"/>
            <a:r>
              <a:rPr lang="en-US" altLang="en-US" dirty="0"/>
              <a:t>Made up of </a:t>
            </a:r>
            <a:r>
              <a:rPr lang="en-US" altLang="en-US" dirty="0" smtClean="0"/>
              <a:t>keys</a:t>
            </a:r>
            <a:r>
              <a:rPr lang="en-US" altLang="en-US" dirty="0"/>
              <a:t>, </a:t>
            </a:r>
            <a:r>
              <a:rPr lang="en-US" altLang="en-US" dirty="0" err="1"/>
              <a:t>subkeys</a:t>
            </a:r>
            <a:r>
              <a:rPr lang="en-US" altLang="en-US" dirty="0"/>
              <a:t>, and entries/values</a:t>
            </a:r>
          </a:p>
          <a:p>
            <a:r>
              <a:rPr lang="en-US" altLang="en-US" b="1" dirty="0"/>
              <a:t>Registry </a:t>
            </a:r>
            <a:r>
              <a:rPr lang="en-US" altLang="en-US" b="1" dirty="0" smtClean="0"/>
              <a:t>key</a:t>
            </a:r>
            <a:endParaRPr lang="en-US" altLang="en-US" b="1" dirty="0"/>
          </a:p>
          <a:p>
            <a:pPr lvl="1"/>
            <a:r>
              <a:rPr lang="en-US" altLang="en-US" dirty="0"/>
              <a:t>A category or division of information within the Registry</a:t>
            </a:r>
          </a:p>
          <a:p>
            <a:r>
              <a:rPr lang="en-US" altLang="en-US" b="1" dirty="0"/>
              <a:t>Registry </a:t>
            </a:r>
            <a:r>
              <a:rPr lang="en-US" altLang="en-US" b="1" dirty="0" err="1"/>
              <a:t>subkeys</a:t>
            </a:r>
            <a:endParaRPr lang="en-US" altLang="en-US" b="1" dirty="0"/>
          </a:p>
          <a:p>
            <a:pPr lvl="1"/>
            <a:r>
              <a:rPr lang="en-US" altLang="en-US" dirty="0"/>
              <a:t>A single key may contain one or more lower-level keys</a:t>
            </a:r>
          </a:p>
          <a:p>
            <a:r>
              <a:rPr lang="en-US" altLang="en-US" b="1" dirty="0"/>
              <a:t>Registry entry/value</a:t>
            </a:r>
          </a:p>
          <a:p>
            <a:pPr lvl="1"/>
            <a:r>
              <a:rPr lang="en-US" altLang="en-US" dirty="0"/>
              <a:t>A data parameter associated with a software or hardware characteristic under a key (or </a:t>
            </a:r>
            <a:r>
              <a:rPr lang="en-US" altLang="en-US" dirty="0" err="1"/>
              <a:t>subkey</a:t>
            </a:r>
            <a:r>
              <a:rPr lang="en-US" altLang="en-US" dirty="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6"/>
          <p:cNvSpPr>
            <a:spLocks noGrp="1"/>
          </p:cNvSpPr>
          <p:nvPr>
            <p:ph type="title"/>
          </p:nvPr>
        </p:nvSpPr>
        <p:spPr/>
        <p:txBody>
          <a:bodyPr/>
          <a:lstStyle/>
          <a:p>
            <a:r>
              <a:rPr lang="en-US" altLang="en-US" smtClean="0"/>
              <a:t>The Registry’s Hierarchical Structure</a:t>
            </a:r>
          </a:p>
        </p:txBody>
      </p:sp>
      <p:sp>
        <p:nvSpPr>
          <p:cNvPr id="4710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1AFF27D5-111E-4071-8411-28F95564628E}" type="slidenum">
              <a:rPr lang="en-US" altLang="en-US"/>
              <a:pPr eaLnBrk="1" hangingPunct="1"/>
              <a:t>28</a:t>
            </a:fld>
            <a:endParaRPr lang="en-US" altLang="en-US"/>
          </a:p>
        </p:txBody>
      </p:sp>
      <p:pic>
        <p:nvPicPr>
          <p:cNvPr id="47109" name="Picture 6"/>
          <p:cNvPicPr>
            <a:picLocks noChangeAspect="1" noChangeArrowheads="1"/>
          </p:cNvPicPr>
          <p:nvPr/>
        </p:nvPicPr>
        <p:blipFill>
          <a:blip r:embed="rId3">
            <a:extLst>
              <a:ext uri="{28A0092B-C50C-407E-A947-70E740481C1C}">
                <a14:useLocalDpi xmlns:a14="http://schemas.microsoft.com/office/drawing/2010/main" val="0"/>
              </a:ext>
            </a:extLst>
          </a:blip>
          <a:srcRect b="6601"/>
          <a:stretch>
            <a:fillRect/>
          </a:stretch>
        </p:blipFill>
        <p:spPr bwMode="auto">
          <a:xfrm>
            <a:off x="1143000" y="1589088"/>
            <a:ext cx="6929438"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017C9F88-CA31-4928-AF34-7580109B3D12}" type="slidenum">
              <a:rPr lang="en-US" altLang="en-US"/>
              <a:pPr eaLnBrk="1" hangingPunct="1"/>
              <a:t>29</a:t>
            </a:fld>
            <a:endParaRPr lang="en-US" altLang="en-US"/>
          </a:p>
        </p:txBody>
      </p:sp>
      <p:sp>
        <p:nvSpPr>
          <p:cNvPr id="48132" name="Rectangle 2"/>
          <p:cNvSpPr>
            <a:spLocks noGrp="1" noChangeArrowheads="1"/>
          </p:cNvSpPr>
          <p:nvPr>
            <p:ph type="title"/>
          </p:nvPr>
        </p:nvSpPr>
        <p:spPr>
          <a:xfrm>
            <a:off x="533400" y="228600"/>
            <a:ext cx="8077200" cy="1143000"/>
          </a:xfrm>
        </p:spPr>
        <p:txBody>
          <a:bodyPr/>
          <a:lstStyle/>
          <a:p>
            <a:r>
              <a:rPr lang="en-US" altLang="en-US" smtClean="0"/>
              <a:t>HKEY_LOCAL_MACHINE</a:t>
            </a:r>
          </a:p>
        </p:txBody>
      </p:sp>
      <p:sp>
        <p:nvSpPr>
          <p:cNvPr id="48133" name="Rectangle 7"/>
          <p:cNvSpPr>
            <a:spLocks noGrp="1" noChangeArrowheads="1"/>
          </p:cNvSpPr>
          <p:nvPr>
            <p:ph type="body" idx="1"/>
          </p:nvPr>
        </p:nvSpPr>
        <p:spPr>
          <a:xfrm>
            <a:off x="381000" y="1676400"/>
            <a:ext cx="8305800" cy="4572000"/>
          </a:xfrm>
        </p:spPr>
        <p:txBody>
          <a:bodyPr/>
          <a:lstStyle/>
          <a:p>
            <a:r>
              <a:rPr lang="en-US" altLang="en-US" dirty="0" smtClean="0"/>
              <a:t>HKEY_LOCAL_ MACHINE root key</a:t>
            </a:r>
          </a:p>
          <a:p>
            <a:pPr lvl="1"/>
            <a:r>
              <a:rPr lang="en-US" altLang="en-US" dirty="0" smtClean="0"/>
              <a:t>Contains information on every hardware component in the server</a:t>
            </a:r>
          </a:p>
          <a:p>
            <a:pPr lvl="1"/>
            <a:r>
              <a:rPr lang="en-US" altLang="en-US" dirty="0" smtClean="0"/>
              <a:t>Including information about what drivers are loaded and their version levels, what IRQ lines are used, setup configurations, the BIOS version, and </a:t>
            </a:r>
            <a:r>
              <a:rPr lang="en-US" altLang="en-US" dirty="0" smtClean="0"/>
              <a:t>more</a:t>
            </a:r>
            <a:endParaRPr lang="en-US"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3400" y="228600"/>
            <a:ext cx="8077200" cy="1143000"/>
          </a:xfrm>
        </p:spPr>
        <p:txBody>
          <a:bodyPr/>
          <a:lstStyle/>
          <a:p>
            <a:r>
              <a:rPr lang="en-US" altLang="es-ES" dirty="0" smtClean="0"/>
              <a:t>Server Manager</a:t>
            </a:r>
          </a:p>
        </p:txBody>
      </p:sp>
      <p:sp>
        <p:nvSpPr>
          <p:cNvPr id="33795" name="Rectangle 7"/>
          <p:cNvSpPr>
            <a:spLocks noGrp="1" noChangeArrowheads="1"/>
          </p:cNvSpPr>
          <p:nvPr>
            <p:ph idx="1"/>
          </p:nvPr>
        </p:nvSpPr>
        <p:spPr>
          <a:xfrm>
            <a:off x="381000" y="1600200"/>
            <a:ext cx="8305800" cy="4572000"/>
          </a:xfrm>
        </p:spPr>
        <p:txBody>
          <a:bodyPr/>
          <a:lstStyle/>
          <a:p>
            <a:pPr marL="57150" indent="0">
              <a:buNone/>
            </a:pPr>
            <a:r>
              <a:rPr lang="en-CA" i="1" dirty="0" smtClean="0"/>
              <a:t>Server Manager is a </a:t>
            </a:r>
            <a:r>
              <a:rPr lang="en-CA" i="1" dirty="0"/>
              <a:t>management console in Windows Server® 2012 that helps IT professionals provision and manage both local and remote Windows-based servers from their desktops, without requiring either physical access to servers, or the need to enable Remote Desktop protocol (RDP) connections to each </a:t>
            </a:r>
            <a:r>
              <a:rPr lang="en-CA" i="1" dirty="0" smtClean="0"/>
              <a:t>server.</a:t>
            </a:r>
          </a:p>
        </p:txBody>
      </p:sp>
    </p:spTree>
    <p:extLst>
      <p:ext uri="{BB962C8B-B14F-4D97-AF65-F5344CB8AC3E}">
        <p14:creationId xmlns:p14="http://schemas.microsoft.com/office/powerpoint/2010/main" val="2797366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B4F2F796-51F2-4910-9AB2-C350BDE13BCC}" type="slidenum">
              <a:rPr lang="en-US" altLang="en-US"/>
              <a:pPr eaLnBrk="1" hangingPunct="1"/>
              <a:t>30</a:t>
            </a:fld>
            <a:endParaRPr lang="en-US" altLang="en-US"/>
          </a:p>
        </p:txBody>
      </p:sp>
      <p:sp>
        <p:nvSpPr>
          <p:cNvPr id="49156" name="Rectangle 2"/>
          <p:cNvSpPr>
            <a:spLocks noGrp="1" noChangeArrowheads="1"/>
          </p:cNvSpPr>
          <p:nvPr>
            <p:ph type="title"/>
          </p:nvPr>
        </p:nvSpPr>
        <p:spPr>
          <a:xfrm>
            <a:off x="533400" y="228600"/>
            <a:ext cx="8077200" cy="1143000"/>
          </a:xfrm>
        </p:spPr>
        <p:txBody>
          <a:bodyPr/>
          <a:lstStyle/>
          <a:p>
            <a:r>
              <a:rPr lang="en-US" altLang="en-US" smtClean="0"/>
              <a:t>HKEY_CURRENT_USER</a:t>
            </a:r>
          </a:p>
        </p:txBody>
      </p:sp>
      <p:sp>
        <p:nvSpPr>
          <p:cNvPr id="49157" name="Rectangle 7"/>
          <p:cNvSpPr>
            <a:spLocks noGrp="1" noChangeArrowheads="1"/>
          </p:cNvSpPr>
          <p:nvPr>
            <p:ph type="body" idx="1"/>
          </p:nvPr>
        </p:nvSpPr>
        <p:spPr>
          <a:xfrm>
            <a:off x="381000" y="1676400"/>
            <a:ext cx="8305800" cy="4572000"/>
          </a:xfrm>
        </p:spPr>
        <p:txBody>
          <a:bodyPr/>
          <a:lstStyle/>
          <a:p>
            <a:r>
              <a:rPr lang="en-US" altLang="en-US" smtClean="0"/>
              <a:t>HKEY_CURRENT_USER key</a:t>
            </a:r>
          </a:p>
          <a:p>
            <a:pPr lvl="1"/>
            <a:r>
              <a:rPr lang="en-US" altLang="en-US" smtClean="0"/>
              <a:t>Contains information about the desktop setup for the account presently logged on to the server console</a:t>
            </a:r>
          </a:p>
          <a:p>
            <a:pPr>
              <a:buFontTx/>
              <a:buNone/>
            </a:pPr>
            <a:endParaRPr lang="en-US"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C2D450B7-D095-40B6-A405-D2B00BA9564B}" type="slidenum">
              <a:rPr lang="en-US" altLang="en-US"/>
              <a:pPr eaLnBrk="1" hangingPunct="1"/>
              <a:t>31</a:t>
            </a:fld>
            <a:endParaRPr lang="en-US" altLang="en-US"/>
          </a:p>
        </p:txBody>
      </p:sp>
      <p:sp>
        <p:nvSpPr>
          <p:cNvPr id="50180" name="Rectangle 2"/>
          <p:cNvSpPr>
            <a:spLocks noGrp="1" noChangeArrowheads="1"/>
          </p:cNvSpPr>
          <p:nvPr>
            <p:ph type="title"/>
          </p:nvPr>
        </p:nvSpPr>
        <p:spPr>
          <a:xfrm>
            <a:off x="533400" y="228600"/>
            <a:ext cx="8077200" cy="1143000"/>
          </a:xfrm>
        </p:spPr>
        <p:txBody>
          <a:bodyPr/>
          <a:lstStyle/>
          <a:p>
            <a:r>
              <a:rPr lang="en-US" altLang="en-US" smtClean="0"/>
              <a:t>HKEY_USERS</a:t>
            </a:r>
          </a:p>
        </p:txBody>
      </p:sp>
      <p:sp>
        <p:nvSpPr>
          <p:cNvPr id="50181" name="Rectangle 7"/>
          <p:cNvSpPr>
            <a:spLocks noGrp="1" noChangeArrowheads="1"/>
          </p:cNvSpPr>
          <p:nvPr>
            <p:ph type="body" idx="1"/>
          </p:nvPr>
        </p:nvSpPr>
        <p:spPr>
          <a:xfrm>
            <a:off x="381000" y="1676400"/>
            <a:ext cx="8305800" cy="4572000"/>
          </a:xfrm>
        </p:spPr>
        <p:txBody>
          <a:bodyPr/>
          <a:lstStyle/>
          <a:p>
            <a:r>
              <a:rPr lang="en-US" altLang="en-US" smtClean="0"/>
              <a:t>HKEY_USERS root key</a:t>
            </a:r>
          </a:p>
          <a:p>
            <a:pPr lvl="1"/>
            <a:r>
              <a:rPr lang="en-US" altLang="en-US" smtClean="0"/>
              <a:t>Contains profile information for each user who has logged onto the computer</a:t>
            </a:r>
          </a:p>
          <a:p>
            <a:pPr lvl="1"/>
            <a:r>
              <a:rPr lang="en-US" altLang="en-US" smtClean="0"/>
              <a:t>Each profile is listed under this root key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DEF93587-A7B1-412D-9105-B3CE6A48F2A0}" type="slidenum">
              <a:rPr lang="en-US" altLang="en-US"/>
              <a:pPr eaLnBrk="1" hangingPunct="1"/>
              <a:t>32</a:t>
            </a:fld>
            <a:endParaRPr lang="en-US" altLang="en-US"/>
          </a:p>
        </p:txBody>
      </p:sp>
      <p:sp>
        <p:nvSpPr>
          <p:cNvPr id="51204" name="Rectangle 2"/>
          <p:cNvSpPr>
            <a:spLocks noGrp="1" noChangeArrowheads="1"/>
          </p:cNvSpPr>
          <p:nvPr>
            <p:ph type="title"/>
          </p:nvPr>
        </p:nvSpPr>
        <p:spPr>
          <a:xfrm>
            <a:off x="533400" y="228600"/>
            <a:ext cx="8077200" cy="1143000"/>
          </a:xfrm>
        </p:spPr>
        <p:txBody>
          <a:bodyPr/>
          <a:lstStyle/>
          <a:p>
            <a:r>
              <a:rPr lang="en-US" altLang="en-US" smtClean="0"/>
              <a:t>HKEY_CLASSES_ROOT</a:t>
            </a:r>
          </a:p>
        </p:txBody>
      </p:sp>
      <p:sp>
        <p:nvSpPr>
          <p:cNvPr id="51205" name="Rectangle 7"/>
          <p:cNvSpPr>
            <a:spLocks noGrp="1" noChangeArrowheads="1"/>
          </p:cNvSpPr>
          <p:nvPr>
            <p:ph type="body" idx="1"/>
          </p:nvPr>
        </p:nvSpPr>
        <p:spPr>
          <a:xfrm>
            <a:off x="381000" y="1676400"/>
            <a:ext cx="8305800" cy="4572000"/>
          </a:xfrm>
        </p:spPr>
        <p:txBody>
          <a:bodyPr/>
          <a:lstStyle/>
          <a:p>
            <a:r>
              <a:rPr lang="en-US" altLang="en-US" smtClean="0"/>
              <a:t>HKEY_CLASSES_ROOT key</a:t>
            </a:r>
          </a:p>
          <a:p>
            <a:pPr lvl="1"/>
            <a:r>
              <a:rPr lang="en-US" altLang="en-US" smtClean="0"/>
              <a:t>Holds data to associate file extensions with programs</a:t>
            </a:r>
          </a:p>
          <a:p>
            <a:r>
              <a:rPr lang="en-US" altLang="en-US" smtClean="0"/>
              <a:t>Associations exist for executable files, text files, graphics files, Clipboard files, audio files, and many more</a:t>
            </a:r>
          </a:p>
          <a:p>
            <a:pPr lvl="1"/>
            <a:r>
              <a:rPr lang="en-US" altLang="en-US" smtClean="0"/>
              <a:t>These associations are used as defaults for all users who log on to Windows Server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B20FE537-9F75-4FE3-B622-6D9C380DC1FA}" type="slidenum">
              <a:rPr lang="en-US" altLang="en-US"/>
              <a:pPr eaLnBrk="1" hangingPunct="1"/>
              <a:t>33</a:t>
            </a:fld>
            <a:endParaRPr lang="en-US" altLang="en-US"/>
          </a:p>
        </p:txBody>
      </p:sp>
      <p:sp>
        <p:nvSpPr>
          <p:cNvPr id="52228" name="Rectangle 2"/>
          <p:cNvSpPr>
            <a:spLocks noGrp="1" noChangeArrowheads="1"/>
          </p:cNvSpPr>
          <p:nvPr>
            <p:ph type="title"/>
          </p:nvPr>
        </p:nvSpPr>
        <p:spPr>
          <a:xfrm>
            <a:off x="533400" y="228600"/>
            <a:ext cx="8077200" cy="1143000"/>
          </a:xfrm>
        </p:spPr>
        <p:txBody>
          <a:bodyPr/>
          <a:lstStyle/>
          <a:p>
            <a:r>
              <a:rPr lang="en-US" altLang="en-US" smtClean="0"/>
              <a:t>HKEY_CURRENT_CONFIG</a:t>
            </a:r>
          </a:p>
        </p:txBody>
      </p:sp>
      <p:sp>
        <p:nvSpPr>
          <p:cNvPr id="52229" name="Rectangle 7"/>
          <p:cNvSpPr>
            <a:spLocks noGrp="1" noChangeArrowheads="1"/>
          </p:cNvSpPr>
          <p:nvPr>
            <p:ph type="body" idx="1"/>
          </p:nvPr>
        </p:nvSpPr>
        <p:spPr>
          <a:xfrm>
            <a:off x="381000" y="1676400"/>
            <a:ext cx="8305800" cy="4572000"/>
          </a:xfrm>
        </p:spPr>
        <p:txBody>
          <a:bodyPr/>
          <a:lstStyle/>
          <a:p>
            <a:r>
              <a:rPr lang="en-US" altLang="en-US" smtClean="0"/>
              <a:t>HKEY_CURRENT_CONFIG root key</a:t>
            </a:r>
          </a:p>
          <a:p>
            <a:pPr lvl="1"/>
            <a:r>
              <a:rPr lang="en-US" altLang="en-US" smtClean="0"/>
              <a:t>Has information about the current hardware profile</a:t>
            </a:r>
          </a:p>
          <a:p>
            <a:pPr lvl="1"/>
            <a:r>
              <a:rPr lang="en-US" altLang="en-US" smtClean="0"/>
              <a:t>Holds information about the monitor type, keyboard, mouse, and other hardware characteristics for the current profile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228600"/>
            <a:ext cx="8077200" cy="1143000"/>
          </a:xfrm>
        </p:spPr>
        <p:txBody>
          <a:bodyPr/>
          <a:lstStyle/>
          <a:p>
            <a:r>
              <a:rPr lang="en-US" altLang="es-ES" smtClean="0"/>
              <a:t>Windows PowerShell</a:t>
            </a:r>
          </a:p>
        </p:txBody>
      </p:sp>
      <p:sp>
        <p:nvSpPr>
          <p:cNvPr id="39939" name="Rectangle 7"/>
          <p:cNvSpPr>
            <a:spLocks noGrp="1" noChangeArrowheads="1"/>
          </p:cNvSpPr>
          <p:nvPr>
            <p:ph idx="1"/>
          </p:nvPr>
        </p:nvSpPr>
        <p:spPr>
          <a:xfrm>
            <a:off x="381000" y="1600200"/>
            <a:ext cx="8305800" cy="4572000"/>
          </a:xfrm>
        </p:spPr>
        <p:txBody>
          <a:bodyPr/>
          <a:lstStyle/>
          <a:p>
            <a:r>
              <a:rPr lang="en-US" altLang="es-ES" dirty="0" smtClean="0"/>
              <a:t>PowerShell is now the preferred method for Windows Server Configuration and Management</a:t>
            </a:r>
          </a:p>
          <a:p>
            <a:r>
              <a:rPr lang="en-US" altLang="es-ES" dirty="0" smtClean="0"/>
              <a:t>Any </a:t>
            </a:r>
            <a:r>
              <a:rPr lang="en-US" altLang="es-ES" dirty="0" smtClean="0"/>
              <a:t>configuration or management task that can be done through a GUI tool, can also be accomplished with </a:t>
            </a:r>
            <a:r>
              <a:rPr lang="en-US" altLang="es-ES" dirty="0" smtClean="0"/>
              <a:t>PowerShell</a:t>
            </a:r>
          </a:p>
          <a:p>
            <a:r>
              <a:rPr lang="en-US" altLang="es-ES" dirty="0" smtClean="0"/>
              <a:t>Some server configuration and management tasks can ONLY be done with PowerShell</a:t>
            </a:r>
            <a:br>
              <a:rPr lang="en-US" altLang="es-ES" dirty="0" smtClean="0"/>
            </a:br>
            <a:r>
              <a:rPr lang="en-US" altLang="es-ES" dirty="0" smtClean="0"/>
              <a:t>(such as Server Group Administration)</a:t>
            </a:r>
            <a:endParaRPr lang="en-US" altLang="es-ES" dirty="0" smtClean="0"/>
          </a:p>
          <a:p>
            <a:pPr marL="0" indent="0">
              <a:buNone/>
            </a:pPr>
            <a:endParaRPr lang="en-US" altLang="es-ES" dirty="0" smtClean="0"/>
          </a:p>
        </p:txBody>
      </p:sp>
    </p:spTree>
    <p:extLst>
      <p:ext uri="{BB962C8B-B14F-4D97-AF65-F5344CB8AC3E}">
        <p14:creationId xmlns:p14="http://schemas.microsoft.com/office/powerpoint/2010/main" val="36476411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s-ES" dirty="0" smtClean="0"/>
              <a:t>PowerShell example</a:t>
            </a:r>
            <a:endParaRPr lang="en-US" altLang="es-ES" dirty="0" smtClean="0"/>
          </a:p>
        </p:txBody>
      </p:sp>
      <p:sp>
        <p:nvSpPr>
          <p:cNvPr id="4" name="Content Placeholder 3"/>
          <p:cNvSpPr>
            <a:spLocks noGrp="1"/>
          </p:cNvSpPr>
          <p:nvPr>
            <p:ph idx="1"/>
          </p:nvPr>
        </p:nvSpPr>
        <p:spPr/>
        <p:txBody>
          <a:bodyPr/>
          <a:lstStyle/>
          <a:p>
            <a:pPr marL="0" indent="0">
              <a:buNone/>
            </a:pPr>
            <a:r>
              <a:rPr lang="en-CA" sz="2000" dirty="0" smtClean="0"/>
              <a:t>You </a:t>
            </a:r>
            <a:r>
              <a:rPr lang="en-CA" sz="2000" dirty="0"/>
              <a:t>need to create a folder on each computer to store drivers and, at the same time, you want to assign full control permission to a domain user, named User1, to access the folder</a:t>
            </a:r>
            <a:r>
              <a:rPr lang="en-CA" sz="2000" dirty="0" smtClean="0"/>
              <a:t>. The following image shows the script that you would run in PowerShell to accomplish this remote administration on multiple servers:</a:t>
            </a:r>
            <a:endParaRPr lang="en-CA"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276600"/>
            <a:ext cx="5791200" cy="2819400"/>
          </a:xfrm>
          <a:prstGeom prst="rect">
            <a:avLst/>
          </a:prstGeom>
        </p:spPr>
      </p:pic>
      <p:sp>
        <p:nvSpPr>
          <p:cNvPr id="6" name="TextBox 5"/>
          <p:cNvSpPr txBox="1"/>
          <p:nvPr/>
        </p:nvSpPr>
        <p:spPr>
          <a:xfrm>
            <a:off x="381000" y="6400800"/>
            <a:ext cx="7639977" cy="276999"/>
          </a:xfrm>
          <a:prstGeom prst="rect">
            <a:avLst/>
          </a:prstGeom>
          <a:noFill/>
        </p:spPr>
        <p:txBody>
          <a:bodyPr wrap="none" rtlCol="0">
            <a:spAutoFit/>
          </a:bodyPr>
          <a:lstStyle/>
          <a:p>
            <a:r>
              <a:rPr lang="en-CA" sz="1200" dirty="0">
                <a:solidFill>
                  <a:schemeClr val="tx1"/>
                </a:solidFill>
              </a:rPr>
              <a:t>http://www.windowsnetworking.com/articles-tutorials/windows-server-2012/remote-management-powershell-part1.html</a:t>
            </a:r>
          </a:p>
        </p:txBody>
      </p:sp>
    </p:spTree>
    <p:extLst>
      <p:ext uri="{BB962C8B-B14F-4D97-AF65-F5344CB8AC3E}">
        <p14:creationId xmlns:p14="http://schemas.microsoft.com/office/powerpoint/2010/main" val="3026389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311E84C3-4603-44C9-86BD-F75A002ACFFA}" type="slidenum">
              <a:rPr lang="en-US" altLang="en-US"/>
              <a:pPr eaLnBrk="1" hangingPunct="1"/>
              <a:t>36</a:t>
            </a:fld>
            <a:endParaRPr lang="en-US" altLang="en-US"/>
          </a:p>
        </p:txBody>
      </p:sp>
      <p:sp>
        <p:nvSpPr>
          <p:cNvPr id="57348" name="Rectangle 2"/>
          <p:cNvSpPr>
            <a:spLocks noGrp="1" noChangeArrowheads="1"/>
          </p:cNvSpPr>
          <p:nvPr>
            <p:ph type="title"/>
          </p:nvPr>
        </p:nvSpPr>
        <p:spPr>
          <a:xfrm>
            <a:off x="533400" y="228600"/>
            <a:ext cx="8077200" cy="1143000"/>
          </a:xfrm>
        </p:spPr>
        <p:txBody>
          <a:bodyPr/>
          <a:lstStyle/>
          <a:p>
            <a:pPr eaLnBrk="1" hangingPunct="1"/>
            <a:r>
              <a:rPr lang="en-US" altLang="en-US" smtClean="0"/>
              <a:t>Summary</a:t>
            </a:r>
          </a:p>
        </p:txBody>
      </p:sp>
      <p:sp>
        <p:nvSpPr>
          <p:cNvPr id="57349" name="Rectangle 3"/>
          <p:cNvSpPr>
            <a:spLocks noGrp="1" noChangeArrowheads="1"/>
          </p:cNvSpPr>
          <p:nvPr>
            <p:ph type="body" idx="1"/>
          </p:nvPr>
        </p:nvSpPr>
        <p:spPr>
          <a:xfrm>
            <a:off x="533400" y="1524000"/>
            <a:ext cx="8077200" cy="4572000"/>
          </a:xfrm>
        </p:spPr>
        <p:txBody>
          <a:bodyPr/>
          <a:lstStyle/>
          <a:p>
            <a:r>
              <a:rPr lang="en-US" altLang="en-US" sz="2400" dirty="0"/>
              <a:t>Server Manager c</a:t>
            </a:r>
            <a:r>
              <a:rPr lang="en-US" altLang="en-US" sz="2400" dirty="0">
                <a:latin typeface="Arial" charset="0"/>
                <a:cs typeface="Arial" charset="0"/>
              </a:rPr>
              <a:t>onsolidates administrative functions to make a </a:t>
            </a:r>
            <a:r>
              <a:rPr lang="en-US" altLang="en-US" sz="2400" dirty="0" smtClean="0">
                <a:latin typeface="Arial" charset="0"/>
                <a:cs typeface="Arial" charset="0"/>
              </a:rPr>
              <a:t>local or remote server </a:t>
            </a:r>
            <a:r>
              <a:rPr lang="en-US" altLang="en-US" sz="2400" dirty="0">
                <a:latin typeface="Arial" charset="0"/>
                <a:cs typeface="Arial" charset="0"/>
              </a:rPr>
              <a:t>easier to manage</a:t>
            </a:r>
            <a:endParaRPr lang="en-US" altLang="en-US" sz="2400" dirty="0"/>
          </a:p>
          <a:p>
            <a:r>
              <a:rPr lang="en-US" altLang="en-US" sz="2400" dirty="0" smtClean="0"/>
              <a:t>Device </a:t>
            </a:r>
            <a:r>
              <a:rPr lang="en-US" altLang="en-US" sz="2400" dirty="0"/>
              <a:t>Manager is a tool you </a:t>
            </a:r>
            <a:r>
              <a:rPr lang="en-US" altLang="en-US" sz="2400" dirty="0" smtClean="0"/>
              <a:t>can use to </a:t>
            </a:r>
            <a:r>
              <a:rPr lang="en-US" altLang="en-US" sz="2400" dirty="0"/>
              <a:t>manage </a:t>
            </a:r>
            <a:r>
              <a:rPr lang="en-US" altLang="en-US" sz="2400" dirty="0" smtClean="0"/>
              <a:t>hardware</a:t>
            </a:r>
          </a:p>
          <a:p>
            <a:r>
              <a:rPr lang="en-CA" altLang="en-US" sz="2400" dirty="0"/>
              <a:t>After Windows Server is installed, you can tune performance by configuring processor scheduling and virtual memory</a:t>
            </a:r>
            <a:r>
              <a:rPr lang="en-CA" altLang="en-US" sz="2400" dirty="0" smtClean="0"/>
              <a:t>.</a:t>
            </a:r>
          </a:p>
          <a:p>
            <a:r>
              <a:rPr lang="en-CA" altLang="en-US" sz="2400" dirty="0"/>
              <a:t>The Registry is a database </a:t>
            </a:r>
            <a:r>
              <a:rPr lang="en-CA" altLang="en-US" sz="2400" dirty="0" smtClean="0"/>
              <a:t>contains all of the configuration information for your </a:t>
            </a:r>
            <a:r>
              <a:rPr lang="en-CA" altLang="en-US" sz="2400" dirty="0"/>
              <a:t>Windows Server</a:t>
            </a:r>
          </a:p>
          <a:p>
            <a:r>
              <a:rPr lang="en-CA" altLang="en-US" sz="2400" dirty="0" smtClean="0"/>
              <a:t>Windows </a:t>
            </a:r>
            <a:r>
              <a:rPr lang="en-CA" altLang="en-US" sz="2400" dirty="0"/>
              <a:t>PowerShell is a command-line tool that enables a system administrator to manage a server using commands, </a:t>
            </a:r>
            <a:r>
              <a:rPr lang="en-CA" altLang="en-US" sz="2400" dirty="0" err="1"/>
              <a:t>cmdlets</a:t>
            </a:r>
            <a:r>
              <a:rPr lang="en-CA" altLang="en-US" sz="2400" dirty="0"/>
              <a:t>, and scripts</a:t>
            </a:r>
          </a:p>
          <a:p>
            <a:endParaRPr lang="en-CA" altLang="en-US" dirty="0"/>
          </a:p>
          <a:p>
            <a:endParaRPr lang="en-US"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Server Manager</a:t>
            </a:r>
            <a:endParaRPr lang="en-CA" dirty="0"/>
          </a:p>
        </p:txBody>
      </p:sp>
      <p:sp>
        <p:nvSpPr>
          <p:cNvPr id="3" name="Content Placeholder 2"/>
          <p:cNvSpPr>
            <a:spLocks noGrp="1"/>
          </p:cNvSpPr>
          <p:nvPr>
            <p:ph idx="1"/>
          </p:nvPr>
        </p:nvSpPr>
        <p:spPr/>
        <p:txBody>
          <a:bodyPr/>
          <a:lstStyle/>
          <a:p>
            <a:r>
              <a:rPr lang="en-CA" dirty="0" smtClean="0"/>
              <a:t>Manage Local and Remote servers</a:t>
            </a:r>
          </a:p>
          <a:p>
            <a:r>
              <a:rPr lang="en-CA" dirty="0" smtClean="0"/>
              <a:t>View and change server configuration</a:t>
            </a:r>
            <a:endParaRPr lang="en-CA" dirty="0"/>
          </a:p>
          <a:p>
            <a:r>
              <a:rPr lang="en-CA" dirty="0" smtClean="0"/>
              <a:t>View and change network configuration</a:t>
            </a:r>
            <a:endParaRPr lang="en-CA" dirty="0"/>
          </a:p>
          <a:p>
            <a:r>
              <a:rPr lang="en-CA" dirty="0" smtClean="0"/>
              <a:t>Add and Remove Server Roles and Features</a:t>
            </a:r>
            <a:endParaRPr lang="en-CA" dirty="0"/>
          </a:p>
          <a:p>
            <a:r>
              <a:rPr lang="en-CA" dirty="0"/>
              <a:t>Run diagnostics</a:t>
            </a:r>
          </a:p>
          <a:p>
            <a:r>
              <a:rPr lang="en-CA" dirty="0"/>
              <a:t>Manage storage and backups</a:t>
            </a:r>
          </a:p>
          <a:p>
            <a:endParaRPr lang="en-CA" dirty="0"/>
          </a:p>
        </p:txBody>
      </p:sp>
    </p:spTree>
    <p:extLst>
      <p:ext uri="{BB962C8B-B14F-4D97-AF65-F5344CB8AC3E}">
        <p14:creationId xmlns:p14="http://schemas.microsoft.com/office/powerpoint/2010/main" val="379159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228600"/>
            <a:ext cx="8077200" cy="1143000"/>
          </a:xfrm>
        </p:spPr>
        <p:txBody>
          <a:bodyPr/>
          <a:lstStyle/>
          <a:p>
            <a:r>
              <a:rPr lang="en-US" altLang="es-ES" smtClean="0"/>
              <a:t>Server Manager</a:t>
            </a:r>
          </a:p>
        </p:txBody>
      </p:sp>
      <p:sp>
        <p:nvSpPr>
          <p:cNvPr id="32772" name="Footer Placeholder 3"/>
          <p:cNvSpPr>
            <a:spLocks noGrp="1"/>
          </p:cNvSpPr>
          <p:nvPr>
            <p:ph type="ftr" sz="quarter" idx="4294967295"/>
          </p:nvPr>
        </p:nvSpPr>
        <p:spPr bwMode="auto">
          <a:xfrm>
            <a:off x="533400" y="6324600"/>
            <a:ext cx="586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s-ES" sz="1050" dirty="0">
                <a:solidFill>
                  <a:schemeClr val="tx1"/>
                </a:solidFill>
              </a:rPr>
              <a:t>http://blogs.technet.com/b/askpfeplat/archive/2012/08/21/welcome-to-server-manager-2012-style.aspx</a:t>
            </a:r>
            <a:endParaRPr lang="en-US" altLang="es-ES" sz="1050" dirty="0" smtClean="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19514"/>
            <a:ext cx="7600428" cy="5119009"/>
          </a:xfrm>
          <a:prstGeom prst="rect">
            <a:avLst/>
          </a:prstGeom>
        </p:spPr>
      </p:pic>
    </p:spTree>
    <p:extLst>
      <p:ext uri="{BB962C8B-B14F-4D97-AF65-F5344CB8AC3E}">
        <p14:creationId xmlns:p14="http://schemas.microsoft.com/office/powerpoint/2010/main" val="4082091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Manage the Local Server</a:t>
            </a:r>
            <a:endParaRPr lang="en-CA" dirty="0"/>
          </a:p>
        </p:txBody>
      </p:sp>
      <p:sp>
        <p:nvSpPr>
          <p:cNvPr id="4" name="Footer Placeholder 3"/>
          <p:cNvSpPr>
            <a:spLocks noGrp="1"/>
          </p:cNvSpPr>
          <p:nvPr>
            <p:ph type="ftr" sz="quarter" idx="4294967295"/>
          </p:nvPr>
        </p:nvSpPr>
        <p:spPr>
          <a:xfrm>
            <a:off x="3124200" y="6248400"/>
            <a:ext cx="2895600" cy="457200"/>
          </a:xfrm>
          <a:prstGeom prst="rect">
            <a:avLst/>
          </a:prstGeom>
        </p:spPr>
        <p:txBody>
          <a:bodyPr/>
          <a:lstStyle/>
          <a:p>
            <a:pPr>
              <a:defRPr/>
            </a:pPr>
            <a:r>
              <a:rPr lang="en-US" smtClean="0"/>
              <a:t>Hands-On Microsoft Windows Server 2008</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371600"/>
            <a:ext cx="6176552" cy="4831875"/>
          </a:xfrm>
          <a:prstGeom prst="rect">
            <a:avLst/>
          </a:prstGeom>
        </p:spPr>
      </p:pic>
      <p:sp>
        <p:nvSpPr>
          <p:cNvPr id="7" name="Footer Placeholder 3"/>
          <p:cNvSpPr txBox="1">
            <a:spLocks/>
          </p:cNvSpPr>
          <p:nvPr/>
        </p:nvSpPr>
        <p:spPr bwMode="auto">
          <a:xfrm>
            <a:off x="533400" y="6324600"/>
            <a:ext cx="586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742950" indent="-28575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11430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6002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20574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9pPr>
          </a:lstStyle>
          <a:p>
            <a:pPr eaLnBrk="1" hangingPunct="1"/>
            <a:r>
              <a:rPr lang="en-US" altLang="es-ES" sz="1050" dirty="0" smtClean="0">
                <a:solidFill>
                  <a:schemeClr val="tx1"/>
                </a:solidFill>
              </a:rPr>
              <a:t>http://blogs.technet.com/b/askpfeplat/archive/2012/08/21/welcome-to-server-manager-2012-style.aspx</a:t>
            </a:r>
          </a:p>
        </p:txBody>
      </p:sp>
    </p:spTree>
    <p:extLst>
      <p:ext uri="{BB962C8B-B14F-4D97-AF65-F5344CB8AC3E}">
        <p14:creationId xmlns:p14="http://schemas.microsoft.com/office/powerpoint/2010/main" val="178591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Remote Administration and Administering Multiple Servers</a:t>
            </a:r>
            <a:endParaRPr lang="en-CA" dirty="0"/>
          </a:p>
        </p:txBody>
      </p:sp>
      <p:sp>
        <p:nvSpPr>
          <p:cNvPr id="3" name="Content Placeholder 2"/>
          <p:cNvSpPr>
            <a:spLocks noGrp="1"/>
          </p:cNvSpPr>
          <p:nvPr>
            <p:ph idx="1"/>
          </p:nvPr>
        </p:nvSpPr>
        <p:spPr/>
        <p:txBody>
          <a:bodyPr/>
          <a:lstStyle/>
          <a:p>
            <a:r>
              <a:rPr lang="en-CA" dirty="0" smtClean="0"/>
              <a:t>The new Server 2012 Server Manager allows easy Remote Administration of Servers and allows you to manage groups of servers.</a:t>
            </a:r>
          </a:p>
          <a:p>
            <a:r>
              <a:rPr lang="en-CA" dirty="0" smtClean="0"/>
              <a:t>Remote access must be allowed on the servers that will be remotely administered.</a:t>
            </a:r>
          </a:p>
          <a:p>
            <a:r>
              <a:rPr lang="en-CA" dirty="0" smtClean="0"/>
              <a:t>You can group servers together into Server Groups, so related servers can be managed together.</a:t>
            </a:r>
          </a:p>
          <a:p>
            <a:r>
              <a:rPr lang="en-CA" dirty="0" smtClean="0"/>
              <a:t>You can use </a:t>
            </a:r>
            <a:r>
              <a:rPr lang="en-CA" dirty="0" err="1" smtClean="0"/>
              <a:t>Powershell</a:t>
            </a:r>
            <a:r>
              <a:rPr lang="en-CA" dirty="0" smtClean="0"/>
              <a:t> to perform remote administrative tasks and only </a:t>
            </a:r>
            <a:r>
              <a:rPr lang="en-CA" dirty="0" err="1" smtClean="0"/>
              <a:t>Powershell</a:t>
            </a:r>
            <a:r>
              <a:rPr lang="en-CA" dirty="0" smtClean="0"/>
              <a:t> to manage Server Groups.</a:t>
            </a:r>
            <a:endParaRPr lang="en-CA" dirty="0"/>
          </a:p>
        </p:txBody>
      </p:sp>
    </p:spTree>
    <p:extLst>
      <p:ext uri="{BB962C8B-B14F-4D97-AF65-F5344CB8AC3E}">
        <p14:creationId xmlns:p14="http://schemas.microsoft.com/office/powerpoint/2010/main" val="194241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Manage Remote Server(s)</a:t>
            </a:r>
            <a:endParaRPr lang="en-CA"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828800"/>
            <a:ext cx="5200000" cy="3171429"/>
          </a:xfrm>
        </p:spPr>
      </p:pic>
      <p:sp>
        <p:nvSpPr>
          <p:cNvPr id="4" name="Footer Placeholder 3"/>
          <p:cNvSpPr>
            <a:spLocks noGrp="1"/>
          </p:cNvSpPr>
          <p:nvPr>
            <p:ph type="ftr" sz="quarter" idx="4294967295"/>
          </p:nvPr>
        </p:nvSpPr>
        <p:spPr>
          <a:xfrm>
            <a:off x="3124200" y="6248400"/>
            <a:ext cx="2895600" cy="457200"/>
          </a:xfrm>
          <a:prstGeom prst="rect">
            <a:avLst/>
          </a:prstGeom>
        </p:spPr>
        <p:txBody>
          <a:bodyPr/>
          <a:lstStyle/>
          <a:p>
            <a:pPr>
              <a:defRPr/>
            </a:pPr>
            <a:r>
              <a:rPr lang="en-US" smtClean="0"/>
              <a:t>Hands-On Microsoft Windows Server 2008</a:t>
            </a:r>
            <a:endParaRPr lang="en-US"/>
          </a:p>
        </p:txBody>
      </p:sp>
      <p:sp>
        <p:nvSpPr>
          <p:cNvPr id="7" name="Footer Placeholder 3"/>
          <p:cNvSpPr txBox="1">
            <a:spLocks/>
          </p:cNvSpPr>
          <p:nvPr/>
        </p:nvSpPr>
        <p:spPr bwMode="auto">
          <a:xfrm>
            <a:off x="533400" y="6324600"/>
            <a:ext cx="586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742950" indent="-28575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11430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6002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20574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9pPr>
          </a:lstStyle>
          <a:p>
            <a:pPr eaLnBrk="1" hangingPunct="1"/>
            <a:r>
              <a:rPr lang="en-US" altLang="es-ES" sz="1050" dirty="0" smtClean="0">
                <a:solidFill>
                  <a:schemeClr val="tx1"/>
                </a:solidFill>
              </a:rPr>
              <a:t>http://blogs.technet.com/b/askpfeplat/archive/2012/08/21/welcome-to-server-manager-2012-style.aspx</a:t>
            </a:r>
          </a:p>
        </p:txBody>
      </p:sp>
    </p:spTree>
    <p:extLst>
      <p:ext uri="{BB962C8B-B14F-4D97-AF65-F5344CB8AC3E}">
        <p14:creationId xmlns:p14="http://schemas.microsoft.com/office/powerpoint/2010/main" val="391808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Server Groups</a:t>
            </a:r>
            <a:endParaRPr lang="en-CA" dirty="0"/>
          </a:p>
        </p:txBody>
      </p:sp>
      <p:sp>
        <p:nvSpPr>
          <p:cNvPr id="3" name="Content Placeholder 2"/>
          <p:cNvSpPr>
            <a:spLocks noGrp="1"/>
          </p:cNvSpPr>
          <p:nvPr>
            <p:ph idx="1"/>
          </p:nvPr>
        </p:nvSpPr>
        <p:spPr/>
        <p:txBody>
          <a:bodyPr/>
          <a:lstStyle/>
          <a:p>
            <a:r>
              <a:rPr lang="en-CA" dirty="0"/>
              <a:t>A server group is a collection of physical or virtual servers that perform the same tasks and should be managed or monitored together.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044" y="3352800"/>
            <a:ext cx="5395912" cy="2444202"/>
          </a:xfrm>
          <a:prstGeom prst="rect">
            <a:avLst/>
          </a:prstGeom>
        </p:spPr>
      </p:pic>
    </p:spTree>
    <p:extLst>
      <p:ext uri="{BB962C8B-B14F-4D97-AF65-F5344CB8AC3E}">
        <p14:creationId xmlns:p14="http://schemas.microsoft.com/office/powerpoint/2010/main" val="3705812141"/>
      </p:ext>
    </p:extLst>
  </p:cSld>
  <p:clrMapOvr>
    <a:masterClrMapping/>
  </p:clrMapOvr>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1726</Words>
  <Application>Microsoft Office PowerPoint</Application>
  <PresentationFormat>On-screen Show (4:3)</PresentationFormat>
  <Paragraphs>229</Paragraphs>
  <Slides>36</Slides>
  <Notes>31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36</vt:i4>
      </vt:variant>
    </vt:vector>
  </HeadingPairs>
  <TitlesOfParts>
    <vt:vector size="40" baseType="lpstr">
      <vt:lpstr>Arial</vt:lpstr>
      <vt:lpstr>Times New Roman</vt:lpstr>
      <vt:lpstr>Default Design</vt:lpstr>
      <vt:lpstr>3_Default Design</vt:lpstr>
      <vt:lpstr>Configuring the Server</vt:lpstr>
      <vt:lpstr>Objectives</vt:lpstr>
      <vt:lpstr>Server Manager</vt:lpstr>
      <vt:lpstr>Server Manager</vt:lpstr>
      <vt:lpstr>Server Manager</vt:lpstr>
      <vt:lpstr>Manage the Local Server</vt:lpstr>
      <vt:lpstr>Remote Administration and Administering Multiple Servers</vt:lpstr>
      <vt:lpstr>Manage Remote Server(s)</vt:lpstr>
      <vt:lpstr>Server Groups</vt:lpstr>
      <vt:lpstr>Server Groups</vt:lpstr>
      <vt:lpstr>Delegation of Server Administration</vt:lpstr>
      <vt:lpstr>Configuring Server Hardware Devices</vt:lpstr>
      <vt:lpstr>Plug and Play</vt:lpstr>
      <vt:lpstr>Control Panel and the Add Hardware Wizard</vt:lpstr>
      <vt:lpstr>Control Panel</vt:lpstr>
      <vt:lpstr>Device Manager</vt:lpstr>
      <vt:lpstr>Device Manager</vt:lpstr>
      <vt:lpstr>Configuring the Operating System</vt:lpstr>
      <vt:lpstr>Optimizing Performance</vt:lpstr>
      <vt:lpstr>Processor Scheduling</vt:lpstr>
      <vt:lpstr>Virtual Memory</vt:lpstr>
      <vt:lpstr>Tips for placement of the paging file:</vt:lpstr>
      <vt:lpstr>Windows Server Registry</vt:lpstr>
      <vt:lpstr>Windows Server Registry</vt:lpstr>
      <vt:lpstr>Registry Editor (regedit)</vt:lpstr>
      <vt:lpstr>Windows Server Registry</vt:lpstr>
      <vt:lpstr>Registry Contents</vt:lpstr>
      <vt:lpstr>The Registry’s Hierarchical Structure</vt:lpstr>
      <vt:lpstr>HKEY_LOCAL_MACHINE</vt:lpstr>
      <vt:lpstr>HKEY_CURRENT_USER</vt:lpstr>
      <vt:lpstr>HKEY_USERS</vt:lpstr>
      <vt:lpstr>HKEY_CLASSES_ROOT</vt:lpstr>
      <vt:lpstr>HKEY_CURRENT_CONFIG</vt:lpstr>
      <vt:lpstr>Windows PowerShell</vt:lpstr>
      <vt:lpstr>PowerShell example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
  <cp:lastModifiedBy/>
  <cp:revision>696</cp:revision>
  <dcterms:created xsi:type="dcterms:W3CDTF">2002-09-27T23:29:22Z</dcterms:created>
  <dcterms:modified xsi:type="dcterms:W3CDTF">2015-01-12T15:38:39Z</dcterms:modified>
</cp:coreProperties>
</file>