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84" r:id="rId2"/>
  </p:sldMasterIdLst>
  <p:notesMasterIdLst>
    <p:notesMasterId r:id="rId36"/>
  </p:notesMasterIdLst>
  <p:handoutMasterIdLst>
    <p:handoutMasterId r:id="rId37"/>
  </p:handoutMasterIdLst>
  <p:sldIdLst>
    <p:sldId id="604" r:id="rId3"/>
    <p:sldId id="257" r:id="rId4"/>
    <p:sldId id="585" r:id="rId5"/>
    <p:sldId id="684" r:id="rId6"/>
    <p:sldId id="588" r:id="rId7"/>
    <p:sldId id="725" r:id="rId8"/>
    <p:sldId id="809" r:id="rId9"/>
    <p:sldId id="825" r:id="rId10"/>
    <p:sldId id="670" r:id="rId11"/>
    <p:sldId id="823" r:id="rId12"/>
    <p:sldId id="745" r:id="rId13"/>
    <p:sldId id="732" r:id="rId14"/>
    <p:sldId id="746" r:id="rId15"/>
    <p:sldId id="674" r:id="rId16"/>
    <p:sldId id="824" r:id="rId17"/>
    <p:sldId id="813" r:id="rId18"/>
    <p:sldId id="659" r:id="rId19"/>
    <p:sldId id="660" r:id="rId20"/>
    <p:sldId id="748" r:id="rId21"/>
    <p:sldId id="750" r:id="rId22"/>
    <p:sldId id="753" r:id="rId23"/>
    <p:sldId id="772" r:id="rId24"/>
    <p:sldId id="821" r:id="rId25"/>
    <p:sldId id="751" r:id="rId26"/>
    <p:sldId id="815" r:id="rId27"/>
    <p:sldId id="762" r:id="rId28"/>
    <p:sldId id="779" r:id="rId29"/>
    <p:sldId id="811" r:id="rId30"/>
    <p:sldId id="822" r:id="rId31"/>
    <p:sldId id="781" r:id="rId32"/>
    <p:sldId id="782" r:id="rId33"/>
    <p:sldId id="580" r:id="rId34"/>
    <p:sldId id="812" r:id="rId35"/>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2B6"/>
    <a:srgbClr val="FF0000"/>
    <a:srgbClr val="FF3300"/>
    <a:srgbClr val="222222"/>
    <a:srgbClr val="FFFF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8" autoAdjust="0"/>
    <p:restoredTop sz="79857" autoAdjust="0"/>
  </p:normalViewPr>
  <p:slideViewPr>
    <p:cSldViewPr>
      <p:cViewPr varScale="1">
        <p:scale>
          <a:sx n="93" d="100"/>
          <a:sy n="93" d="100"/>
        </p:scale>
        <p:origin x="1932" y="78"/>
      </p:cViewPr>
      <p:guideLst>
        <p:guide orient="horz" pos="2160"/>
        <p:guide pos="2880"/>
      </p:guideLst>
    </p:cSldViewPr>
  </p:slideViewPr>
  <p:outlineViewPr>
    <p:cViewPr>
      <p:scale>
        <a:sx n="33" d="100"/>
        <a:sy n="33" d="100"/>
      </p:scale>
      <p:origin x="0" y="2964"/>
    </p:cViewPr>
  </p:outlineViewPr>
  <p:notesTextViewPr>
    <p:cViewPr>
      <p:scale>
        <a:sx n="100" d="100"/>
        <a:sy n="100" d="100"/>
      </p:scale>
      <p:origin x="0" y="0"/>
    </p:cViewPr>
  </p:notesTextViewPr>
  <p:sorterViewPr>
    <p:cViewPr>
      <p:scale>
        <a:sx n="66" d="100"/>
        <a:sy n="66" d="100"/>
      </p:scale>
      <p:origin x="0" y="486"/>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BABB38A1-6D18-4797-AAA5-0A839859876A}" type="slidenum">
              <a:rPr lang="en-US" altLang="en-US"/>
              <a:pPr/>
              <a:t>‹#›</a:t>
            </a:fld>
            <a:endParaRPr lang="en-US" altLang="en-US"/>
          </a:p>
        </p:txBody>
      </p:sp>
    </p:spTree>
    <p:extLst>
      <p:ext uri="{BB962C8B-B14F-4D97-AF65-F5344CB8AC3E}">
        <p14:creationId xmlns:p14="http://schemas.microsoft.com/office/powerpoint/2010/main" val="115484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0B24395E-BDA7-4C1C-9DD2-A46BE9817BF9}" type="slidenum">
              <a:rPr lang="en-US" altLang="en-US"/>
              <a:pPr/>
              <a:t>‹#›</a:t>
            </a:fld>
            <a:endParaRPr lang="en-US" altLang="en-US"/>
          </a:p>
        </p:txBody>
      </p:sp>
    </p:spTree>
    <p:extLst>
      <p:ext uri="{BB962C8B-B14F-4D97-AF65-F5344CB8AC3E}">
        <p14:creationId xmlns:p14="http://schemas.microsoft.com/office/powerpoint/2010/main" val="2880689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D34DF3A-D1A5-4C3F-BFA1-402402D1B066}" type="slidenum">
              <a:rPr lang="en-US" altLang="en-US" sz="1200">
                <a:solidFill>
                  <a:schemeClr val="tx1"/>
                </a:solidFill>
              </a:rPr>
              <a:pPr eaLnBrk="1" hangingPunct="1"/>
              <a:t>1</a:t>
            </a:fld>
            <a:endParaRPr lang="en-US" altLang="en-US" sz="120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extLst>
      <p:ext uri="{BB962C8B-B14F-4D97-AF65-F5344CB8AC3E}">
        <p14:creationId xmlns:p14="http://schemas.microsoft.com/office/powerpoint/2010/main" val="1458934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9E1BEBD-AD06-415A-B7D8-8074AC78D921}" type="slidenum">
              <a:rPr lang="en-US" altLang="en-US" sz="1200">
                <a:solidFill>
                  <a:schemeClr val="tx1"/>
                </a:solidFill>
              </a:rPr>
              <a:pPr eaLnBrk="1" hangingPunct="1"/>
              <a:t>11</a:t>
            </a:fld>
            <a:endParaRPr lang="en-US" altLang="en-US" sz="1200">
              <a:solidFill>
                <a:schemeClr val="tx1"/>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If you do not see your current server edition listed in the “If you are running” column, it cannot be upgraded (in place) to 2012 R2.</a:t>
            </a:r>
            <a:r>
              <a:rPr lang="en-US" altLang="en-US" baseline="0" dirty="0" smtClean="0"/>
              <a:t> A clean installation must be done.</a:t>
            </a:r>
            <a:endParaRPr lang="en-US" altLang="en-US" dirty="0" smtClean="0"/>
          </a:p>
        </p:txBody>
      </p:sp>
    </p:spTree>
    <p:extLst>
      <p:ext uri="{BB962C8B-B14F-4D97-AF65-F5344CB8AC3E}">
        <p14:creationId xmlns:p14="http://schemas.microsoft.com/office/powerpoint/2010/main" val="148908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C3843AB4-7E38-42CF-BFC1-C5307F5A99B1}" type="slidenum">
              <a:rPr lang="en-US" altLang="en-US" sz="1200">
                <a:solidFill>
                  <a:schemeClr val="tx1"/>
                </a:solidFill>
              </a:rPr>
              <a:pPr eaLnBrk="1" hangingPunct="1"/>
              <a:t>12</a:t>
            </a:fld>
            <a:endParaRPr lang="en-US" altLang="en-US" sz="12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dirty="0" smtClean="0"/>
              <a:t> </a:t>
            </a:r>
            <a:r>
              <a:rPr lang="en-CA" sz="1200" i="1" dirty="0" smtClean="0"/>
              <a:t>OSE: Operating System Environment </a:t>
            </a:r>
            <a:endParaRPr lang="en-CA" sz="1200" dirty="0" smtClean="0"/>
          </a:p>
        </p:txBody>
      </p:sp>
    </p:spTree>
    <p:extLst>
      <p:ext uri="{BB962C8B-B14F-4D97-AF65-F5344CB8AC3E}">
        <p14:creationId xmlns:p14="http://schemas.microsoft.com/office/powerpoint/2010/main" val="212123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76981CEF-6742-4B5D-8140-1991D0A2CCC8}" type="slidenum">
              <a:rPr lang="en-US" altLang="en-US" sz="1200">
                <a:solidFill>
                  <a:schemeClr val="tx1"/>
                </a:solidFill>
              </a:rPr>
              <a:pPr eaLnBrk="1" hangingPunct="1"/>
              <a:t>13</a:t>
            </a:fld>
            <a:endParaRPr lang="en-US" altLang="en-U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42227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135072D-3864-4F23-970C-F63DDBADE04C}" type="slidenum">
              <a:rPr lang="en-US" altLang="en-US" sz="1200">
                <a:solidFill>
                  <a:schemeClr val="tx1"/>
                </a:solidFill>
              </a:rPr>
              <a:pPr eaLnBrk="1" hangingPunct="1"/>
              <a:t>14</a:t>
            </a:fld>
            <a:endParaRPr lang="en-US" altLang="en-US"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01955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0F95060-FE5E-440B-AFD7-726956AC3007}" type="slidenum">
              <a:rPr lang="en-US" altLang="en-US" sz="1200">
                <a:solidFill>
                  <a:schemeClr val="tx1"/>
                </a:solidFill>
              </a:rPr>
              <a:pPr eaLnBrk="1" hangingPunct="1"/>
              <a:t>16</a:t>
            </a:fld>
            <a:endParaRPr lang="en-US" altLang="en-US" sz="120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smtClean="0"/>
              <a:t>http://technet.microsoft.com/en-ca/library/hh831669.aspx</a:t>
            </a:r>
          </a:p>
          <a:p>
            <a:pPr eaLnBrk="1" hangingPunct="1"/>
            <a:r>
              <a:rPr lang="en-US" altLang="en-US" b="1" dirty="0" smtClean="0"/>
              <a:t>File and Storage Services</a:t>
            </a:r>
          </a:p>
          <a:p>
            <a:r>
              <a:rPr lang="en-CA" dirty="0" smtClean="0"/>
              <a:t>File and Storage Services includes technologies that help you set up and manage one or more file servers, which are servers that provide central locations on your network where you can store files and share them with users. If your users need access to the same files and applications, or if centralized backup and file management are important to your organization, you should set up one or more servers as a file server by installing the File and Storage Services role and the appropriate role services.</a:t>
            </a:r>
          </a:p>
          <a:p>
            <a:r>
              <a:rPr lang="en-CA" dirty="0" smtClean="0"/>
              <a:t>The File and Storage Services role and the Storage Services role service are installed by default, but without any additional role services. This basic functionality enables you to use Server Manager or Windows PowerShell to manage the storage functionality of your servers. However, to set up or manage a file server, you should use the Add Roles and Features Wizard in Server Manager or the Install-</a:t>
            </a:r>
            <a:r>
              <a:rPr lang="en-CA" dirty="0" err="1" smtClean="0"/>
              <a:t>WindowsFeature</a:t>
            </a:r>
            <a:r>
              <a:rPr lang="en-CA" dirty="0" smtClean="0"/>
              <a:t> Windows PowerShell </a:t>
            </a:r>
            <a:r>
              <a:rPr lang="en-CA" dirty="0" err="1" smtClean="0"/>
              <a:t>cmdlet</a:t>
            </a:r>
            <a:r>
              <a:rPr lang="en-CA" dirty="0" smtClean="0"/>
              <a:t> to install additional File and Storage Services role services, such as the role services discussed in this topic.</a:t>
            </a:r>
          </a:p>
          <a:p>
            <a:pPr eaLnBrk="1" hangingPunct="1"/>
            <a:r>
              <a:rPr lang="en-US" altLang="en-US" b="1" smtClean="0"/>
              <a:t>Print </a:t>
            </a:r>
            <a:r>
              <a:rPr lang="en-US" altLang="en-US" b="1" dirty="0" smtClean="0"/>
              <a:t>and Document Services</a:t>
            </a:r>
          </a:p>
          <a:p>
            <a:pPr eaLnBrk="1" hangingPunct="1"/>
            <a:r>
              <a:rPr lang="en-CA" dirty="0" smtClean="0"/>
              <a:t>Print and Document Services enables you to centralize print server and network printer tasks. With this role, you can also receive scanned documents from network scanners and route the documents to a shared network resource, Windows SharePoint Services site, or email addresses.</a:t>
            </a:r>
            <a:endParaRPr lang="en-US" altLang="en-US" dirty="0" smtClean="0"/>
          </a:p>
          <a:p>
            <a:pPr eaLnBrk="1" hangingPunct="1"/>
            <a:r>
              <a:rPr lang="en-US" altLang="en-US" b="1" dirty="0" smtClean="0"/>
              <a:t>DHCP Services</a:t>
            </a:r>
          </a:p>
          <a:p>
            <a:pPr eaLnBrk="1" hangingPunct="1"/>
            <a:r>
              <a:rPr lang="en-CA" dirty="0" smtClean="0"/>
              <a:t>DHCP is a client-server technology that enables DHCP servers to assign, or lease, IP addresses to computers and other devices that are enabled as DHCP clients. When you deploy DHCP servers on your network, you can automatically provide client computers and other IPv4- and IPv6-based network devices with valid IP addresses and the additional configuration parameters these clients and devices need. The DHCP Server service in Windows Server® 2012 includes support for policy based assignment and DHCP failover.</a:t>
            </a:r>
            <a:endParaRPr lang="en-US" altLang="en-US" dirty="0" smtClean="0"/>
          </a:p>
          <a:p>
            <a:pPr eaLnBrk="1" hangingPunct="1"/>
            <a:r>
              <a:rPr lang="en-US" altLang="en-US" b="1" dirty="0" smtClean="0"/>
              <a:t>DNS Services</a:t>
            </a:r>
          </a:p>
          <a:p>
            <a:pPr eaLnBrk="1" hangingPunct="1"/>
            <a:r>
              <a:rPr lang="en-CA" dirty="0" smtClean="0"/>
              <a:t>DNS is a hierarchical, distributed database that contains mappings of domain names to various types of data, such as IP addresses. DNS enables you to use friendly names, such as www.microsoft.com, to easily locate computers and other resources on a TCP/IP-based network. The DNS service in Windows Server® 2012 adds enhanced support for DNS Security Extensions (DNSSEC), including online signing and automated key management.</a:t>
            </a:r>
            <a:r>
              <a:rPr lang="en-US" altLang="en-US" dirty="0" smtClean="0"/>
              <a:t/>
            </a:r>
            <a:br>
              <a:rPr lang="en-US" altLang="en-US" dirty="0" smtClean="0"/>
            </a:br>
            <a:r>
              <a:rPr lang="en-US" altLang="en-US" b="1" dirty="0" smtClean="0"/>
              <a:t>Web</a:t>
            </a:r>
            <a:r>
              <a:rPr lang="en-US" altLang="en-US" b="1" baseline="0" dirty="0" smtClean="0"/>
              <a:t> Server (IIS)</a:t>
            </a:r>
          </a:p>
          <a:p>
            <a:pPr eaLnBrk="1" hangingPunct="1"/>
            <a:r>
              <a:rPr lang="en-CA" dirty="0" smtClean="0"/>
              <a:t>The Web Server (IIS) role in Windows Server 2012 provides a secure, easy-to-manage, modular and extensible platform for reliably hosting websites, services, and applications. With IIS 8 you can share information with users on the Internet, an intranet, or an extranet. Administrators can use the Web Server (IIS) role to set up and manage multiple websites, web applications, and FTP sites.</a:t>
            </a:r>
            <a:endParaRPr lang="en-US" altLang="en-US" baseline="0" dirty="0" smtClean="0"/>
          </a:p>
          <a:p>
            <a:pPr eaLnBrk="1" hangingPunct="1"/>
            <a:r>
              <a:rPr lang="en-US" altLang="en-US" b="1" baseline="0" dirty="0" smtClean="0"/>
              <a:t>Application Server</a:t>
            </a:r>
          </a:p>
          <a:p>
            <a:pPr eaLnBrk="1" hangingPunct="1"/>
            <a:r>
              <a:rPr lang="en-CA" dirty="0" smtClean="0"/>
              <a:t>Application Server provides an integrated environment for deploying and running custom, server-based business </a:t>
            </a:r>
            <a:r>
              <a:rPr lang="en-CA" dirty="0" err="1" smtClean="0"/>
              <a:t>applications.The</a:t>
            </a:r>
            <a:r>
              <a:rPr lang="en-CA" dirty="0" smtClean="0"/>
              <a:t> Application Server role is recommended when you are deploying a business application that was developed within your organization and when the developer has indicated that specific role services are required. For example, your organization may have an order-processing application that accesses customer records that are stored in a database. The application accesses the customer information through a set of WCF Web services. In this case, you can configure one Windows Server computer as an application server, and you can install the database on the same computer or on a different computer.</a:t>
            </a:r>
            <a:endParaRPr lang="en-US" altLang="en-US" baseline="0" dirty="0" smtClean="0"/>
          </a:p>
          <a:p>
            <a:pPr eaLnBrk="1" hangingPunct="1"/>
            <a:r>
              <a:rPr lang="en-US" altLang="en-US" b="1" baseline="0" dirty="0" smtClean="0"/>
              <a:t>Active Directory Domain Services (ADDS)</a:t>
            </a:r>
          </a:p>
          <a:p>
            <a:r>
              <a:rPr lang="en-CA" dirty="0" smtClean="0"/>
              <a:t>By using the Active Directory® Domain Services (AD DS) server role, you can create a scalable, secure, and manageable infrastructure for user and resource management, and provide support for directory-enabled applications.</a:t>
            </a:r>
          </a:p>
          <a:p>
            <a:r>
              <a:rPr lang="en-CA" dirty="0" smtClean="0"/>
              <a:t>AD DS provides a distributed database that stores and manages information about network resources and application-specific data from directory-enabled applications. A server that is running AD DS is called a domain controller. Administrators can use AD DS to organize elements of a network, such as users, computers, and other devices, into a hierarchical containment structure. The hierarchical containment structure includes the Active Directory forest, domains in the forest, and organizational units (OUs) in each domain. </a:t>
            </a:r>
          </a:p>
          <a:p>
            <a:r>
              <a:rPr lang="en-CA" b="1" dirty="0" smtClean="0"/>
              <a:t>Windows Deployment Services (WDS)</a:t>
            </a:r>
          </a:p>
          <a:p>
            <a:r>
              <a:rPr lang="en-CA" dirty="0" smtClean="0"/>
              <a:t>Windows Deployment Services (WDS) enables you to deploy Windows operating systems over the network, which means that you do not have to install each operating system directly from a CD or DVD. </a:t>
            </a:r>
          </a:p>
          <a:p>
            <a:pPr marL="171450" indent="-171450">
              <a:buFont typeface="Arial" panose="020B0604020202020204" pitchFamily="34" charset="0"/>
              <a:buChar char="•"/>
            </a:pPr>
            <a:r>
              <a:rPr lang="en-CA" dirty="0" smtClean="0"/>
              <a:t>Allows network-based installation of Windows operating systems, which reduces the complexity and cost when compared to manual installations.</a:t>
            </a:r>
          </a:p>
          <a:p>
            <a:pPr marL="171450" indent="-171450">
              <a:buFont typeface="Arial" panose="020B0604020202020204" pitchFamily="34" charset="0"/>
              <a:buChar char="•"/>
            </a:pPr>
            <a:r>
              <a:rPr lang="en-CA" dirty="0" smtClean="0"/>
              <a:t>Supports deploying images for mixed environments including Windows 7and Windows Server 2008 R2 through Windows 8.1and Windows Server 2012 R2.</a:t>
            </a:r>
          </a:p>
          <a:p>
            <a:pPr marL="171450" indent="-171450">
              <a:buFont typeface="Arial" panose="020B0604020202020204" pitchFamily="34" charset="0"/>
              <a:buChar char="•"/>
            </a:pPr>
            <a:r>
              <a:rPr lang="en-CA" dirty="0" smtClean="0"/>
              <a:t>Uses standard Windows Setup technologies including Windows </a:t>
            </a:r>
            <a:r>
              <a:rPr lang="en-CA" dirty="0" err="1" smtClean="0"/>
              <a:t>Preinstallation</a:t>
            </a:r>
            <a:r>
              <a:rPr lang="en-CA" dirty="0" smtClean="0"/>
              <a:t> Environment (Windows PE), .</a:t>
            </a:r>
            <a:r>
              <a:rPr lang="en-CA" dirty="0" err="1" smtClean="0"/>
              <a:t>wim</a:t>
            </a:r>
            <a:r>
              <a:rPr lang="en-CA" dirty="0" smtClean="0"/>
              <a:t> files, and image-based setup.</a:t>
            </a:r>
          </a:p>
          <a:p>
            <a:pPr marL="171450" indent="-171450">
              <a:buFont typeface="Arial" panose="020B0604020202020204" pitchFamily="34" charset="0"/>
              <a:buChar char="•"/>
            </a:pPr>
            <a:r>
              <a:rPr lang="en-CA" dirty="0" smtClean="0"/>
              <a:t>Transmits data and images by using multicast functionality.</a:t>
            </a:r>
          </a:p>
          <a:p>
            <a:pPr marL="171450" indent="-171450">
              <a:buFont typeface="Arial" panose="020B0604020202020204" pitchFamily="34" charset="0"/>
              <a:buChar char="•"/>
            </a:pPr>
            <a:r>
              <a:rPr lang="en-CA" dirty="0" smtClean="0"/>
              <a:t>Allows you to create images of a reference computer using the Image Capture Wizard, which is an alternative to the </a:t>
            </a:r>
            <a:r>
              <a:rPr lang="en-CA" dirty="0" err="1" smtClean="0"/>
              <a:t>ImageX</a:t>
            </a:r>
            <a:r>
              <a:rPr lang="en-CA" dirty="0" smtClean="0"/>
              <a:t> tool.</a:t>
            </a:r>
          </a:p>
          <a:p>
            <a:pPr marL="171450" indent="-171450">
              <a:buFont typeface="Arial" panose="020B0604020202020204" pitchFamily="34" charset="0"/>
              <a:buChar char="•"/>
            </a:pPr>
            <a:r>
              <a:rPr lang="en-CA" dirty="0" smtClean="0"/>
              <a:t>Allows you to add driver packages to the server and configure them to be deployed to client computers along with the install image.</a:t>
            </a:r>
          </a:p>
          <a:p>
            <a:r>
              <a:rPr lang="en-CA" b="1" dirty="0" smtClean="0"/>
              <a:t>Hyper-V</a:t>
            </a:r>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smtClean="0"/>
              <a:t>The Hyper-V technology virtualizes hardware to provide an environment in which you can run multiple operating systems at the same time on one physical computer. Hyper-V enables you to create and manage virtual machines and their resources. Each virtual machine is an isolated, virtualized computer system that can run its own operating system. The operating system that runs within a virtual machine is called a </a:t>
            </a:r>
            <a:r>
              <a:rPr lang="en-CA" i="1" dirty="0" smtClean="0"/>
              <a:t>guest operating system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Microsoft recommends that you do not install other roles with Hyper-V. Any other roles that you need the physical computer to perform are better off implemented within one of the virtual machines you create with Hyper-V.</a:t>
            </a:r>
            <a:endParaRPr lang="en-CA" sz="1200" kern="1200" dirty="0" smtClean="0">
              <a:solidFill>
                <a:schemeClr val="tx1"/>
              </a:solidFill>
              <a:effectLst/>
              <a:latin typeface="Times New Roman" pitchFamily="18" charset="0"/>
              <a:ea typeface="+mn-ea"/>
              <a:cs typeface="+mn-cs"/>
            </a:endParaRPr>
          </a:p>
          <a:p>
            <a:endParaRPr lang="en-CA" dirty="0" smtClean="0"/>
          </a:p>
          <a:p>
            <a:pPr eaLnBrk="1" hangingPunct="1"/>
            <a:endParaRPr lang="en-US" altLang="en-US" dirty="0" smtClean="0"/>
          </a:p>
        </p:txBody>
      </p:sp>
    </p:spTree>
    <p:extLst>
      <p:ext uri="{BB962C8B-B14F-4D97-AF65-F5344CB8AC3E}">
        <p14:creationId xmlns:p14="http://schemas.microsoft.com/office/powerpoint/2010/main" val="40612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B134A80-5021-49C9-B049-2D304A5AEF19}" type="slidenum">
              <a:rPr lang="en-US" altLang="en-US" sz="1200">
                <a:solidFill>
                  <a:schemeClr val="tx1"/>
                </a:solidFill>
              </a:rPr>
              <a:pPr eaLnBrk="1" hangingPunct="1"/>
              <a:t>17</a:t>
            </a:fld>
            <a:endParaRPr lang="en-US" altLang="en-US" sz="120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b="1" dirty="0" smtClean="0"/>
              <a:t>Disconnect UPS devices.</a:t>
            </a:r>
            <a:r>
              <a:rPr lang="en-CA" dirty="0" smtClean="0"/>
              <a:t> If you have an uninterruptible power supply (UPS) connected to your destination computer, disconnect the serial cable before running Setup. Setup automatically attempts to detect devices that are connected to serial ports, and UPS equipment can cause issues with the detection process.</a:t>
            </a:r>
            <a:br>
              <a:rPr lang="en-CA" dirty="0" smtClean="0"/>
            </a:br>
            <a:r>
              <a:rPr lang="en-CA" dirty="0" smtClean="0"/>
              <a:t/>
            </a:r>
            <a:br>
              <a:rPr lang="en-CA" dirty="0" smtClean="0"/>
            </a:br>
            <a:r>
              <a:rPr lang="en-CA" b="1" dirty="0" smtClean="0"/>
              <a:t>Back up your servers.</a:t>
            </a:r>
            <a:r>
              <a:rPr lang="en-CA" dirty="0" smtClean="0"/>
              <a:t> Your backup should include all data and configuration information that is necessary for the computer to function. It is important to perform a backup of configuration information for servers, especially those that provide network infrastructure, such as Dynamic Host Configuration Protocol (DHCP) servers. When you perform the backup, be sure to include the boot and system partitions and the system state data. Another way to back up configuration information is to create a backup set for Automated System Recovery.</a:t>
            </a:r>
            <a:br>
              <a:rPr lang="en-CA" dirty="0" smtClean="0"/>
            </a:br>
            <a:r>
              <a:rPr lang="en-CA" dirty="0" smtClean="0"/>
              <a:t/>
            </a:r>
            <a:br>
              <a:rPr lang="en-CA" dirty="0" smtClean="0"/>
            </a:br>
            <a:r>
              <a:rPr lang="en-CA" b="1" dirty="0" smtClean="0"/>
              <a:t>Disable your virus protection software.</a:t>
            </a:r>
            <a:r>
              <a:rPr lang="en-CA" dirty="0" smtClean="0"/>
              <a:t> Virus protection software can interfere with installation. For example, it can make installation much slower by scanning every file that is copied locally to your computer.</a:t>
            </a:r>
            <a:br>
              <a:rPr lang="en-CA" dirty="0" smtClean="0"/>
            </a:br>
            <a:r>
              <a:rPr lang="en-CA" dirty="0" smtClean="0"/>
              <a:t/>
            </a:r>
            <a:br>
              <a:rPr lang="en-CA" dirty="0" smtClean="0"/>
            </a:br>
            <a:r>
              <a:rPr lang="en-CA" b="1" dirty="0" smtClean="0"/>
              <a:t>Provide mass storage drivers.</a:t>
            </a:r>
            <a:r>
              <a:rPr lang="en-CA" dirty="0" smtClean="0"/>
              <a:t> If your manufacturer has supplied a separate driver file, save the file to a floppy disk, CD, DVD, or Universal Serial Bus (USB) flash drive in either the root directory of the media or the </a:t>
            </a:r>
            <a:r>
              <a:rPr lang="en-CA" b="1" dirty="0" smtClean="0"/>
              <a:t>amd64</a:t>
            </a:r>
            <a:r>
              <a:rPr lang="en-CA" dirty="0" smtClean="0"/>
              <a:t> folder. To provide the driver during Setup, on the disk selection page, click </a:t>
            </a:r>
            <a:r>
              <a:rPr lang="en-CA" b="1" dirty="0" smtClean="0"/>
              <a:t>Load Driver</a:t>
            </a:r>
            <a:r>
              <a:rPr lang="en-CA" dirty="0" smtClean="0"/>
              <a:t> (or press F6). You can browse to locate the driver or have Setup search the media.</a:t>
            </a:r>
            <a:br>
              <a:rPr lang="en-CA" dirty="0" smtClean="0"/>
            </a:br>
            <a:r>
              <a:rPr lang="en-CA" dirty="0" smtClean="0"/>
              <a:t/>
            </a:r>
            <a:br>
              <a:rPr lang="en-CA" dirty="0" smtClean="0"/>
            </a:br>
            <a:r>
              <a:rPr lang="en-CA" b="1" dirty="0" smtClean="0"/>
              <a:t>Be aware that Windows Firewall is on by default.</a:t>
            </a:r>
            <a:r>
              <a:rPr lang="en-CA" dirty="0" smtClean="0"/>
              <a:t> Server applications that must receive unsolicited inbound connections will fail until you create inbound firewall rules to allow them. Check with your application vendor to determine which ports and protocols are necessary for the application to run correctly. </a:t>
            </a:r>
            <a:endParaRPr lang="en-US" altLang="en-US" dirty="0" smtClean="0"/>
          </a:p>
        </p:txBody>
      </p:sp>
    </p:spTree>
    <p:extLst>
      <p:ext uri="{BB962C8B-B14F-4D97-AF65-F5344CB8AC3E}">
        <p14:creationId xmlns:p14="http://schemas.microsoft.com/office/powerpoint/2010/main" val="1847050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EFAFC23E-2EAE-4479-9FB0-DD28C5275398}" type="slidenum">
              <a:rPr lang="en-US" altLang="en-US" sz="1200">
                <a:solidFill>
                  <a:schemeClr val="tx1"/>
                </a:solidFill>
              </a:rPr>
              <a:pPr eaLnBrk="1" hangingPunct="1"/>
              <a:t>18</a:t>
            </a:fld>
            <a:endParaRPr lang="en-US" altLang="en-US" sz="120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0598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4A9ADC2-F2D6-4EF6-8F27-827ACEC31301}" type="slidenum">
              <a:rPr lang="en-US" altLang="en-US" sz="1200">
                <a:solidFill>
                  <a:schemeClr val="tx1"/>
                </a:solidFill>
              </a:rPr>
              <a:pPr eaLnBrk="1" hangingPunct="1"/>
              <a:t>19</a:t>
            </a:fld>
            <a:endParaRPr lang="en-US" altLang="en-US" sz="120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65793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92C9B70B-5665-4672-81FF-F1280FC35504}" type="slidenum">
              <a:rPr lang="en-US" altLang="en-US" sz="1200">
                <a:solidFill>
                  <a:schemeClr val="tx1"/>
                </a:solidFill>
              </a:rPr>
              <a:pPr eaLnBrk="1" hangingPunct="1"/>
              <a:t>20</a:t>
            </a:fld>
            <a:endParaRPr lang="en-US" altLang="en-US" sz="120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49957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6329F12-AAC7-4D28-AF20-A1A087A09680}" type="slidenum">
              <a:rPr lang="en-US" altLang="en-US" sz="1200">
                <a:solidFill>
                  <a:schemeClr val="tx1"/>
                </a:solidFill>
              </a:rPr>
              <a:pPr eaLnBrk="1" hangingPunct="1"/>
              <a:t>21</a:t>
            </a:fld>
            <a:endParaRPr lang="en-US" altLang="en-US" sz="120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8027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DC7D634-DE62-4028-9BBF-FA6A68C1D05E}" type="slidenum">
              <a:rPr lang="en-US" altLang="en-US" sz="1200">
                <a:solidFill>
                  <a:schemeClr val="tx1"/>
                </a:solidFill>
              </a:rPr>
              <a:pPr eaLnBrk="1" hangingPunct="1"/>
              <a:t>2</a:t>
            </a:fld>
            <a:endParaRPr lang="en-US" altLang="en-US"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extLst>
      <p:ext uri="{BB962C8B-B14F-4D97-AF65-F5344CB8AC3E}">
        <p14:creationId xmlns:p14="http://schemas.microsoft.com/office/powerpoint/2010/main" val="3072159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B28709F-6DA1-468B-8349-66D290C1604B}" type="slidenum">
              <a:rPr lang="en-US" altLang="en-US" sz="1200">
                <a:solidFill>
                  <a:schemeClr val="tx1"/>
                </a:solidFill>
              </a:rPr>
              <a:pPr eaLnBrk="1" hangingPunct="1"/>
              <a:t>22</a:t>
            </a:fld>
            <a:endParaRPr lang="en-US" altLang="en-US"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92147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C8B5CD15-FE1C-438A-B140-FFCFE6C6C7EE}" type="slidenum">
              <a:rPr lang="en-US" altLang="en-US" sz="1200">
                <a:solidFill>
                  <a:schemeClr val="tx1"/>
                </a:solidFill>
              </a:rPr>
              <a:pPr eaLnBrk="1" hangingPunct="1"/>
              <a:t>23</a:t>
            </a:fld>
            <a:endParaRPr lang="en-US" altLang="en-US" sz="120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82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0273F85-6C5F-4868-8046-B82FCA1A1A0D}" type="slidenum">
              <a:rPr lang="en-US" altLang="en-US" sz="1200">
                <a:solidFill>
                  <a:schemeClr val="tx1"/>
                </a:solidFill>
              </a:rPr>
              <a:pPr eaLnBrk="1" hangingPunct="1"/>
              <a:t>24</a:t>
            </a:fld>
            <a:endParaRPr lang="en-US" altLang="en-US" sz="120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42758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5345BA75-E6D5-48C5-B7F3-40D4DA9B5DAE}" type="slidenum">
              <a:rPr lang="en-US" altLang="en-US" sz="1200">
                <a:solidFill>
                  <a:schemeClr val="tx1"/>
                </a:solidFill>
              </a:rPr>
              <a:pPr eaLnBrk="1" hangingPunct="1"/>
              <a:t>25</a:t>
            </a:fld>
            <a:endParaRPr lang="en-US" altLang="en-US" sz="120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5168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25767A8E-06E0-4B91-902D-9780706CE01E}" type="slidenum">
              <a:rPr lang="en-US" altLang="en-US" sz="1200">
                <a:solidFill>
                  <a:schemeClr val="tx1"/>
                </a:solidFill>
              </a:rPr>
              <a:pPr eaLnBrk="1" hangingPunct="1"/>
              <a:t>26</a:t>
            </a:fld>
            <a:endParaRPr lang="en-US" altLang="en-US" sz="1200">
              <a:solidFill>
                <a:schemeClr val="tx1"/>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28439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CE7645CD-8344-462B-A6AA-00E6D7BDFA11}" type="slidenum">
              <a:rPr lang="en-US" altLang="en-US" sz="1200">
                <a:solidFill>
                  <a:schemeClr val="tx1"/>
                </a:solidFill>
              </a:rPr>
              <a:pPr eaLnBrk="1" hangingPunct="1"/>
              <a:t>27</a:t>
            </a:fld>
            <a:endParaRPr lang="en-US" altLang="en-US" sz="1200">
              <a:solidFill>
                <a:schemeClr val="tx1"/>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53950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6517598-3573-4B1C-A402-FA47233C879A}" type="slidenum">
              <a:rPr lang="en-US" altLang="en-US" sz="1200">
                <a:solidFill>
                  <a:schemeClr val="tx1"/>
                </a:solidFill>
              </a:rPr>
              <a:pPr eaLnBrk="1" hangingPunct="1"/>
              <a:t>28</a:t>
            </a:fld>
            <a:endParaRPr lang="en-US" altLang="en-US" sz="1200">
              <a:solidFill>
                <a:schemeClr val="tx1"/>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19985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6517598-3573-4B1C-A402-FA47233C879A}" type="slidenum">
              <a:rPr lang="en-US" altLang="en-US" sz="1200">
                <a:solidFill>
                  <a:schemeClr val="tx1"/>
                </a:solidFill>
              </a:rPr>
              <a:pPr eaLnBrk="1" hangingPunct="1"/>
              <a:t>29</a:t>
            </a:fld>
            <a:endParaRPr lang="en-US" altLang="en-US" sz="1200">
              <a:solidFill>
                <a:schemeClr val="tx1"/>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19985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02BC4E96-61C8-4345-BB7E-F2CB0CCD2973}" type="slidenum">
              <a:rPr lang="en-US" altLang="en-US" sz="1200">
                <a:solidFill>
                  <a:schemeClr val="tx1"/>
                </a:solidFill>
              </a:rPr>
              <a:pPr eaLnBrk="1" hangingPunct="1"/>
              <a:t>30</a:t>
            </a:fld>
            <a:endParaRPr lang="en-US" altLang="en-US" sz="1200">
              <a:solidFill>
                <a:schemeClr val="tx1"/>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08529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311DB9BC-39EE-4BCC-B558-2468D89F9125}" type="slidenum">
              <a:rPr lang="en-US" altLang="en-US" sz="1200">
                <a:solidFill>
                  <a:schemeClr val="tx1"/>
                </a:solidFill>
              </a:rPr>
              <a:pPr eaLnBrk="1" hangingPunct="1"/>
              <a:t>31</a:t>
            </a:fld>
            <a:endParaRPr lang="en-US" altLang="en-US" sz="1200">
              <a:solidFill>
                <a:schemeClr val="tx1"/>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8964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251CE75-C782-45EC-A3F0-2670D53F01E6}" type="slidenum">
              <a:rPr lang="en-US" altLang="en-US" sz="1200">
                <a:solidFill>
                  <a:schemeClr val="tx1"/>
                </a:solidFill>
              </a:rPr>
              <a:pPr eaLnBrk="1" hangingPunct="1"/>
              <a:t>3</a:t>
            </a:fld>
            <a:endParaRPr lang="en-US" altLang="en-US"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extLst>
      <p:ext uri="{BB962C8B-B14F-4D97-AF65-F5344CB8AC3E}">
        <p14:creationId xmlns:p14="http://schemas.microsoft.com/office/powerpoint/2010/main" val="1392641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123DF7B-FD7D-4DF2-B819-DE609FC41D75}" type="slidenum">
              <a:rPr lang="en-US" altLang="en-US" sz="1200">
                <a:solidFill>
                  <a:schemeClr val="tx1"/>
                </a:solidFill>
              </a:rPr>
              <a:pPr eaLnBrk="1" hangingPunct="1"/>
              <a:t>32</a:t>
            </a:fld>
            <a:endParaRPr lang="en-US" altLang="en-US" sz="120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72613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05AFB269-52A9-4CD3-A56C-996D764EBB72}" type="slidenum">
              <a:rPr lang="en-US" altLang="en-US" sz="1200">
                <a:solidFill>
                  <a:schemeClr val="tx1"/>
                </a:solidFill>
              </a:rPr>
              <a:pPr eaLnBrk="1" hangingPunct="1"/>
              <a:t>33</a:t>
            </a:fld>
            <a:endParaRPr lang="en-US" altLang="en-US" sz="1200">
              <a:solidFill>
                <a:schemeClr val="tx1"/>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502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C502144-60D3-4EA7-98CA-3FD838767210}" type="slidenum">
              <a:rPr lang="en-US" altLang="en-US" sz="1200">
                <a:solidFill>
                  <a:schemeClr val="tx1"/>
                </a:solidFill>
              </a:rPr>
              <a:pPr eaLnBrk="1" hangingPunct="1"/>
              <a:t>4</a:t>
            </a:fld>
            <a:endParaRPr lang="en-US" altLang="en-US"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extLst>
      <p:ext uri="{BB962C8B-B14F-4D97-AF65-F5344CB8AC3E}">
        <p14:creationId xmlns:p14="http://schemas.microsoft.com/office/powerpoint/2010/main" val="170142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9997C7A-874D-4D75-BDFC-810CA1B6BD7A}" type="slidenum">
              <a:rPr lang="en-US" altLang="en-US" sz="1200">
                <a:solidFill>
                  <a:schemeClr val="tx1"/>
                </a:solidFill>
              </a:rPr>
              <a:pPr eaLnBrk="1" hangingPunct="1"/>
              <a:t>5</a:t>
            </a:fld>
            <a:endParaRPr lang="en-US" altLang="en-US" sz="120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extLst>
      <p:ext uri="{BB962C8B-B14F-4D97-AF65-F5344CB8AC3E}">
        <p14:creationId xmlns:p14="http://schemas.microsoft.com/office/powerpoint/2010/main" val="252617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2FFDE90C-B137-4A92-ADE6-98D269727ECF}" type="slidenum">
              <a:rPr lang="en-US" altLang="en-US" sz="1200">
                <a:solidFill>
                  <a:schemeClr val="tx1"/>
                </a:solidFill>
              </a:rPr>
              <a:pPr eaLnBrk="1" hangingPunct="1"/>
              <a:t>6</a:t>
            </a:fld>
            <a:endParaRPr lang="en-US" altLang="en-US"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3099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0CE51607-E79F-428F-B575-FDEF0845967D}" type="slidenum">
              <a:rPr lang="en-US" altLang="en-US" sz="1200">
                <a:solidFill>
                  <a:schemeClr val="tx1"/>
                </a:solidFill>
              </a:rPr>
              <a:pPr eaLnBrk="1" hangingPunct="1"/>
              <a:t>7</a:t>
            </a:fld>
            <a:endParaRPr lang="en-US" altLang="en-US" sz="120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1881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ReFS</a:t>
            </a:r>
            <a:endParaRPr lang="en-CA" dirty="0" smtClean="0"/>
          </a:p>
          <a:p>
            <a:r>
              <a:rPr lang="en-CA" dirty="0" smtClean="0"/>
              <a:t>http://technet.microsoft.com/en-ca/library/hh831724.aspx</a:t>
            </a:r>
          </a:p>
          <a:p>
            <a:r>
              <a:rPr lang="en-CA" dirty="0" smtClean="0"/>
              <a:t>NTFS</a:t>
            </a:r>
          </a:p>
          <a:p>
            <a:r>
              <a:rPr lang="en-CA" dirty="0" smtClean="0"/>
              <a:t>http://technet.microsoft.com/en-us/library/dn466522.aspx</a:t>
            </a:r>
          </a:p>
          <a:p>
            <a:endParaRPr lang="en-CA" dirty="0" smtClean="0"/>
          </a:p>
          <a:p>
            <a:r>
              <a:rPr lang="en-CA" dirty="0" smtClean="0"/>
              <a:t>http://blogs.technet.com/b/askpfeplat/archive/2013/01/02/windows-server-2012-does-refs-replace-ntfs-when-should-i-use-it.aspx</a:t>
            </a:r>
          </a:p>
          <a:p>
            <a:endParaRPr lang="en-CA" dirty="0"/>
          </a:p>
        </p:txBody>
      </p:sp>
      <p:sp>
        <p:nvSpPr>
          <p:cNvPr id="4" name="Slide Number Placeholder 3"/>
          <p:cNvSpPr>
            <a:spLocks noGrp="1"/>
          </p:cNvSpPr>
          <p:nvPr>
            <p:ph type="sldNum" sz="quarter" idx="10"/>
          </p:nvPr>
        </p:nvSpPr>
        <p:spPr/>
        <p:txBody>
          <a:bodyPr/>
          <a:lstStyle/>
          <a:p>
            <a:fld id="{0B24395E-BDA7-4C1C-9DD2-A46BE9817BF9}" type="slidenum">
              <a:rPr lang="en-US" altLang="en-US" smtClean="0"/>
              <a:pPr/>
              <a:t>8</a:t>
            </a:fld>
            <a:endParaRPr lang="en-US" altLang="en-US"/>
          </a:p>
        </p:txBody>
      </p:sp>
    </p:spTree>
    <p:extLst>
      <p:ext uri="{BB962C8B-B14F-4D97-AF65-F5344CB8AC3E}">
        <p14:creationId xmlns:p14="http://schemas.microsoft.com/office/powerpoint/2010/main" val="4273850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5AF56EBF-A125-4E45-AA23-E9FB47518BF2}" type="slidenum">
              <a:rPr lang="en-US" altLang="en-US" sz="1200">
                <a:solidFill>
                  <a:schemeClr val="tx1"/>
                </a:solidFill>
              </a:rPr>
              <a:pPr eaLnBrk="1" hangingPunct="1"/>
              <a:t>9</a:t>
            </a:fld>
            <a:endParaRPr lang="en-US" altLang="en-US" sz="120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Portable operating system interface (POSIX)</a:t>
            </a:r>
          </a:p>
          <a:p>
            <a:pPr lvl="1"/>
            <a:r>
              <a:rPr lang="en-US" altLang="en-US" smtClean="0"/>
              <a:t>A set of standards designed to enable portability of applications from one computer system to another</a:t>
            </a:r>
          </a:p>
          <a:p>
            <a:r>
              <a:rPr lang="en-US" altLang="en-US" b="1" smtClean="0"/>
              <a:t>Journaling</a:t>
            </a:r>
            <a:r>
              <a:rPr lang="en-US" altLang="en-US" smtClean="0"/>
              <a:t> by a file system means that it tracks changes to files and keeps a record of these changes in a separate log file</a:t>
            </a:r>
          </a:p>
          <a:p>
            <a:pPr eaLnBrk="1" hangingPunct="1"/>
            <a:endParaRPr lang="en-CA" altLang="en-US" smtClean="0"/>
          </a:p>
        </p:txBody>
      </p:sp>
    </p:spTree>
    <p:extLst>
      <p:ext uri="{BB962C8B-B14F-4D97-AF65-F5344CB8AC3E}">
        <p14:creationId xmlns:p14="http://schemas.microsoft.com/office/powerpoint/2010/main" val="322445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Tree>
    <p:extLst>
      <p:ext uri="{BB962C8B-B14F-4D97-AF65-F5344CB8AC3E}">
        <p14:creationId xmlns:p14="http://schemas.microsoft.com/office/powerpoint/2010/main" val="319258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5"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40EE5D18-8B8E-47C8-B557-AE95C62C29F3}" type="slidenum">
              <a:rPr lang="en-US" altLang="en-US"/>
              <a:pPr/>
              <a:t>‹#›</a:t>
            </a:fld>
            <a:endParaRPr lang="en-US" altLang="en-US"/>
          </a:p>
        </p:txBody>
      </p:sp>
    </p:spTree>
    <p:extLst>
      <p:ext uri="{BB962C8B-B14F-4D97-AF65-F5344CB8AC3E}">
        <p14:creationId xmlns:p14="http://schemas.microsoft.com/office/powerpoint/2010/main" val="14535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5"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79C2E4A0-F2A5-438B-A86E-A467EC7FCB85}" type="slidenum">
              <a:rPr lang="en-US" altLang="en-US"/>
              <a:pPr/>
              <a:t>‹#›</a:t>
            </a:fld>
            <a:endParaRPr lang="en-US" altLang="en-US"/>
          </a:p>
        </p:txBody>
      </p:sp>
    </p:spTree>
    <p:extLst>
      <p:ext uri="{BB962C8B-B14F-4D97-AF65-F5344CB8AC3E}">
        <p14:creationId xmlns:p14="http://schemas.microsoft.com/office/powerpoint/2010/main" val="1690510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86601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8193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5772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2821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2029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136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74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07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533400" y="6324600"/>
            <a:ext cx="586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DF136356-CC5A-4447-9BF9-2E8E883C51E6}" type="slidenum">
              <a:rPr lang="en-US" altLang="en-US"/>
              <a:pPr/>
              <a:t>‹#›</a:t>
            </a:fld>
            <a:endParaRPr lang="en-US" altLang="en-US"/>
          </a:p>
        </p:txBody>
      </p:sp>
    </p:spTree>
    <p:extLst>
      <p:ext uri="{BB962C8B-B14F-4D97-AF65-F5344CB8AC3E}">
        <p14:creationId xmlns:p14="http://schemas.microsoft.com/office/powerpoint/2010/main" val="99816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2508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47F5514-FE65-490A-BFED-F057B4580B02}" type="slidenum">
              <a:rPr lang="en-US" altLang="en-US"/>
              <a:pPr/>
              <a:t>‹#›</a:t>
            </a:fld>
            <a:endParaRPr lang="en-US" altLang="en-US"/>
          </a:p>
        </p:txBody>
      </p:sp>
    </p:spTree>
    <p:extLst>
      <p:ext uri="{BB962C8B-B14F-4D97-AF65-F5344CB8AC3E}">
        <p14:creationId xmlns:p14="http://schemas.microsoft.com/office/powerpoint/2010/main" val="112084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862BBD17-39F1-4BBD-B838-77762C6E759C}" type="slidenum">
              <a:rPr lang="en-US" altLang="en-US"/>
              <a:pPr/>
              <a:t>‹#›</a:t>
            </a:fld>
            <a:endParaRPr lang="en-US" altLang="en-US"/>
          </a:p>
        </p:txBody>
      </p:sp>
    </p:spTree>
    <p:extLst>
      <p:ext uri="{BB962C8B-B14F-4D97-AF65-F5344CB8AC3E}">
        <p14:creationId xmlns:p14="http://schemas.microsoft.com/office/powerpoint/2010/main" val="144949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5"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A9B642CB-E74A-410B-891A-8D162978C831}" type="slidenum">
              <a:rPr lang="en-US" altLang="en-US"/>
              <a:pPr/>
              <a:t>‹#›</a:t>
            </a:fld>
            <a:endParaRPr lang="en-US" altLang="en-US"/>
          </a:p>
        </p:txBody>
      </p:sp>
    </p:spTree>
    <p:extLst>
      <p:ext uri="{BB962C8B-B14F-4D97-AF65-F5344CB8AC3E}">
        <p14:creationId xmlns:p14="http://schemas.microsoft.com/office/powerpoint/2010/main" val="30900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F765AFF6-F5BC-4EE5-9F1A-703AFB1ADCA8}" type="slidenum">
              <a:rPr lang="en-US" altLang="en-US"/>
              <a:pPr/>
              <a:t>‹#›</a:t>
            </a:fld>
            <a:endParaRPr lang="en-US" altLang="en-US"/>
          </a:p>
        </p:txBody>
      </p:sp>
    </p:spTree>
    <p:extLst>
      <p:ext uri="{BB962C8B-B14F-4D97-AF65-F5344CB8AC3E}">
        <p14:creationId xmlns:p14="http://schemas.microsoft.com/office/powerpoint/2010/main" val="353590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8"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7A228DA8-773B-4546-85B8-4C726631484B}" type="slidenum">
              <a:rPr lang="en-US" altLang="en-US"/>
              <a:pPr/>
              <a:t>‹#›</a:t>
            </a:fld>
            <a:endParaRPr lang="en-US" altLang="en-US"/>
          </a:p>
        </p:txBody>
      </p:sp>
    </p:spTree>
    <p:extLst>
      <p:ext uri="{BB962C8B-B14F-4D97-AF65-F5344CB8AC3E}">
        <p14:creationId xmlns:p14="http://schemas.microsoft.com/office/powerpoint/2010/main" val="157356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4"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104919DF-A0CC-4F2F-9B8D-0A7F4281B717}" type="slidenum">
              <a:rPr lang="en-US" altLang="en-US"/>
              <a:pPr/>
              <a:t>‹#›</a:t>
            </a:fld>
            <a:endParaRPr lang="en-US" altLang="en-US"/>
          </a:p>
        </p:txBody>
      </p:sp>
    </p:spTree>
    <p:extLst>
      <p:ext uri="{BB962C8B-B14F-4D97-AF65-F5344CB8AC3E}">
        <p14:creationId xmlns:p14="http://schemas.microsoft.com/office/powerpoint/2010/main" val="251491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3"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5C1A0DCC-460F-441B-B8C7-1EEEB2B6E520}" type="slidenum">
              <a:rPr lang="en-US" altLang="en-US"/>
              <a:pPr/>
              <a:t>‹#›</a:t>
            </a:fld>
            <a:endParaRPr lang="en-US" altLang="en-US"/>
          </a:p>
        </p:txBody>
      </p:sp>
    </p:spTree>
    <p:extLst>
      <p:ext uri="{BB962C8B-B14F-4D97-AF65-F5344CB8AC3E}">
        <p14:creationId xmlns:p14="http://schemas.microsoft.com/office/powerpoint/2010/main" val="328797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46CCB12D-246D-48C9-94CF-58E1DA2A4DA9}" type="slidenum">
              <a:rPr lang="en-US" altLang="en-US"/>
              <a:pPr/>
              <a:t>‹#›</a:t>
            </a:fld>
            <a:endParaRPr lang="en-US" altLang="en-US"/>
          </a:p>
        </p:txBody>
      </p:sp>
    </p:spTree>
    <p:extLst>
      <p:ext uri="{BB962C8B-B14F-4D97-AF65-F5344CB8AC3E}">
        <p14:creationId xmlns:p14="http://schemas.microsoft.com/office/powerpoint/2010/main" val="200665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533400" y="6324600"/>
            <a:ext cx="5867400" cy="381000"/>
          </a:xfrm>
          <a:prstGeom prst="rect">
            <a:avLst/>
          </a:prstGeom>
        </p:spPr>
        <p:txBody>
          <a:bodyPr/>
          <a:lstStyle>
            <a:lvl1pPr>
              <a:defRPr>
                <a:cs typeface="Arial" charset="0"/>
              </a:defRPr>
            </a:lvl1pPr>
          </a:lstStyle>
          <a:p>
            <a:pPr>
              <a:defRPr/>
            </a:pPr>
            <a:r>
              <a:rPr lang="en-US"/>
              <a:t>Hands-On Microsoft Windows Server 2008</a:t>
            </a:r>
          </a:p>
        </p:txBody>
      </p:sp>
      <p:sp>
        <p:nvSpPr>
          <p:cNvPr id="6" name="Rectangle 6"/>
          <p:cNvSpPr>
            <a:spLocks noGrp="1" noChangeArrowheads="1"/>
          </p:cNvSpPr>
          <p:nvPr>
            <p:ph type="sldNum" sz="quarter" idx="11"/>
          </p:nvPr>
        </p:nvSpPr>
        <p:spPr>
          <a:xfrm>
            <a:off x="6553200" y="6324600"/>
            <a:ext cx="2057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647AC356-094A-48B6-A747-299F6FB5EDFB}" type="slidenum">
              <a:rPr lang="en-US" altLang="en-US"/>
              <a:pPr/>
              <a:t>‹#›</a:t>
            </a:fld>
            <a:endParaRPr lang="en-US" altLang="en-US"/>
          </a:p>
        </p:txBody>
      </p:sp>
    </p:spTree>
    <p:extLst>
      <p:ext uri="{BB962C8B-B14F-4D97-AF65-F5344CB8AC3E}">
        <p14:creationId xmlns:p14="http://schemas.microsoft.com/office/powerpoint/2010/main" val="193468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8B2B6"/>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Tree>
  </p:cSld>
  <p:clrMap bg1="lt1" tx1="dk1" bg2="lt2" tx2="dk2" accent1="accent1" accent2="accent2" accent3="accent3" accent4="accent4" accent5="accent5" accent6="accent6" hlink="hlink" folHlink="folHlink"/>
  <p:sldLayoutIdLst>
    <p:sldLayoutId id="2147484535" r:id="rId1"/>
    <p:sldLayoutId id="2147484545" r:id="rId2"/>
    <p:sldLayoutId id="2147484546" r:id="rId3"/>
    <p:sldLayoutId id="2147484547" r:id="rId4"/>
    <p:sldLayoutId id="2147484548" r:id="rId5"/>
    <p:sldLayoutId id="2147484549" r:id="rId6"/>
    <p:sldLayoutId id="2147484550" r:id="rId7"/>
    <p:sldLayoutId id="2147484551" r:id="rId8"/>
    <p:sldLayoutId id="2147484552" r:id="rId9"/>
    <p:sldLayoutId id="2147484553" r:id="rId10"/>
    <p:sldLayoutId id="2147484554"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18B2B6"/>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Tree>
  </p:cSld>
  <p:clrMap bg1="lt1" tx1="dk1" bg2="lt2" tx2="dk2" accent1="accent1" accent2="accent2" accent3="accent3" accent4="accent4" accent5="accent5" accent6="accent6" hlink="hlink" folHlink="folHlink"/>
  <p:sldLayoutIdLst>
    <p:sldLayoutId id="2147484536"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55" r:id="rId10"/>
    <p:sldLayoutId id="2147484556"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ctrTitle"/>
          </p:nvPr>
        </p:nvSpPr>
        <p:spPr>
          <a:xfrm>
            <a:off x="609600" y="1447800"/>
            <a:ext cx="8001000" cy="2209800"/>
          </a:xfrm>
        </p:spPr>
        <p:txBody>
          <a:bodyPr/>
          <a:lstStyle/>
          <a:p>
            <a:pPr eaLnBrk="1" hangingPunct="1"/>
            <a:r>
              <a:rPr lang="en-US" altLang="en-US" sz="4800" smtClean="0"/>
              <a:t>Installing Windows Server</a:t>
            </a:r>
          </a:p>
        </p:txBody>
      </p:sp>
      <p:sp>
        <p:nvSpPr>
          <p:cNvPr id="15363"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en-US" sz="3400" i="1" smtClean="0"/>
              <a:t>IOS110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Clean Install, Upgrade or Migrate?</a:t>
            </a:r>
            <a:endParaRPr lang="en-CA" dirty="0"/>
          </a:p>
        </p:txBody>
      </p:sp>
      <p:sp>
        <p:nvSpPr>
          <p:cNvPr id="3" name="Content Placeholder 2"/>
          <p:cNvSpPr>
            <a:spLocks noGrp="1"/>
          </p:cNvSpPr>
          <p:nvPr>
            <p:ph idx="1"/>
          </p:nvPr>
        </p:nvSpPr>
        <p:spPr/>
        <p:txBody>
          <a:bodyPr/>
          <a:lstStyle/>
          <a:p>
            <a:pPr marL="0" indent="0">
              <a:buNone/>
            </a:pPr>
            <a:r>
              <a:rPr lang="en-CA" sz="2000" b="1" dirty="0" smtClean="0"/>
              <a:t>Clean </a:t>
            </a:r>
            <a:r>
              <a:rPr lang="en-CA" sz="2000" b="1" dirty="0"/>
              <a:t>installation </a:t>
            </a:r>
            <a:r>
              <a:rPr lang="en-CA" sz="2000" dirty="0"/>
              <a:t>requires deleting the previous operating </a:t>
            </a:r>
            <a:r>
              <a:rPr lang="en-CA" sz="2000" dirty="0" smtClean="0"/>
              <a:t>system, or starting on a new computer</a:t>
            </a:r>
            <a:r>
              <a:rPr lang="en-CA" sz="2000" dirty="0" smtClean="0"/>
              <a:t>.</a:t>
            </a:r>
          </a:p>
          <a:p>
            <a:pPr marL="457200" lvl="1" indent="0">
              <a:buNone/>
            </a:pPr>
            <a:r>
              <a:rPr lang="en-CA" sz="1800" dirty="0" smtClean="0"/>
              <a:t>Always creates the most stable environment</a:t>
            </a:r>
            <a:endParaRPr lang="en-CA" sz="1800" dirty="0"/>
          </a:p>
          <a:p>
            <a:pPr marL="0" indent="0">
              <a:buNone/>
            </a:pPr>
            <a:r>
              <a:rPr lang="en-CA" sz="2000" b="1" dirty="0" smtClean="0"/>
              <a:t>Upgrade</a:t>
            </a:r>
            <a:r>
              <a:rPr lang="en-CA" sz="2000" dirty="0" smtClean="0"/>
              <a:t> </a:t>
            </a:r>
            <a:r>
              <a:rPr lang="en-CA" sz="2000" dirty="0"/>
              <a:t>means moving from your existing operating system to Windows Server 2012 R2, while staying on the same hardware</a:t>
            </a:r>
            <a:r>
              <a:rPr lang="en-CA" sz="2000" dirty="0" smtClean="0"/>
              <a:t>.</a:t>
            </a:r>
          </a:p>
          <a:p>
            <a:pPr marL="457200" lvl="1" indent="0">
              <a:buNone/>
            </a:pPr>
            <a:r>
              <a:rPr lang="en-CA" sz="1800" dirty="0" smtClean="0"/>
              <a:t>In-place upgrade, upgrades only the operating system files while maintaining installed software, settings, configuration and data</a:t>
            </a:r>
            <a:r>
              <a:rPr lang="en-CA" sz="1800" dirty="0" smtClean="0"/>
              <a:t> </a:t>
            </a:r>
            <a:endParaRPr lang="en-CA" sz="1800" dirty="0"/>
          </a:p>
          <a:p>
            <a:pPr marL="0" indent="0">
              <a:buNone/>
            </a:pPr>
            <a:r>
              <a:rPr lang="en-CA" sz="2000" b="1" dirty="0"/>
              <a:t>Migration</a:t>
            </a:r>
            <a:r>
              <a:rPr lang="en-CA" sz="2000" dirty="0"/>
              <a:t> means moving from your existing operating system to Windows Server 2012 R2 by transferring to a different set of hardware. </a:t>
            </a:r>
            <a:endParaRPr lang="en-CA" sz="2000" dirty="0" smtClean="0"/>
          </a:p>
          <a:p>
            <a:pPr marL="457200" lvl="1" indent="0">
              <a:buNone/>
            </a:pPr>
            <a:r>
              <a:rPr lang="en-CA" sz="1800" dirty="0" smtClean="0"/>
              <a:t>Use migration tools to transfer the software, settings, configuration and data to a new installation on an new machine (side by side)</a:t>
            </a:r>
            <a:endParaRPr lang="en-CA" sz="1800" dirty="0"/>
          </a:p>
        </p:txBody>
      </p:sp>
    </p:spTree>
    <p:extLst>
      <p:ext uri="{BB962C8B-B14F-4D97-AF65-F5344CB8AC3E}">
        <p14:creationId xmlns:p14="http://schemas.microsoft.com/office/powerpoint/2010/main" val="416672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200" dirty="0" smtClean="0"/>
              <a:t>Upgrading to Windows Server 2008 R2</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484651634"/>
              </p:ext>
            </p:extLst>
          </p:nvPr>
        </p:nvGraphicFramePr>
        <p:xfrm>
          <a:off x="533400" y="1996440"/>
          <a:ext cx="8077200" cy="3931920"/>
        </p:xfrm>
        <a:graphic>
          <a:graphicData uri="http://schemas.openxmlformats.org/drawingml/2006/table">
            <a:tbl>
              <a:tblPr/>
              <a:tblGrid>
                <a:gridCol w="4038600"/>
                <a:gridCol w="4038600"/>
              </a:tblGrid>
              <a:tr h="0">
                <a:tc>
                  <a:txBody>
                    <a:bodyPr/>
                    <a:lstStyle/>
                    <a:p>
                      <a:r>
                        <a:rPr lang="en-CA" b="1" dirty="0"/>
                        <a:t>If you are running:</a:t>
                      </a:r>
                    </a:p>
                  </a:txBody>
                  <a:tcPr anchor="ctr">
                    <a:lnL>
                      <a:noFill/>
                    </a:lnL>
                    <a:lnR>
                      <a:noFill/>
                    </a:lnR>
                    <a:lnT>
                      <a:noFill/>
                    </a:lnT>
                    <a:lnB>
                      <a:noFill/>
                    </a:lnB>
                  </a:tcPr>
                </a:tc>
                <a:tc>
                  <a:txBody>
                    <a:bodyPr/>
                    <a:lstStyle/>
                    <a:p>
                      <a:r>
                        <a:rPr lang="en-CA" b="1" dirty="0"/>
                        <a:t>You can upgrade to these editions:</a:t>
                      </a:r>
                    </a:p>
                  </a:txBody>
                  <a:tcPr anchor="ctr">
                    <a:lnL>
                      <a:noFill/>
                    </a:lnL>
                    <a:lnR>
                      <a:noFill/>
                    </a:lnR>
                    <a:lnT>
                      <a:noFill/>
                    </a:lnT>
                    <a:lnB>
                      <a:noFill/>
                    </a:lnB>
                  </a:tcPr>
                </a:tc>
              </a:tr>
              <a:tr h="0">
                <a:tc>
                  <a:txBody>
                    <a:bodyPr/>
                    <a:lstStyle/>
                    <a:p>
                      <a:r>
                        <a:rPr lang="en-CA"/>
                        <a:t>Windows Server 2008 R2 Datacenter with SP1</a:t>
                      </a:r>
                    </a:p>
                  </a:txBody>
                  <a:tcPr anchor="ctr">
                    <a:lnL>
                      <a:noFill/>
                    </a:lnL>
                    <a:lnR>
                      <a:noFill/>
                    </a:lnR>
                    <a:lnT>
                      <a:noFill/>
                    </a:lnT>
                    <a:lnB>
                      <a:noFill/>
                    </a:lnB>
                  </a:tcPr>
                </a:tc>
                <a:tc>
                  <a:txBody>
                    <a:bodyPr/>
                    <a:lstStyle/>
                    <a:p>
                      <a:r>
                        <a:rPr lang="pt-BR"/>
                        <a:t>Windows Server 2012 R2 Datacenter </a:t>
                      </a:r>
                    </a:p>
                  </a:txBody>
                  <a:tcPr anchor="ctr">
                    <a:lnL>
                      <a:noFill/>
                    </a:lnL>
                    <a:lnR>
                      <a:noFill/>
                    </a:lnR>
                    <a:lnT>
                      <a:noFill/>
                    </a:lnT>
                    <a:lnB>
                      <a:noFill/>
                    </a:lnB>
                  </a:tcPr>
                </a:tc>
              </a:tr>
              <a:tr h="0">
                <a:tc>
                  <a:txBody>
                    <a:bodyPr/>
                    <a:lstStyle/>
                    <a:p>
                      <a:r>
                        <a:rPr lang="en-CA"/>
                        <a:t>Windows Server 2008 R2 Enterprise with SP1</a:t>
                      </a:r>
                    </a:p>
                  </a:txBody>
                  <a:tcPr anchor="ctr">
                    <a:lnL>
                      <a:noFill/>
                    </a:lnL>
                    <a:lnR>
                      <a:noFill/>
                    </a:lnR>
                    <a:lnT>
                      <a:noFill/>
                    </a:lnT>
                    <a:lnB>
                      <a:noFill/>
                    </a:lnB>
                  </a:tcPr>
                </a:tc>
                <a:tc>
                  <a:txBody>
                    <a:bodyPr/>
                    <a:lstStyle/>
                    <a:p>
                      <a:r>
                        <a:rPr lang="en-CA"/>
                        <a:t>Windows Server 2012 R2 Standard or Windows Server 2012 R2 Datacenter</a:t>
                      </a:r>
                    </a:p>
                  </a:txBody>
                  <a:tcPr anchor="ctr">
                    <a:lnL>
                      <a:noFill/>
                    </a:lnL>
                    <a:lnR>
                      <a:noFill/>
                    </a:lnR>
                    <a:lnT>
                      <a:noFill/>
                    </a:lnT>
                    <a:lnB>
                      <a:noFill/>
                    </a:lnB>
                  </a:tcPr>
                </a:tc>
              </a:tr>
              <a:tr h="0">
                <a:tc>
                  <a:txBody>
                    <a:bodyPr/>
                    <a:lstStyle/>
                    <a:p>
                      <a:r>
                        <a:rPr lang="en-CA"/>
                        <a:t>Windows Server 2008 R2 Standard with SP1</a:t>
                      </a:r>
                    </a:p>
                  </a:txBody>
                  <a:tcPr anchor="ctr">
                    <a:lnL>
                      <a:noFill/>
                    </a:lnL>
                    <a:lnR>
                      <a:noFill/>
                    </a:lnR>
                    <a:lnT>
                      <a:noFill/>
                    </a:lnT>
                    <a:lnB>
                      <a:noFill/>
                    </a:lnB>
                  </a:tcPr>
                </a:tc>
                <a:tc>
                  <a:txBody>
                    <a:bodyPr/>
                    <a:lstStyle/>
                    <a:p>
                      <a:r>
                        <a:rPr lang="en-CA"/>
                        <a:t>Windows Server 2012 R2 Standard or Windows Server 2012 R2 Datacenter</a:t>
                      </a:r>
                    </a:p>
                  </a:txBody>
                  <a:tcPr anchor="ctr">
                    <a:lnL>
                      <a:noFill/>
                    </a:lnL>
                    <a:lnR>
                      <a:noFill/>
                    </a:lnR>
                    <a:lnT>
                      <a:noFill/>
                    </a:lnT>
                    <a:lnB>
                      <a:noFill/>
                    </a:lnB>
                  </a:tcPr>
                </a:tc>
              </a:tr>
              <a:tr h="0">
                <a:tc>
                  <a:txBody>
                    <a:bodyPr/>
                    <a:lstStyle/>
                    <a:p>
                      <a:r>
                        <a:rPr lang="en-CA"/>
                        <a:t>Windows Web Server 2008 R2 with SP1</a:t>
                      </a:r>
                    </a:p>
                  </a:txBody>
                  <a:tcPr anchor="ctr">
                    <a:lnL>
                      <a:noFill/>
                    </a:lnL>
                    <a:lnR>
                      <a:noFill/>
                    </a:lnR>
                    <a:lnT>
                      <a:noFill/>
                    </a:lnT>
                    <a:lnB>
                      <a:noFill/>
                    </a:lnB>
                  </a:tcPr>
                </a:tc>
                <a:tc>
                  <a:txBody>
                    <a:bodyPr/>
                    <a:lstStyle/>
                    <a:p>
                      <a:r>
                        <a:rPr lang="en-CA"/>
                        <a:t>Windows Server 2012 R2 Standard </a:t>
                      </a:r>
                    </a:p>
                  </a:txBody>
                  <a:tcPr anchor="ctr">
                    <a:lnL>
                      <a:noFill/>
                    </a:lnL>
                    <a:lnR>
                      <a:noFill/>
                    </a:lnR>
                    <a:lnT>
                      <a:noFill/>
                    </a:lnT>
                    <a:lnB>
                      <a:noFill/>
                    </a:lnB>
                  </a:tcPr>
                </a:tc>
              </a:tr>
              <a:tr h="0">
                <a:tc>
                  <a:txBody>
                    <a:bodyPr/>
                    <a:lstStyle/>
                    <a:p>
                      <a:r>
                        <a:rPr lang="en-CA"/>
                        <a:t>Windows Server 2012 Datacenter </a:t>
                      </a:r>
                    </a:p>
                  </a:txBody>
                  <a:tcPr anchor="ctr">
                    <a:lnL>
                      <a:noFill/>
                    </a:lnL>
                    <a:lnR>
                      <a:noFill/>
                    </a:lnR>
                    <a:lnT>
                      <a:noFill/>
                    </a:lnT>
                    <a:lnB>
                      <a:noFill/>
                    </a:lnB>
                  </a:tcPr>
                </a:tc>
                <a:tc>
                  <a:txBody>
                    <a:bodyPr/>
                    <a:lstStyle/>
                    <a:p>
                      <a:r>
                        <a:rPr lang="pt-BR"/>
                        <a:t>Windows Server 2012 R2 Datacenter </a:t>
                      </a:r>
                    </a:p>
                  </a:txBody>
                  <a:tcPr anchor="ctr">
                    <a:lnL>
                      <a:noFill/>
                    </a:lnL>
                    <a:lnR>
                      <a:noFill/>
                    </a:lnR>
                    <a:lnT>
                      <a:noFill/>
                    </a:lnT>
                    <a:lnB>
                      <a:noFill/>
                    </a:lnB>
                  </a:tcPr>
                </a:tc>
              </a:tr>
              <a:tr h="0">
                <a:tc>
                  <a:txBody>
                    <a:bodyPr/>
                    <a:lstStyle/>
                    <a:p>
                      <a:r>
                        <a:rPr lang="en-CA"/>
                        <a:t>Windows Server 2012 Standard </a:t>
                      </a:r>
                    </a:p>
                  </a:txBody>
                  <a:tcPr anchor="ctr">
                    <a:lnL>
                      <a:noFill/>
                    </a:lnL>
                    <a:lnR>
                      <a:noFill/>
                    </a:lnR>
                    <a:lnT>
                      <a:noFill/>
                    </a:lnT>
                    <a:lnB>
                      <a:noFill/>
                    </a:lnB>
                  </a:tcPr>
                </a:tc>
                <a:tc>
                  <a:txBody>
                    <a:bodyPr/>
                    <a:lstStyle/>
                    <a:p>
                      <a:r>
                        <a:rPr lang="en-CA" dirty="0"/>
                        <a:t>Windows Server 2012 R2 Standard or Windows Server 2012 R2 Datacenter</a:t>
                      </a:r>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2457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AFD05F7-3D16-4730-9EFB-FFB4190EA687}" type="slidenum">
              <a:rPr lang="en-US" altLang="en-US"/>
              <a:pPr eaLnBrk="1" hangingPunct="1"/>
              <a:t>12</a:t>
            </a:fld>
            <a:endParaRPr lang="en-US" altLang="en-US"/>
          </a:p>
        </p:txBody>
      </p:sp>
      <p:sp>
        <p:nvSpPr>
          <p:cNvPr id="24580" name="Rectangle 2"/>
          <p:cNvSpPr>
            <a:spLocks noGrp="1" noChangeArrowheads="1"/>
          </p:cNvSpPr>
          <p:nvPr>
            <p:ph type="title"/>
          </p:nvPr>
        </p:nvSpPr>
        <p:spPr>
          <a:xfrm>
            <a:off x="533400" y="228600"/>
            <a:ext cx="8077200" cy="1143000"/>
          </a:xfrm>
        </p:spPr>
        <p:txBody>
          <a:bodyPr/>
          <a:lstStyle/>
          <a:p>
            <a:r>
              <a:rPr lang="en-US" altLang="en-US" dirty="0" smtClean="0"/>
              <a:t>Planning Licensing</a:t>
            </a:r>
          </a:p>
        </p:txBody>
      </p:sp>
      <p:sp>
        <p:nvSpPr>
          <p:cNvPr id="24581" name="Rectangle 8"/>
          <p:cNvSpPr>
            <a:spLocks noGrp="1" noChangeArrowheads="1"/>
          </p:cNvSpPr>
          <p:nvPr>
            <p:ph type="body" idx="1"/>
          </p:nvPr>
        </p:nvSpPr>
        <p:spPr>
          <a:xfrm>
            <a:off x="533400" y="1600200"/>
            <a:ext cx="8229600" cy="4572000"/>
          </a:xfrm>
        </p:spPr>
        <p:txBody>
          <a:bodyPr/>
          <a:lstStyle/>
          <a:p>
            <a:pPr marL="0" indent="0">
              <a:buNone/>
            </a:pPr>
            <a:r>
              <a:rPr lang="en-CA" dirty="0" smtClean="0"/>
              <a:t> </a:t>
            </a:r>
            <a:r>
              <a:rPr lang="en-CA" sz="1800" b="1" dirty="0"/>
              <a:t>Edition  </a:t>
            </a:r>
            <a:r>
              <a:rPr lang="en-CA" sz="1800" b="1" dirty="0" smtClean="0"/>
              <a:t>            Feature </a:t>
            </a:r>
            <a:r>
              <a:rPr lang="en-CA" sz="1800" b="1" dirty="0"/>
              <a:t>comparison </a:t>
            </a:r>
            <a:r>
              <a:rPr lang="en-CA" sz="1800" b="1" dirty="0" smtClean="0"/>
              <a:t>      Licensing </a:t>
            </a:r>
            <a:r>
              <a:rPr lang="en-CA" sz="1800" b="1" dirty="0"/>
              <a:t>model 	Server Pricing* </a:t>
            </a:r>
            <a:r>
              <a:rPr lang="en-CA" sz="1800" dirty="0"/>
              <a:t>	</a:t>
            </a:r>
          </a:p>
          <a:p>
            <a:pPr marL="0" indent="0">
              <a:buNone/>
            </a:pPr>
            <a:r>
              <a:rPr lang="en-CA" sz="1800" b="1" dirty="0"/>
              <a:t>Datacenter </a:t>
            </a:r>
            <a:r>
              <a:rPr lang="en-CA" sz="1800" dirty="0"/>
              <a:t>	Unlimited virtual OSE </a:t>
            </a:r>
            <a:r>
              <a:rPr lang="en-CA" sz="1800" dirty="0" smtClean="0"/>
              <a:t>	</a:t>
            </a:r>
            <a:r>
              <a:rPr lang="en-CA" sz="1800" dirty="0"/>
              <a:t> Processor + CAL** </a:t>
            </a:r>
          </a:p>
          <a:p>
            <a:pPr marL="0" indent="0">
              <a:buNone/>
            </a:pPr>
            <a:r>
              <a:rPr lang="en-CA" sz="1800" dirty="0" smtClean="0"/>
              <a:t>		All </a:t>
            </a:r>
            <a:r>
              <a:rPr lang="en-CA" sz="1800" dirty="0"/>
              <a:t>features 		</a:t>
            </a:r>
            <a:r>
              <a:rPr lang="en-CA" sz="1800" dirty="0" smtClean="0"/>
              <a:t>			$</a:t>
            </a:r>
            <a:r>
              <a:rPr lang="en-CA" sz="1800" dirty="0"/>
              <a:t>6,155 </a:t>
            </a:r>
          </a:p>
          <a:p>
            <a:pPr marL="0" indent="0">
              <a:buNone/>
            </a:pPr>
            <a:r>
              <a:rPr lang="en-CA" sz="1800" b="1" dirty="0"/>
              <a:t>Standard</a:t>
            </a:r>
            <a:r>
              <a:rPr lang="en-CA" sz="1800" dirty="0"/>
              <a:t> 	Two virtual OSE </a:t>
            </a:r>
          </a:p>
          <a:p>
            <a:pPr marL="0" indent="0">
              <a:buNone/>
            </a:pPr>
            <a:r>
              <a:rPr lang="en-CA" sz="1800" dirty="0" smtClean="0"/>
              <a:t>		All </a:t>
            </a:r>
            <a:r>
              <a:rPr lang="en-CA" sz="1800" dirty="0"/>
              <a:t>features 	</a:t>
            </a:r>
            <a:r>
              <a:rPr lang="en-CA" sz="1800" dirty="0" smtClean="0"/>
              <a:t>	Processor </a:t>
            </a:r>
            <a:r>
              <a:rPr lang="en-CA" sz="1800" dirty="0"/>
              <a:t>+ CAL** 	$882 </a:t>
            </a:r>
          </a:p>
          <a:p>
            <a:pPr marL="0" indent="0">
              <a:buNone/>
            </a:pPr>
            <a:r>
              <a:rPr lang="en-CA" sz="1800" b="1" dirty="0"/>
              <a:t>Essentials</a:t>
            </a:r>
            <a:r>
              <a:rPr lang="en-CA" sz="1800" dirty="0"/>
              <a:t> 	2 processor </a:t>
            </a:r>
          </a:p>
          <a:p>
            <a:pPr marL="0" indent="0">
              <a:buNone/>
            </a:pPr>
            <a:r>
              <a:rPr lang="en-CA" sz="1800" dirty="0" smtClean="0"/>
              <a:t>		One </a:t>
            </a:r>
            <a:r>
              <a:rPr lang="en-CA" sz="1800" dirty="0"/>
              <a:t>OSE </a:t>
            </a:r>
          </a:p>
          <a:p>
            <a:pPr marL="0" indent="0">
              <a:buNone/>
            </a:pPr>
            <a:r>
              <a:rPr lang="en-CA" sz="1800" dirty="0" smtClean="0"/>
              <a:t>		Limited </a:t>
            </a:r>
            <a:r>
              <a:rPr lang="en-CA" sz="1800" dirty="0"/>
              <a:t>features 	</a:t>
            </a:r>
            <a:r>
              <a:rPr lang="en-CA" sz="1800" dirty="0" smtClean="0"/>
              <a:t>	Server </a:t>
            </a:r>
            <a:endParaRPr lang="en-CA" sz="1800" dirty="0"/>
          </a:p>
          <a:p>
            <a:pPr marL="0" indent="0">
              <a:buNone/>
            </a:pPr>
            <a:r>
              <a:rPr lang="en-CA" sz="1800" dirty="0" smtClean="0"/>
              <a:t>					25 </a:t>
            </a:r>
            <a:r>
              <a:rPr lang="en-CA" sz="1800" dirty="0"/>
              <a:t>user limit 	</a:t>
            </a:r>
            <a:r>
              <a:rPr lang="en-CA" sz="1800" dirty="0" smtClean="0"/>
              <a:t>	$</a:t>
            </a:r>
            <a:r>
              <a:rPr lang="en-CA" sz="1800" dirty="0"/>
              <a:t>501 </a:t>
            </a:r>
          </a:p>
          <a:p>
            <a:pPr marL="0" indent="0">
              <a:buNone/>
            </a:pPr>
            <a:r>
              <a:rPr lang="en-CA" sz="1800" b="1" dirty="0"/>
              <a:t>Foundation</a:t>
            </a:r>
            <a:r>
              <a:rPr lang="en-CA" sz="1800" dirty="0"/>
              <a:t> 	1 processor </a:t>
            </a:r>
          </a:p>
          <a:p>
            <a:pPr marL="0" indent="0">
              <a:buNone/>
            </a:pPr>
            <a:r>
              <a:rPr lang="en-CA" sz="1800" dirty="0" smtClean="0"/>
              <a:t>		Limited </a:t>
            </a:r>
            <a:r>
              <a:rPr lang="en-CA" sz="1800" dirty="0"/>
              <a:t>features 	</a:t>
            </a:r>
            <a:r>
              <a:rPr lang="en-CA" sz="1800" dirty="0" smtClean="0"/>
              <a:t>	Server </a:t>
            </a:r>
            <a:endParaRPr lang="en-CA" sz="1800" dirty="0"/>
          </a:p>
          <a:p>
            <a:pPr marL="0" indent="0">
              <a:buNone/>
            </a:pPr>
            <a:r>
              <a:rPr lang="en-CA" sz="1800" dirty="0" smtClean="0"/>
              <a:t>		15 </a:t>
            </a:r>
            <a:r>
              <a:rPr lang="en-CA" sz="1800" dirty="0"/>
              <a:t>user limit 	</a:t>
            </a:r>
            <a:r>
              <a:rPr lang="en-CA" sz="1800" dirty="0" smtClean="0"/>
              <a:t>			       OEM </a:t>
            </a:r>
            <a:r>
              <a:rPr lang="en-CA" sz="1800" dirty="0"/>
              <a:t>Only </a:t>
            </a:r>
            <a:r>
              <a:rPr lang="en-CA" sz="1800" i="1" dirty="0" smtClean="0"/>
              <a:t>**</a:t>
            </a:r>
            <a:r>
              <a:rPr lang="en-CA" sz="1800" i="1" dirty="0"/>
              <a:t>Client Access Licenses (CALs) are required for every user or device accessing a server.</a:t>
            </a:r>
            <a:endParaRPr lang="en-US" altLang="en-US" sz="1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2560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F0C7C9E-68DF-4E34-BDF8-DC9C96007386}" type="slidenum">
              <a:rPr lang="en-US" altLang="en-US"/>
              <a:pPr eaLnBrk="1" hangingPunct="1"/>
              <a:t>13</a:t>
            </a:fld>
            <a:endParaRPr lang="en-US" altLang="en-US"/>
          </a:p>
        </p:txBody>
      </p:sp>
      <p:sp>
        <p:nvSpPr>
          <p:cNvPr id="25604" name="Rectangle 2"/>
          <p:cNvSpPr>
            <a:spLocks noGrp="1" noChangeArrowheads="1"/>
          </p:cNvSpPr>
          <p:nvPr>
            <p:ph type="title"/>
          </p:nvPr>
        </p:nvSpPr>
        <p:spPr>
          <a:xfrm>
            <a:off x="533400" y="228600"/>
            <a:ext cx="8077200" cy="1143000"/>
          </a:xfrm>
        </p:spPr>
        <p:txBody>
          <a:bodyPr/>
          <a:lstStyle/>
          <a:p>
            <a:r>
              <a:rPr lang="en-US" altLang="en-US" smtClean="0"/>
              <a:t>Determining Domain or Workgroup Membership</a:t>
            </a:r>
          </a:p>
        </p:txBody>
      </p:sp>
      <p:sp>
        <p:nvSpPr>
          <p:cNvPr id="25605" name="Rectangle 8"/>
          <p:cNvSpPr>
            <a:spLocks noGrp="1" noChangeArrowheads="1"/>
          </p:cNvSpPr>
          <p:nvPr>
            <p:ph type="body" idx="1"/>
          </p:nvPr>
        </p:nvSpPr>
        <p:spPr>
          <a:xfrm>
            <a:off x="533400" y="1676400"/>
            <a:ext cx="8229600" cy="4572000"/>
          </a:xfrm>
        </p:spPr>
        <p:txBody>
          <a:bodyPr/>
          <a:lstStyle/>
          <a:p>
            <a:r>
              <a:rPr lang="en-US" altLang="en-US" dirty="0" smtClean="0"/>
              <a:t>Workgroup is default</a:t>
            </a:r>
            <a:endParaRPr lang="en-US" altLang="en-US" dirty="0"/>
          </a:p>
          <a:p>
            <a:r>
              <a:rPr lang="en-US" altLang="en-US" dirty="0"/>
              <a:t>Requirements for adding the computer to a domain:</a:t>
            </a:r>
          </a:p>
          <a:p>
            <a:pPr lvl="1"/>
            <a:r>
              <a:rPr lang="en-US" altLang="en-US" dirty="0">
                <a:cs typeface="Arial"/>
              </a:rPr>
              <a:t>You must have administrative rights in the domain</a:t>
            </a:r>
          </a:p>
          <a:p>
            <a:pPr lvl="1"/>
            <a:r>
              <a:rPr lang="en-US" altLang="en-US" dirty="0"/>
              <a:t>Provide the DNS name of the domain you want to join</a:t>
            </a:r>
          </a:p>
          <a:p>
            <a:pPr lvl="1"/>
            <a:r>
              <a:rPr lang="en-US" altLang="en-US" dirty="0" smtClean="0"/>
              <a:t>One </a:t>
            </a:r>
            <a:r>
              <a:rPr lang="en-US" altLang="en-US" dirty="0"/>
              <a:t>domain controller and a DNS server must be online before you can join the domain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2662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A81C285-4B1A-4EFB-B959-8A88CBD69B7A}" type="slidenum">
              <a:rPr lang="en-US" altLang="en-US"/>
              <a:pPr eaLnBrk="1" hangingPunct="1"/>
              <a:t>14</a:t>
            </a:fld>
            <a:endParaRPr lang="en-US" altLang="en-US"/>
          </a:p>
        </p:txBody>
      </p:sp>
      <p:sp>
        <p:nvSpPr>
          <p:cNvPr id="26628" name="Rectangle 2"/>
          <p:cNvSpPr>
            <a:spLocks noGrp="1" noChangeArrowheads="1"/>
          </p:cNvSpPr>
          <p:nvPr>
            <p:ph type="title"/>
          </p:nvPr>
        </p:nvSpPr>
        <p:spPr>
          <a:xfrm>
            <a:off x="533400" y="228600"/>
            <a:ext cx="8077200" cy="1143000"/>
          </a:xfrm>
        </p:spPr>
        <p:txBody>
          <a:bodyPr/>
          <a:lstStyle/>
          <a:p>
            <a:pPr eaLnBrk="1" hangingPunct="1"/>
            <a:r>
              <a:rPr lang="en-US" altLang="en-US" smtClean="0"/>
              <a:t>Choosing a Computer Name</a:t>
            </a:r>
          </a:p>
        </p:txBody>
      </p:sp>
      <p:sp>
        <p:nvSpPr>
          <p:cNvPr id="26629" name="Rectangle 8"/>
          <p:cNvSpPr>
            <a:spLocks noGrp="1" noChangeArrowheads="1"/>
          </p:cNvSpPr>
          <p:nvPr>
            <p:ph type="body" idx="1"/>
          </p:nvPr>
        </p:nvSpPr>
        <p:spPr>
          <a:xfrm>
            <a:off x="533400" y="1676400"/>
            <a:ext cx="8229600" cy="4572000"/>
          </a:xfrm>
        </p:spPr>
        <p:txBody>
          <a:bodyPr/>
          <a:lstStyle/>
          <a:p>
            <a:r>
              <a:rPr lang="en-US" altLang="en-US" smtClean="0"/>
              <a:t>Default – randomly generated name</a:t>
            </a:r>
          </a:p>
          <a:p>
            <a:r>
              <a:rPr lang="en-US" altLang="en-US" smtClean="0"/>
              <a:t>Some organizations have a predetermined naming scheme for computers on their network</a:t>
            </a:r>
          </a:p>
          <a:p>
            <a:r>
              <a:rPr lang="en-US" altLang="en-US" smtClean="0"/>
              <a:t>Microsoft’s recommendations :</a:t>
            </a:r>
          </a:p>
          <a:p>
            <a:pPr lvl="1"/>
            <a:r>
              <a:rPr lang="en-US" altLang="en-US" smtClean="0"/>
              <a:t>maximum length is 63 characters</a:t>
            </a:r>
          </a:p>
          <a:p>
            <a:pPr lvl="1"/>
            <a:r>
              <a:rPr lang="en-US" altLang="en-US" smtClean="0"/>
              <a:t>Unique name on the network</a:t>
            </a:r>
          </a:p>
          <a:p>
            <a:pPr lvl="1"/>
            <a:r>
              <a:rPr lang="en-US" altLang="en-US" smtClean="0"/>
              <a:t>If no DNS server, use only standard Internet characters</a:t>
            </a:r>
          </a:p>
          <a:p>
            <a:pPr lvl="1"/>
            <a:r>
              <a:rPr lang="en-US" altLang="en-US" smtClean="0"/>
              <a:t>If a DNS server is present, use standard Internet characters plus additional characters such as $, %, &amp;</a:t>
            </a:r>
          </a:p>
          <a:p>
            <a:pPr lvl="1"/>
            <a:endParaRPr lang="en-US"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Server Core or Server with GUI</a:t>
            </a:r>
            <a:endParaRPr lang="en-CA" dirty="0"/>
          </a:p>
        </p:txBody>
      </p:sp>
      <p:sp>
        <p:nvSpPr>
          <p:cNvPr id="3" name="Content Placeholder 2"/>
          <p:cNvSpPr>
            <a:spLocks noGrp="1"/>
          </p:cNvSpPr>
          <p:nvPr>
            <p:ph idx="1"/>
          </p:nvPr>
        </p:nvSpPr>
        <p:spPr/>
        <p:txBody>
          <a:bodyPr/>
          <a:lstStyle/>
          <a:p>
            <a:r>
              <a:rPr lang="en-CA" dirty="0" smtClean="0"/>
              <a:t>“</a:t>
            </a:r>
            <a:r>
              <a:rPr lang="en-CA" dirty="0"/>
              <a:t>Server Core Installation” option reduces the space required on disk, the potential attack surface, and especially the servicing </a:t>
            </a:r>
            <a:r>
              <a:rPr lang="en-CA" dirty="0" smtClean="0"/>
              <a:t>requirements</a:t>
            </a:r>
          </a:p>
          <a:p>
            <a:r>
              <a:rPr lang="en-CA" dirty="0"/>
              <a:t>Server Core installation is now the default</a:t>
            </a:r>
            <a:endParaRPr lang="en-CA" dirty="0" smtClean="0"/>
          </a:p>
          <a:p>
            <a:r>
              <a:rPr lang="en-CA" dirty="0" smtClean="0"/>
              <a:t>you </a:t>
            </a:r>
            <a:r>
              <a:rPr lang="en-CA" dirty="0"/>
              <a:t>can freely switch between these options at any time </a:t>
            </a:r>
            <a:r>
              <a:rPr lang="en-CA" dirty="0" smtClean="0"/>
              <a:t>after installation</a:t>
            </a:r>
          </a:p>
          <a:p>
            <a:r>
              <a:rPr lang="en-CA" dirty="0" smtClean="0"/>
              <a:t>one </a:t>
            </a:r>
            <a:r>
              <a:rPr lang="en-CA" dirty="0"/>
              <a:t>approach might be to initially install the Server with a GUI option, use the graphical tools to configure the server, and then later switch to the Server Core Installation option. </a:t>
            </a:r>
          </a:p>
        </p:txBody>
      </p:sp>
    </p:spTree>
    <p:extLst>
      <p:ext uri="{BB962C8B-B14F-4D97-AF65-F5344CB8AC3E}">
        <p14:creationId xmlns:p14="http://schemas.microsoft.com/office/powerpoint/2010/main" val="282470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2969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1483248-293F-49BF-AE7C-17B04A851D59}" type="slidenum">
              <a:rPr lang="en-US" altLang="en-US"/>
              <a:pPr eaLnBrk="1" hangingPunct="1"/>
              <a:t>16</a:t>
            </a:fld>
            <a:endParaRPr lang="en-US" altLang="en-US"/>
          </a:p>
        </p:txBody>
      </p:sp>
      <p:sp>
        <p:nvSpPr>
          <p:cNvPr id="29700" name="Rectangle 2"/>
          <p:cNvSpPr>
            <a:spLocks noGrp="1" noChangeArrowheads="1"/>
          </p:cNvSpPr>
          <p:nvPr>
            <p:ph type="title"/>
          </p:nvPr>
        </p:nvSpPr>
        <p:spPr>
          <a:xfrm>
            <a:off x="533400" y="228600"/>
            <a:ext cx="8077200" cy="1143000"/>
          </a:xfrm>
        </p:spPr>
        <p:txBody>
          <a:bodyPr/>
          <a:lstStyle/>
          <a:p>
            <a:r>
              <a:rPr lang="en-US" altLang="en-US" smtClean="0"/>
              <a:t>Basic Server Roles</a:t>
            </a:r>
          </a:p>
        </p:txBody>
      </p:sp>
      <p:sp>
        <p:nvSpPr>
          <p:cNvPr id="29701" name="Rectangle 7"/>
          <p:cNvSpPr>
            <a:spLocks noGrp="1" noChangeArrowheads="1"/>
          </p:cNvSpPr>
          <p:nvPr>
            <p:ph type="body" idx="1"/>
          </p:nvPr>
        </p:nvSpPr>
        <p:spPr>
          <a:xfrm>
            <a:off x="381000" y="1676400"/>
            <a:ext cx="8305800" cy="4572000"/>
          </a:xfrm>
        </p:spPr>
        <p:txBody>
          <a:bodyPr/>
          <a:lstStyle/>
          <a:p>
            <a:r>
              <a:rPr lang="en-US" altLang="en-US" dirty="0" smtClean="0"/>
              <a:t>File and Storage Services Role</a:t>
            </a:r>
          </a:p>
          <a:p>
            <a:r>
              <a:rPr lang="en-US" altLang="en-US" dirty="0" smtClean="0"/>
              <a:t>Print and Document Services Role</a:t>
            </a:r>
          </a:p>
          <a:p>
            <a:r>
              <a:rPr lang="en-US" altLang="en-US" dirty="0" smtClean="0"/>
              <a:t>DHCP Server Role</a:t>
            </a:r>
          </a:p>
          <a:p>
            <a:r>
              <a:rPr lang="en-US" altLang="en-US" dirty="0" smtClean="0"/>
              <a:t>DNS Server Role</a:t>
            </a:r>
          </a:p>
          <a:p>
            <a:r>
              <a:rPr lang="en-US" altLang="en-US" dirty="0" smtClean="0"/>
              <a:t>Web Server (IIS) Role</a:t>
            </a:r>
          </a:p>
          <a:p>
            <a:r>
              <a:rPr lang="en-US" altLang="en-US" dirty="0" smtClean="0"/>
              <a:t>Application Server Role</a:t>
            </a:r>
          </a:p>
          <a:p>
            <a:r>
              <a:rPr lang="en-US" altLang="en-US" dirty="0" smtClean="0"/>
              <a:t>Active Directory Domain Services Role</a:t>
            </a:r>
          </a:p>
          <a:p>
            <a:r>
              <a:rPr lang="en-US" altLang="en-US" dirty="0"/>
              <a:t>Windows Deployment Services Role</a:t>
            </a:r>
          </a:p>
          <a:p>
            <a:r>
              <a:rPr lang="en-US" altLang="en-US" dirty="0"/>
              <a:t>Hyper-V Role</a:t>
            </a:r>
          </a:p>
          <a:p>
            <a:endParaRPr lang="en-US" alt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174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14B9302-205C-4317-8F4B-462DE45839FD}" type="slidenum">
              <a:rPr lang="en-US" altLang="en-US"/>
              <a:pPr eaLnBrk="1" hangingPunct="1"/>
              <a:t>17</a:t>
            </a:fld>
            <a:endParaRPr lang="en-US" altLang="en-US"/>
          </a:p>
        </p:txBody>
      </p:sp>
      <p:sp>
        <p:nvSpPr>
          <p:cNvPr id="31748" name="Rectangle 2"/>
          <p:cNvSpPr>
            <a:spLocks noGrp="1" noChangeArrowheads="1"/>
          </p:cNvSpPr>
          <p:nvPr>
            <p:ph type="title"/>
          </p:nvPr>
        </p:nvSpPr>
        <p:spPr>
          <a:xfrm>
            <a:off x="533400" y="228600"/>
            <a:ext cx="8077200" cy="1143000"/>
          </a:xfrm>
        </p:spPr>
        <p:txBody>
          <a:bodyPr/>
          <a:lstStyle/>
          <a:p>
            <a:r>
              <a:rPr lang="en-US" altLang="en-US" dirty="0" smtClean="0"/>
              <a:t>Preparing to Install</a:t>
            </a:r>
          </a:p>
        </p:txBody>
      </p:sp>
      <p:sp>
        <p:nvSpPr>
          <p:cNvPr id="31749" name="Rectangle 7"/>
          <p:cNvSpPr>
            <a:spLocks noGrp="1" noChangeArrowheads="1"/>
          </p:cNvSpPr>
          <p:nvPr>
            <p:ph type="body" idx="1"/>
          </p:nvPr>
        </p:nvSpPr>
        <p:spPr>
          <a:xfrm>
            <a:off x="381000" y="1676400"/>
            <a:ext cx="8305800" cy="4572000"/>
          </a:xfrm>
        </p:spPr>
        <p:txBody>
          <a:bodyPr/>
          <a:lstStyle/>
          <a:p>
            <a:r>
              <a:rPr lang="en-US" altLang="en-US" dirty="0" smtClean="0"/>
              <a:t>Before you start setup:</a:t>
            </a:r>
          </a:p>
          <a:p>
            <a:pPr lvl="1"/>
            <a:r>
              <a:rPr lang="en-CA" dirty="0"/>
              <a:t>Disconnect UPS </a:t>
            </a:r>
            <a:r>
              <a:rPr lang="en-CA" dirty="0" smtClean="0"/>
              <a:t>devices.</a:t>
            </a:r>
          </a:p>
          <a:p>
            <a:pPr lvl="1"/>
            <a:r>
              <a:rPr lang="en-CA" dirty="0" smtClean="0"/>
              <a:t>Back </a:t>
            </a:r>
            <a:r>
              <a:rPr lang="en-CA" dirty="0"/>
              <a:t>up your servers. </a:t>
            </a:r>
            <a:endParaRPr lang="en-CA" dirty="0" smtClean="0"/>
          </a:p>
          <a:p>
            <a:pPr lvl="1"/>
            <a:r>
              <a:rPr lang="en-CA" dirty="0" smtClean="0"/>
              <a:t>Disable </a:t>
            </a:r>
            <a:r>
              <a:rPr lang="en-CA" dirty="0"/>
              <a:t>your virus protection software. </a:t>
            </a:r>
            <a:endParaRPr lang="en-CA" dirty="0" smtClean="0"/>
          </a:p>
          <a:p>
            <a:pPr lvl="1"/>
            <a:r>
              <a:rPr lang="en-CA" dirty="0" smtClean="0"/>
              <a:t>Provide </a:t>
            </a:r>
            <a:r>
              <a:rPr lang="en-CA" dirty="0"/>
              <a:t>mass storage drivers. </a:t>
            </a:r>
            <a:endParaRPr lang="en-CA" dirty="0" smtClean="0"/>
          </a:p>
          <a:p>
            <a:pPr lvl="1"/>
            <a:r>
              <a:rPr lang="en-CA" dirty="0" smtClean="0"/>
              <a:t>Be </a:t>
            </a:r>
            <a:r>
              <a:rPr lang="en-CA" dirty="0"/>
              <a:t>aware that Windows Firewall is on by default. </a:t>
            </a:r>
            <a:endParaRPr lang="en-US"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277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60768FAF-37A1-4EF9-9439-4542704A872E}" type="slidenum">
              <a:rPr lang="en-US" altLang="en-US"/>
              <a:pPr eaLnBrk="1" hangingPunct="1"/>
              <a:t>18</a:t>
            </a:fld>
            <a:endParaRPr lang="en-US" altLang="en-US"/>
          </a:p>
        </p:txBody>
      </p:sp>
      <p:sp>
        <p:nvSpPr>
          <p:cNvPr id="32772" name="Rectangle 2"/>
          <p:cNvSpPr>
            <a:spLocks noGrp="1" noChangeArrowheads="1"/>
          </p:cNvSpPr>
          <p:nvPr>
            <p:ph type="title"/>
          </p:nvPr>
        </p:nvSpPr>
        <p:spPr>
          <a:xfrm>
            <a:off x="533400" y="228600"/>
            <a:ext cx="8077200" cy="1143000"/>
          </a:xfrm>
        </p:spPr>
        <p:txBody>
          <a:bodyPr/>
          <a:lstStyle/>
          <a:p>
            <a:r>
              <a:rPr lang="en-US" altLang="en-US" dirty="0" smtClean="0"/>
              <a:t>Windows </a:t>
            </a:r>
            <a:r>
              <a:rPr lang="en-US" altLang="en-US" dirty="0"/>
              <a:t>Server </a:t>
            </a:r>
            <a:r>
              <a:rPr lang="en-US" altLang="en-US" dirty="0" smtClean="0"/>
              <a:t>Installation </a:t>
            </a:r>
            <a:r>
              <a:rPr lang="en-US" altLang="en-US" dirty="0"/>
              <a:t>Methods</a:t>
            </a:r>
          </a:p>
        </p:txBody>
      </p:sp>
      <p:sp>
        <p:nvSpPr>
          <p:cNvPr id="32773" name="Rectangle 7"/>
          <p:cNvSpPr>
            <a:spLocks noGrp="1" noChangeArrowheads="1"/>
          </p:cNvSpPr>
          <p:nvPr>
            <p:ph type="body" idx="1"/>
          </p:nvPr>
        </p:nvSpPr>
        <p:spPr>
          <a:xfrm>
            <a:off x="381000" y="1676400"/>
            <a:ext cx="8305800" cy="4572000"/>
          </a:xfrm>
        </p:spPr>
        <p:txBody>
          <a:bodyPr/>
          <a:lstStyle/>
          <a:p>
            <a:r>
              <a:rPr lang="en-US" altLang="en-US" dirty="0"/>
              <a:t>The primary installation methods are as follows:</a:t>
            </a:r>
          </a:p>
          <a:p>
            <a:pPr lvl="1"/>
            <a:r>
              <a:rPr lang="en-US" altLang="en-US" dirty="0"/>
              <a:t>DVD </a:t>
            </a:r>
            <a:r>
              <a:rPr lang="en-US" altLang="en-US" dirty="0" smtClean="0"/>
              <a:t>installation</a:t>
            </a:r>
          </a:p>
          <a:p>
            <a:pPr lvl="1"/>
            <a:r>
              <a:rPr lang="en-US" altLang="en-US" dirty="0" smtClean="0"/>
              <a:t>Directly from ISO file (virtual machines)</a:t>
            </a:r>
            <a:endParaRPr lang="en-US" altLang="en-US" dirty="0"/>
          </a:p>
          <a:p>
            <a:pPr lvl="1"/>
            <a:r>
              <a:rPr lang="en-US" altLang="en-US" dirty="0" smtClean="0"/>
              <a:t>Upgrade from older version (DVD)</a:t>
            </a:r>
            <a:endParaRPr lang="en-US" altLang="en-US" dirty="0"/>
          </a:p>
          <a:p>
            <a:pPr lvl="1"/>
            <a:r>
              <a:rPr lang="en-US" altLang="en-US" dirty="0">
                <a:cs typeface="Arial"/>
              </a:rPr>
              <a:t>Unattended installation with </a:t>
            </a:r>
            <a:r>
              <a:rPr lang="en-US" altLang="en-US" dirty="0"/>
              <a:t>Windows Deployment Services (WDS)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379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B5AB87E0-4F31-4CC1-B405-8F668240A2D6}" type="slidenum">
              <a:rPr lang="en-US" altLang="en-US"/>
              <a:pPr eaLnBrk="1" hangingPunct="1"/>
              <a:t>19</a:t>
            </a:fld>
            <a:endParaRPr lang="en-US" altLang="en-US"/>
          </a:p>
        </p:txBody>
      </p:sp>
      <p:sp>
        <p:nvSpPr>
          <p:cNvPr id="33796" name="Rectangle 2"/>
          <p:cNvSpPr>
            <a:spLocks noGrp="1" noChangeArrowheads="1"/>
          </p:cNvSpPr>
          <p:nvPr>
            <p:ph type="title"/>
          </p:nvPr>
        </p:nvSpPr>
        <p:spPr>
          <a:xfrm>
            <a:off x="533400" y="228600"/>
            <a:ext cx="8077200" cy="1143000"/>
          </a:xfrm>
        </p:spPr>
        <p:txBody>
          <a:bodyPr/>
          <a:lstStyle/>
          <a:p>
            <a:r>
              <a:rPr lang="en-US" altLang="en-US" smtClean="0"/>
              <a:t>DVD Installation</a:t>
            </a:r>
          </a:p>
        </p:txBody>
      </p:sp>
      <p:sp>
        <p:nvSpPr>
          <p:cNvPr id="33797" name="Rectangle 7"/>
          <p:cNvSpPr>
            <a:spLocks noGrp="1" noChangeArrowheads="1"/>
          </p:cNvSpPr>
          <p:nvPr>
            <p:ph type="body" idx="1"/>
          </p:nvPr>
        </p:nvSpPr>
        <p:spPr>
          <a:xfrm>
            <a:off x="381000" y="1676400"/>
            <a:ext cx="8305800" cy="4572000"/>
          </a:xfrm>
        </p:spPr>
        <p:txBody>
          <a:bodyPr/>
          <a:lstStyle/>
          <a:p>
            <a:r>
              <a:rPr lang="en-US" altLang="en-US" smtClean="0"/>
              <a:t>To start the installation from DVD:</a:t>
            </a:r>
          </a:p>
          <a:p>
            <a:pPr lvl="1"/>
            <a:r>
              <a:rPr lang="en-US" altLang="en-US" smtClean="0"/>
              <a:t>Make sure the computer’s BIOS is set to boot first from the CD/DVD drive</a:t>
            </a:r>
          </a:p>
          <a:p>
            <a:pPr lvl="1"/>
            <a:r>
              <a:rPr lang="en-US" altLang="en-US" smtClean="0"/>
              <a:t>Insert the Windows Server installation DVD</a:t>
            </a:r>
          </a:p>
          <a:p>
            <a:pPr lvl="1"/>
            <a:r>
              <a:rPr lang="en-US" altLang="en-US" smtClean="0"/>
              <a:t>Power off the computer</a:t>
            </a:r>
          </a:p>
          <a:p>
            <a:pPr lvl="1"/>
            <a:r>
              <a:rPr lang="en-US" altLang="en-US" smtClean="0"/>
              <a:t>Turn on the computer, and if necessary, press the key combination to boot from the CD/DVD drive</a:t>
            </a:r>
          </a:p>
          <a:p>
            <a:pPr lvl="1"/>
            <a:r>
              <a:rPr lang="en-US" altLang="en-US" smtClean="0"/>
              <a:t>Follow the instructions for installing Windows Server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mtClean="0"/>
              <a:t>Objectives</a:t>
            </a:r>
          </a:p>
        </p:txBody>
      </p:sp>
      <p:sp>
        <p:nvSpPr>
          <p:cNvPr id="16389" name="Rectangle 3"/>
          <p:cNvSpPr>
            <a:spLocks noGrp="1" noChangeArrowheads="1"/>
          </p:cNvSpPr>
          <p:nvPr>
            <p:ph type="body" idx="1"/>
          </p:nvPr>
        </p:nvSpPr>
        <p:spPr>
          <a:xfrm>
            <a:off x="457200" y="1524000"/>
            <a:ext cx="8305800" cy="4572000"/>
          </a:xfrm>
        </p:spPr>
        <p:txBody>
          <a:bodyPr/>
          <a:lstStyle/>
          <a:p>
            <a:r>
              <a:rPr lang="en-US" altLang="en-US" sz="2400"/>
              <a:t>Plan and make the appropriate preparations for installing Windows Server</a:t>
            </a:r>
          </a:p>
          <a:p>
            <a:r>
              <a:rPr lang="en-US" altLang="en-US" sz="2400"/>
              <a:t>Understand the different installation methods used and install Windows Server</a:t>
            </a:r>
          </a:p>
          <a:p>
            <a:r>
              <a:rPr lang="en-US" altLang="en-US" sz="2400">
                <a:cs typeface="Arial"/>
              </a:rPr>
              <a:t>Perform </a:t>
            </a:r>
            <a:r>
              <a:rPr lang="en-US" altLang="en-US" sz="2400"/>
              <a:t>Initial Configuration Tasks</a:t>
            </a:r>
          </a:p>
          <a:p>
            <a:r>
              <a:rPr lang="en-US" altLang="en-US" sz="2400"/>
              <a:t>Activate Windows Server</a:t>
            </a:r>
          </a:p>
          <a:p>
            <a:r>
              <a:rPr lang="en-US" altLang="en-US" sz="2400"/>
              <a:t>Describe automated installations</a:t>
            </a:r>
          </a:p>
          <a:p>
            <a:r>
              <a:rPr lang="en-US" altLang="en-US" sz="2400"/>
              <a:t>Install service packs</a:t>
            </a:r>
          </a:p>
          <a:p>
            <a:r>
              <a:rPr lang="en-US" altLang="en-US" sz="2400"/>
              <a:t>Troubleshoot installation problems</a:t>
            </a:r>
          </a:p>
          <a:p>
            <a:r>
              <a:rPr lang="en-US" altLang="en-US" sz="2400"/>
              <a:t>Uninstall Windows Server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481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39465318-746F-4D8D-91BD-4FF2BF956B38}" type="slidenum">
              <a:rPr lang="en-US" altLang="en-US"/>
              <a:pPr eaLnBrk="1" hangingPunct="1"/>
              <a:t>20</a:t>
            </a:fld>
            <a:endParaRPr lang="en-US" altLang="en-US"/>
          </a:p>
        </p:txBody>
      </p:sp>
      <p:sp>
        <p:nvSpPr>
          <p:cNvPr id="34820" name="Rectangle 2"/>
          <p:cNvSpPr>
            <a:spLocks noGrp="1" noChangeArrowheads="1"/>
          </p:cNvSpPr>
          <p:nvPr>
            <p:ph type="title"/>
          </p:nvPr>
        </p:nvSpPr>
        <p:spPr>
          <a:xfrm>
            <a:off x="533400" y="228600"/>
            <a:ext cx="8077200" cy="1143000"/>
          </a:xfrm>
        </p:spPr>
        <p:txBody>
          <a:bodyPr/>
          <a:lstStyle/>
          <a:p>
            <a:r>
              <a:rPr lang="en-US" altLang="en-US"/>
              <a:t>Upgrading from an older version of Windows Server</a:t>
            </a:r>
          </a:p>
        </p:txBody>
      </p:sp>
      <p:sp>
        <p:nvSpPr>
          <p:cNvPr id="34821" name="Rectangle 7"/>
          <p:cNvSpPr>
            <a:spLocks noGrp="1" noChangeArrowheads="1"/>
          </p:cNvSpPr>
          <p:nvPr>
            <p:ph type="body" idx="1"/>
          </p:nvPr>
        </p:nvSpPr>
        <p:spPr>
          <a:xfrm>
            <a:off x="381000" y="1600200"/>
            <a:ext cx="8305800" cy="4572000"/>
          </a:xfrm>
        </p:spPr>
        <p:txBody>
          <a:bodyPr/>
          <a:lstStyle/>
          <a:p>
            <a:r>
              <a:rPr lang="en-US" altLang="en-US"/>
              <a:t>The general steps to begin an upgrade are as follows:</a:t>
            </a:r>
          </a:p>
          <a:p>
            <a:pPr lvl="1"/>
            <a:r>
              <a:rPr lang="en-US" altLang="en-US"/>
              <a:t>Boot the computer to use its current operating system</a:t>
            </a:r>
          </a:p>
          <a:p>
            <a:pPr lvl="1"/>
            <a:r>
              <a:rPr lang="en-US" altLang="en-US"/>
              <a:t>Insert the new Windows Server installation DVD</a:t>
            </a:r>
          </a:p>
          <a:p>
            <a:pPr lvl="1"/>
            <a:r>
              <a:rPr lang="en-US" altLang="en-US"/>
              <a:t>If you see the Autoplay window, click the option to Run setup.exe.</a:t>
            </a:r>
          </a:p>
          <a:p>
            <a:pPr lvl="1"/>
            <a:r>
              <a:rPr lang="en-US" altLang="en-US"/>
              <a:t>When you see the Install Windows window, click Install now</a:t>
            </a:r>
          </a:p>
          <a:p>
            <a:pPr lvl="1"/>
            <a:r>
              <a:rPr lang="en-US" altLang="en-US"/>
              <a:t>Follow the instructions for installing Windows Server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6"/>
          <p:cNvSpPr>
            <a:spLocks noGrp="1"/>
          </p:cNvSpPr>
          <p:nvPr>
            <p:ph type="title"/>
          </p:nvPr>
        </p:nvSpPr>
        <p:spPr/>
        <p:txBody>
          <a:bodyPr/>
          <a:lstStyle/>
          <a:p>
            <a:r>
              <a:rPr lang="en-US" altLang="en-US" smtClean="0"/>
              <a:t>Starting the Installation</a:t>
            </a:r>
          </a:p>
        </p:txBody>
      </p:sp>
      <p:sp>
        <p:nvSpPr>
          <p:cNvPr id="3584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smtClean="0"/>
              <a:t>Hands-On Microsoft Windows Server 2008</a:t>
            </a:r>
          </a:p>
        </p:txBody>
      </p:sp>
      <p:sp>
        <p:nvSpPr>
          <p:cNvPr id="358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B939AFA6-034C-43C6-A19E-598F104FDA26}" type="slidenum">
              <a:rPr lang="en-US" altLang="en-US"/>
              <a:pPr eaLnBrk="1" hangingPunct="1"/>
              <a:t>21</a:t>
            </a:fld>
            <a:endParaRPr lang="en-US" alt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47800"/>
            <a:ext cx="6553199" cy="49149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686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5B1BE09F-147F-4F38-AF11-2A37A2692AD2}" type="slidenum">
              <a:rPr lang="en-US" altLang="en-US"/>
              <a:pPr eaLnBrk="1" hangingPunct="1"/>
              <a:t>22</a:t>
            </a:fld>
            <a:endParaRPr lang="en-US" altLang="en-US"/>
          </a:p>
        </p:txBody>
      </p:sp>
      <p:sp>
        <p:nvSpPr>
          <p:cNvPr id="36868" name="Rectangle 2"/>
          <p:cNvSpPr>
            <a:spLocks noGrp="1" noChangeArrowheads="1"/>
          </p:cNvSpPr>
          <p:nvPr>
            <p:ph type="title"/>
          </p:nvPr>
        </p:nvSpPr>
        <p:spPr>
          <a:xfrm>
            <a:off x="533400" y="228600"/>
            <a:ext cx="8077200" cy="1143000"/>
          </a:xfrm>
        </p:spPr>
        <p:txBody>
          <a:bodyPr/>
          <a:lstStyle/>
          <a:p>
            <a:r>
              <a:rPr lang="en-US" altLang="en-US" smtClean="0"/>
              <a:t>Installation for a Virtual Server Using Hyper-V</a:t>
            </a:r>
          </a:p>
        </p:txBody>
      </p:sp>
      <p:sp>
        <p:nvSpPr>
          <p:cNvPr id="36869" name="Rectangle 7"/>
          <p:cNvSpPr>
            <a:spLocks noGrp="1" noChangeArrowheads="1"/>
          </p:cNvSpPr>
          <p:nvPr>
            <p:ph type="body" idx="1"/>
          </p:nvPr>
        </p:nvSpPr>
        <p:spPr>
          <a:xfrm>
            <a:off x="381000" y="1600200"/>
            <a:ext cx="8305800" cy="4572000"/>
          </a:xfrm>
        </p:spPr>
        <p:txBody>
          <a:bodyPr/>
          <a:lstStyle/>
          <a:p>
            <a:r>
              <a:rPr lang="en-US" altLang="en-US"/>
              <a:t>Almost the same as setting up a regular server, but first you need to go through the steps to set up a virtual server</a:t>
            </a:r>
          </a:p>
          <a:p>
            <a:r>
              <a:rPr lang="en-US" altLang="en-US">
                <a:cs typeface="Arial"/>
              </a:rPr>
              <a:t>Install from DVD or an ISO image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789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8A736608-6870-421A-A811-72E03BBEA93D}" type="slidenum">
              <a:rPr lang="en-US" altLang="en-US"/>
              <a:pPr eaLnBrk="1" hangingPunct="1"/>
              <a:t>23</a:t>
            </a:fld>
            <a:endParaRPr lang="en-US" altLang="en-US"/>
          </a:p>
        </p:txBody>
      </p:sp>
      <p:sp>
        <p:nvSpPr>
          <p:cNvPr id="37892" name="Rectangle 2"/>
          <p:cNvSpPr>
            <a:spLocks noGrp="1" noChangeArrowheads="1"/>
          </p:cNvSpPr>
          <p:nvPr>
            <p:ph type="title"/>
          </p:nvPr>
        </p:nvSpPr>
        <p:spPr>
          <a:xfrm>
            <a:off x="533400" y="228600"/>
            <a:ext cx="8077200" cy="1143000"/>
          </a:xfrm>
        </p:spPr>
        <p:txBody>
          <a:bodyPr/>
          <a:lstStyle/>
          <a:p>
            <a:r>
              <a:rPr lang="en-US" altLang="en-US" smtClean="0"/>
              <a:t>Installing Windows Server Core</a:t>
            </a:r>
          </a:p>
        </p:txBody>
      </p:sp>
      <p:sp>
        <p:nvSpPr>
          <p:cNvPr id="37893" name="Rectangle 7"/>
          <p:cNvSpPr>
            <a:spLocks noGrp="1" noChangeArrowheads="1"/>
          </p:cNvSpPr>
          <p:nvPr>
            <p:ph type="body" idx="1"/>
          </p:nvPr>
        </p:nvSpPr>
        <p:spPr>
          <a:xfrm>
            <a:off x="381000" y="1676400"/>
            <a:ext cx="8305800" cy="4572000"/>
          </a:xfrm>
        </p:spPr>
        <p:txBody>
          <a:bodyPr/>
          <a:lstStyle/>
          <a:p>
            <a:r>
              <a:rPr lang="en-US" altLang="en-US" dirty="0" smtClean="0"/>
              <a:t>The steps for installing Windows Server Core are nearly identical to the steps for Server with GUI</a:t>
            </a:r>
          </a:p>
          <a:p>
            <a:r>
              <a:rPr lang="en-US" altLang="en-US" dirty="0" smtClean="0"/>
              <a:t>At the end of the installation process when you need to log on to the newly installed system, you will see only a command prompt window</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891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C2147575-C9FD-4574-B181-69B0B9CD9E68}" type="slidenum">
              <a:rPr lang="en-US" altLang="en-US"/>
              <a:pPr eaLnBrk="1" hangingPunct="1"/>
              <a:t>24</a:t>
            </a:fld>
            <a:endParaRPr lang="en-US" altLang="en-US"/>
          </a:p>
        </p:txBody>
      </p:sp>
      <p:sp>
        <p:nvSpPr>
          <p:cNvPr id="38916" name="Rectangle 2"/>
          <p:cNvSpPr>
            <a:spLocks noGrp="1" noChangeArrowheads="1"/>
          </p:cNvSpPr>
          <p:nvPr>
            <p:ph type="title"/>
          </p:nvPr>
        </p:nvSpPr>
        <p:spPr>
          <a:xfrm>
            <a:off x="533400" y="228600"/>
            <a:ext cx="8077200" cy="1143000"/>
          </a:xfrm>
        </p:spPr>
        <p:txBody>
          <a:bodyPr/>
          <a:lstStyle/>
          <a:p>
            <a:r>
              <a:rPr lang="en-US" altLang="en-US" smtClean="0"/>
              <a:t>Windows Deployment Services</a:t>
            </a:r>
            <a:br>
              <a:rPr lang="en-US" altLang="en-US" smtClean="0"/>
            </a:br>
            <a:r>
              <a:rPr lang="en-US" altLang="en-US" smtClean="0"/>
              <a:t> – WDS Role</a:t>
            </a:r>
          </a:p>
        </p:txBody>
      </p:sp>
      <p:sp>
        <p:nvSpPr>
          <p:cNvPr id="38917" name="Rectangle 7"/>
          <p:cNvSpPr>
            <a:spLocks noGrp="1" noChangeArrowheads="1"/>
          </p:cNvSpPr>
          <p:nvPr>
            <p:ph type="body" idx="1"/>
          </p:nvPr>
        </p:nvSpPr>
        <p:spPr>
          <a:xfrm>
            <a:off x="381000" y="1600200"/>
            <a:ext cx="8305800" cy="4572000"/>
          </a:xfrm>
        </p:spPr>
        <p:txBody>
          <a:bodyPr/>
          <a:lstStyle/>
          <a:p>
            <a:r>
              <a:rPr lang="en-US" altLang="en-US" smtClean="0"/>
              <a:t>designed to enable the installation of Windows operating systems on multiple computers</a:t>
            </a:r>
          </a:p>
          <a:p>
            <a:r>
              <a:rPr lang="en-US" altLang="en-US" smtClean="0"/>
              <a:t>Unattended – no person needs to interact with the installation process</a:t>
            </a:r>
          </a:p>
          <a:p>
            <a:r>
              <a:rPr lang="en-US" altLang="en-US" smtClean="0"/>
              <a:t>An installation DVD is not necessary</a:t>
            </a:r>
          </a:p>
          <a:p>
            <a:pPr lvl="1"/>
            <a:r>
              <a:rPr lang="en-US" altLang="en-US" smtClean="0"/>
              <a:t>The installation files are sent over a network from the Windows Deployment Services server</a:t>
            </a:r>
          </a:p>
          <a:p>
            <a:pPr lvl="1"/>
            <a:r>
              <a:rPr lang="en-US" altLang="en-US" smtClean="0"/>
              <a:t>licenses are required for all of the operating systems you install through WDS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3993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159BCDF6-39A8-4A07-BAC5-80D4C232982C}" type="slidenum">
              <a:rPr lang="en-US" altLang="en-US"/>
              <a:pPr eaLnBrk="1" hangingPunct="1"/>
              <a:t>25</a:t>
            </a:fld>
            <a:endParaRPr lang="en-US" altLang="en-US"/>
          </a:p>
        </p:txBody>
      </p:sp>
      <p:sp>
        <p:nvSpPr>
          <p:cNvPr id="39940" name="Rectangle 2"/>
          <p:cNvSpPr>
            <a:spLocks noGrp="1" noChangeArrowheads="1"/>
          </p:cNvSpPr>
          <p:nvPr>
            <p:ph type="title"/>
          </p:nvPr>
        </p:nvSpPr>
        <p:spPr>
          <a:xfrm>
            <a:off x="533400" y="228600"/>
            <a:ext cx="8077200" cy="1143000"/>
          </a:xfrm>
        </p:spPr>
        <p:txBody>
          <a:bodyPr/>
          <a:lstStyle/>
          <a:p>
            <a:r>
              <a:rPr lang="en-US" altLang="en-US" smtClean="0"/>
              <a:t>Using Windows Deployment Services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81719"/>
            <a:ext cx="6072826" cy="347330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4608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FE7C11A4-B852-462B-87C4-4D4033F7C693}" type="slidenum">
              <a:rPr lang="en-US" altLang="en-US"/>
              <a:pPr eaLnBrk="1" hangingPunct="1"/>
              <a:t>26</a:t>
            </a:fld>
            <a:endParaRPr lang="en-US" altLang="en-US"/>
          </a:p>
        </p:txBody>
      </p:sp>
      <p:sp>
        <p:nvSpPr>
          <p:cNvPr id="46084" name="Rectangle 2"/>
          <p:cNvSpPr>
            <a:spLocks noGrp="1" noChangeArrowheads="1"/>
          </p:cNvSpPr>
          <p:nvPr>
            <p:ph type="title"/>
          </p:nvPr>
        </p:nvSpPr>
        <p:spPr>
          <a:xfrm>
            <a:off x="533400" y="228600"/>
            <a:ext cx="8077200" cy="1143000"/>
          </a:xfrm>
        </p:spPr>
        <p:txBody>
          <a:bodyPr/>
          <a:lstStyle/>
          <a:p>
            <a:r>
              <a:rPr lang="en-US" altLang="en-US" smtClean="0"/>
              <a:t>Server Activation</a:t>
            </a:r>
          </a:p>
        </p:txBody>
      </p:sp>
      <p:sp>
        <p:nvSpPr>
          <p:cNvPr id="46085" name="Rectangle 7"/>
          <p:cNvSpPr>
            <a:spLocks noGrp="1" noChangeArrowheads="1"/>
          </p:cNvSpPr>
          <p:nvPr>
            <p:ph type="body" idx="1"/>
          </p:nvPr>
        </p:nvSpPr>
        <p:spPr>
          <a:xfrm>
            <a:off x="381000" y="1676400"/>
            <a:ext cx="8305800" cy="4572000"/>
          </a:xfrm>
        </p:spPr>
        <p:txBody>
          <a:bodyPr/>
          <a:lstStyle/>
          <a:p>
            <a:r>
              <a:rPr lang="en-US" altLang="en-US" dirty="0" smtClean="0"/>
              <a:t>A valid product key is required</a:t>
            </a:r>
          </a:p>
          <a:p>
            <a:r>
              <a:rPr lang="en-US" altLang="en-US" dirty="0" smtClean="0"/>
              <a:t>You need to activate your copy of Windows Server before the short activation period expires or else many functions of the operating system are disabled</a:t>
            </a:r>
          </a:p>
          <a:p>
            <a:r>
              <a:rPr lang="en-US" altLang="en-US" dirty="0" smtClean="0"/>
              <a:t>Windows Server can be activated through the Internet or by telephone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4710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28C68C0C-3CB7-4102-8646-7D5429CD79BC}" type="slidenum">
              <a:rPr lang="en-US" altLang="en-US"/>
              <a:pPr eaLnBrk="1" hangingPunct="1"/>
              <a:t>27</a:t>
            </a:fld>
            <a:endParaRPr lang="en-US" altLang="en-US"/>
          </a:p>
        </p:txBody>
      </p:sp>
      <p:sp>
        <p:nvSpPr>
          <p:cNvPr id="47108" name="Rectangle 2"/>
          <p:cNvSpPr>
            <a:spLocks noGrp="1" noChangeArrowheads="1"/>
          </p:cNvSpPr>
          <p:nvPr>
            <p:ph type="title"/>
          </p:nvPr>
        </p:nvSpPr>
        <p:spPr>
          <a:xfrm>
            <a:off x="533400" y="228600"/>
            <a:ext cx="8077200" cy="1143000"/>
          </a:xfrm>
        </p:spPr>
        <p:txBody>
          <a:bodyPr/>
          <a:lstStyle/>
          <a:p>
            <a:r>
              <a:rPr lang="en-US" altLang="en-US" smtClean="0"/>
              <a:t>Installing and Managing Service Packs</a:t>
            </a:r>
          </a:p>
        </p:txBody>
      </p:sp>
      <p:sp>
        <p:nvSpPr>
          <p:cNvPr id="47109" name="Rectangle 7"/>
          <p:cNvSpPr>
            <a:spLocks noGrp="1" noChangeArrowheads="1"/>
          </p:cNvSpPr>
          <p:nvPr>
            <p:ph type="body" idx="1"/>
          </p:nvPr>
        </p:nvSpPr>
        <p:spPr>
          <a:xfrm>
            <a:off x="381000" y="1676400"/>
            <a:ext cx="8305800" cy="4572000"/>
          </a:xfrm>
        </p:spPr>
        <p:txBody>
          <a:bodyPr/>
          <a:lstStyle/>
          <a:p>
            <a:r>
              <a:rPr lang="en-US" altLang="en-US" dirty="0" smtClean="0"/>
              <a:t>Service packs are designed to correct</a:t>
            </a:r>
          </a:p>
          <a:p>
            <a:pPr lvl="1"/>
            <a:r>
              <a:rPr lang="en-US" altLang="en-US" dirty="0" smtClean="0"/>
              <a:t>security issues</a:t>
            </a:r>
          </a:p>
          <a:p>
            <a:pPr lvl="1"/>
            <a:r>
              <a:rPr lang="en-US" altLang="en-US" dirty="0" smtClean="0"/>
              <a:t>problems affecting stability, performance, or the operation of features</a:t>
            </a:r>
          </a:p>
          <a:p>
            <a:r>
              <a:rPr lang="en-US" altLang="en-US" dirty="0" smtClean="0"/>
              <a:t>Guidelines when installing the latest service packs</a:t>
            </a:r>
          </a:p>
          <a:p>
            <a:pPr lvl="1"/>
            <a:r>
              <a:rPr lang="en-US" altLang="en-US" dirty="0" smtClean="0"/>
              <a:t>Download the latest service pack from Microsoft’s download site</a:t>
            </a:r>
          </a:p>
          <a:p>
            <a:pPr lvl="1"/>
            <a:r>
              <a:rPr lang="en-US" altLang="en-US" dirty="0" smtClean="0"/>
              <a:t>Review the documentation that comes with the service pack before installing</a:t>
            </a:r>
          </a:p>
          <a:p>
            <a:pPr lvl="1"/>
            <a:r>
              <a:rPr lang="en-US" altLang="en-US" dirty="0" smtClean="0"/>
              <a:t>Test updates before deploying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4813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2D59084-5BBE-4966-B61C-F6B1CBBFF4D2}" type="slidenum">
              <a:rPr lang="en-US" altLang="en-US"/>
              <a:pPr eaLnBrk="1" hangingPunct="1"/>
              <a:t>28</a:t>
            </a:fld>
            <a:endParaRPr lang="en-US" altLang="en-US"/>
          </a:p>
        </p:txBody>
      </p:sp>
      <p:sp>
        <p:nvSpPr>
          <p:cNvPr id="48132" name="Rectangle 2"/>
          <p:cNvSpPr>
            <a:spLocks noGrp="1" noChangeArrowheads="1"/>
          </p:cNvSpPr>
          <p:nvPr>
            <p:ph type="title"/>
          </p:nvPr>
        </p:nvSpPr>
        <p:spPr>
          <a:xfrm>
            <a:off x="533400" y="228600"/>
            <a:ext cx="8077200" cy="1143000"/>
          </a:xfrm>
        </p:spPr>
        <p:txBody>
          <a:bodyPr/>
          <a:lstStyle/>
          <a:p>
            <a:r>
              <a:rPr lang="en-US" altLang="en-US" dirty="0" smtClean="0"/>
              <a:t>Installing and Managing Service Packs using WSUS</a:t>
            </a:r>
          </a:p>
        </p:txBody>
      </p:sp>
      <p:sp>
        <p:nvSpPr>
          <p:cNvPr id="48133" name="Rectangle 7"/>
          <p:cNvSpPr>
            <a:spLocks noGrp="1" noChangeArrowheads="1"/>
          </p:cNvSpPr>
          <p:nvPr>
            <p:ph type="body" idx="1"/>
          </p:nvPr>
        </p:nvSpPr>
        <p:spPr>
          <a:xfrm>
            <a:off x="381000" y="1676400"/>
            <a:ext cx="8305800" cy="4572000"/>
          </a:xfrm>
        </p:spPr>
        <p:txBody>
          <a:bodyPr/>
          <a:lstStyle/>
          <a:p>
            <a:r>
              <a:rPr lang="en-US" altLang="en-US" dirty="0" smtClean="0"/>
              <a:t>Personal or individual desktop computers obtain Service Packs and patches through Windows Update</a:t>
            </a:r>
          </a:p>
          <a:p>
            <a:r>
              <a:rPr lang="en-US" altLang="en-US" dirty="0" smtClean="0"/>
              <a:t>Server Service Packs are usually managed by the system administrator and managed using a program like Windows Server Update Service (WSUS)</a:t>
            </a:r>
          </a:p>
          <a:p>
            <a:r>
              <a:rPr lang="en-CA" dirty="0"/>
              <a:t>By using WSUS, administrators can fully manage the distribution of updates that are released through Microsoft Update to computers in their network.</a:t>
            </a:r>
            <a:endParaRPr lang="en-US"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4813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D2D59084-5BBE-4966-B61C-F6B1CBBFF4D2}" type="slidenum">
              <a:rPr lang="en-US" altLang="en-US"/>
              <a:pPr eaLnBrk="1" hangingPunct="1"/>
              <a:t>29</a:t>
            </a:fld>
            <a:endParaRPr lang="en-US" altLang="en-US"/>
          </a:p>
        </p:txBody>
      </p:sp>
      <p:sp>
        <p:nvSpPr>
          <p:cNvPr id="48132" name="Rectangle 2"/>
          <p:cNvSpPr>
            <a:spLocks noGrp="1" noChangeArrowheads="1"/>
          </p:cNvSpPr>
          <p:nvPr>
            <p:ph type="title"/>
          </p:nvPr>
        </p:nvSpPr>
        <p:spPr>
          <a:xfrm>
            <a:off x="533400" y="228600"/>
            <a:ext cx="8077200" cy="1143000"/>
          </a:xfrm>
        </p:spPr>
        <p:txBody>
          <a:bodyPr/>
          <a:lstStyle/>
          <a:p>
            <a:r>
              <a:rPr lang="en-US" altLang="en-US" dirty="0" smtClean="0"/>
              <a:t>Installing and Managing Service Packs using WSUS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981200"/>
            <a:ext cx="5505450" cy="3914775"/>
          </a:xfrm>
          <a:prstGeom prst="rect">
            <a:avLst/>
          </a:prstGeom>
        </p:spPr>
      </p:pic>
    </p:spTree>
    <p:extLst>
      <p:ext uri="{BB962C8B-B14F-4D97-AF65-F5344CB8AC3E}">
        <p14:creationId xmlns:p14="http://schemas.microsoft.com/office/powerpoint/2010/main" val="2940837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t>Pre-installation Tasks</a:t>
            </a:r>
          </a:p>
        </p:txBody>
      </p:sp>
      <p:sp>
        <p:nvSpPr>
          <p:cNvPr id="17413" name="Rectangle 3"/>
          <p:cNvSpPr>
            <a:spLocks noGrp="1" noChangeArrowheads="1"/>
          </p:cNvSpPr>
          <p:nvPr>
            <p:ph type="body" idx="1"/>
          </p:nvPr>
        </p:nvSpPr>
        <p:spPr>
          <a:xfrm>
            <a:off x="457200" y="1676400"/>
            <a:ext cx="8305800" cy="4572000"/>
          </a:xfrm>
        </p:spPr>
        <p:txBody>
          <a:bodyPr/>
          <a:lstStyle/>
          <a:p>
            <a:r>
              <a:rPr lang="en-US" altLang="en-US" dirty="0" smtClean="0"/>
              <a:t>Identify the hardware requirements and check hardware compatibility</a:t>
            </a:r>
          </a:p>
          <a:p>
            <a:r>
              <a:rPr lang="en-US" altLang="en-US" dirty="0" smtClean="0"/>
              <a:t>Determine disk partitioning options</a:t>
            </a:r>
          </a:p>
          <a:p>
            <a:r>
              <a:rPr lang="en-US" altLang="en-US" dirty="0" smtClean="0"/>
              <a:t>Understand the file system</a:t>
            </a:r>
          </a:p>
          <a:p>
            <a:r>
              <a:rPr lang="en-US" altLang="en-US" dirty="0" smtClean="0"/>
              <a:t>Determine upgrade options</a:t>
            </a:r>
          </a:p>
          <a:p>
            <a:r>
              <a:rPr lang="en-US" altLang="en-US" dirty="0" smtClean="0"/>
              <a:t>Plan user licensing</a:t>
            </a:r>
          </a:p>
          <a:p>
            <a:r>
              <a:rPr lang="en-US" altLang="en-US" dirty="0" smtClean="0"/>
              <a:t>Determine domain or workgroup membership</a:t>
            </a:r>
          </a:p>
          <a:p>
            <a:r>
              <a:rPr lang="en-US" altLang="en-US" dirty="0" smtClean="0"/>
              <a:t>Choose a computer name</a:t>
            </a:r>
          </a:p>
          <a:p>
            <a:r>
              <a:rPr lang="en-US" altLang="en-US" dirty="0" smtClean="0"/>
              <a:t>Install Server Core or Server with GUI</a:t>
            </a:r>
          </a:p>
          <a:p>
            <a:r>
              <a:rPr lang="en-US" altLang="en-US" dirty="0" smtClean="0"/>
              <a:t>Identify the server roles to implement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491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034EE58D-7E1B-465B-8319-8A0EE02271AC}" type="slidenum">
              <a:rPr lang="en-US" altLang="en-US"/>
              <a:pPr eaLnBrk="1" hangingPunct="1"/>
              <a:t>30</a:t>
            </a:fld>
            <a:endParaRPr lang="en-US" altLang="en-US"/>
          </a:p>
        </p:txBody>
      </p:sp>
      <p:sp>
        <p:nvSpPr>
          <p:cNvPr id="49156" name="Rectangle 2"/>
          <p:cNvSpPr>
            <a:spLocks noGrp="1" noChangeArrowheads="1"/>
          </p:cNvSpPr>
          <p:nvPr>
            <p:ph type="title"/>
          </p:nvPr>
        </p:nvSpPr>
        <p:spPr>
          <a:xfrm>
            <a:off x="533400" y="228600"/>
            <a:ext cx="8077200" cy="1143000"/>
          </a:xfrm>
        </p:spPr>
        <p:txBody>
          <a:bodyPr/>
          <a:lstStyle/>
          <a:p>
            <a:r>
              <a:rPr lang="en-US" altLang="en-US" smtClean="0"/>
              <a:t>Troubleshooting Installation Problems</a:t>
            </a:r>
          </a:p>
        </p:txBody>
      </p:sp>
      <p:sp>
        <p:nvSpPr>
          <p:cNvPr id="49157" name="Rectangle 7"/>
          <p:cNvSpPr>
            <a:spLocks noGrp="1" noChangeArrowheads="1"/>
          </p:cNvSpPr>
          <p:nvPr>
            <p:ph type="body" idx="1"/>
          </p:nvPr>
        </p:nvSpPr>
        <p:spPr>
          <a:xfrm>
            <a:off x="381000" y="1676400"/>
            <a:ext cx="8305800" cy="4572000"/>
          </a:xfrm>
        </p:spPr>
        <p:txBody>
          <a:bodyPr/>
          <a:lstStyle/>
          <a:p>
            <a:r>
              <a:rPr lang="en-US" altLang="en-US" smtClean="0"/>
              <a:t>Keep the following points in mind to avoid problems:</a:t>
            </a:r>
          </a:p>
          <a:p>
            <a:pPr lvl="1"/>
            <a:r>
              <a:rPr lang="en-US" altLang="en-US" smtClean="0"/>
              <a:t>Ensure that the hardware has the Certified for Windows Server sticker or is in the Windows Server Catalog of Tested Products</a:t>
            </a:r>
          </a:p>
          <a:p>
            <a:pPr lvl="1"/>
            <a:r>
              <a:rPr lang="en-US" altLang="en-US" smtClean="0"/>
              <a:t>Test all hardware before installing the operating system</a:t>
            </a:r>
          </a:p>
          <a:p>
            <a:pPr lvl="1"/>
            <a:r>
              <a:rPr lang="en-US" altLang="en-US" smtClean="0"/>
              <a:t>Run the computer manufacturer’s diagnostics before installing the operating system</a:t>
            </a:r>
          </a:p>
          <a:p>
            <a:pPr lvl="1"/>
            <a:r>
              <a:rPr lang="en-US" altLang="en-US" smtClean="0"/>
              <a:t>Run a comprehensive test of the hard disk to ensure it is functioning properly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5017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46334ED4-C595-4BA8-99F4-57FADA8E54EE}" type="slidenum">
              <a:rPr lang="en-US" altLang="en-US"/>
              <a:pPr eaLnBrk="1" hangingPunct="1"/>
              <a:t>31</a:t>
            </a:fld>
            <a:endParaRPr lang="en-US" altLang="en-US"/>
          </a:p>
        </p:txBody>
      </p:sp>
      <p:sp>
        <p:nvSpPr>
          <p:cNvPr id="50180" name="Rectangle 2"/>
          <p:cNvSpPr>
            <a:spLocks noGrp="1" noChangeArrowheads="1"/>
          </p:cNvSpPr>
          <p:nvPr>
            <p:ph type="title"/>
          </p:nvPr>
        </p:nvSpPr>
        <p:spPr>
          <a:xfrm>
            <a:off x="533400" y="228600"/>
            <a:ext cx="8077200" cy="1143000"/>
          </a:xfrm>
        </p:spPr>
        <p:txBody>
          <a:bodyPr/>
          <a:lstStyle/>
          <a:p>
            <a:r>
              <a:rPr lang="en-US" altLang="en-US" smtClean="0"/>
              <a:t>Uninstalling Windows Server</a:t>
            </a:r>
          </a:p>
        </p:txBody>
      </p:sp>
      <p:sp>
        <p:nvSpPr>
          <p:cNvPr id="50181" name="Rectangle 7"/>
          <p:cNvSpPr>
            <a:spLocks noGrp="1" noChangeArrowheads="1"/>
          </p:cNvSpPr>
          <p:nvPr>
            <p:ph type="body" idx="1"/>
          </p:nvPr>
        </p:nvSpPr>
        <p:spPr>
          <a:xfrm>
            <a:off x="381000" y="1676400"/>
            <a:ext cx="8305800" cy="4572000"/>
          </a:xfrm>
        </p:spPr>
        <p:txBody>
          <a:bodyPr/>
          <a:lstStyle/>
          <a:p>
            <a:r>
              <a:rPr lang="en-US" altLang="en-US" dirty="0" smtClean="0"/>
              <a:t>There is NO uninstall program for Windows Server</a:t>
            </a:r>
          </a:p>
          <a:p>
            <a:r>
              <a:rPr lang="en-US" altLang="en-US" dirty="0" smtClean="0"/>
              <a:t>Format the partition where Server is installed</a:t>
            </a:r>
          </a:p>
          <a:p>
            <a:pPr lvl="1"/>
            <a:r>
              <a:rPr lang="en-US" altLang="en-US" dirty="0" smtClean="0"/>
              <a:t>If you are installing another operating system you are given an opportunity to format the partition for the new operating system</a:t>
            </a:r>
          </a:p>
          <a:p>
            <a:pPr lvl="1"/>
            <a:r>
              <a:rPr lang="en-US" altLang="en-US" dirty="0" smtClean="0"/>
              <a:t>FDISK and FORMAT utilities </a:t>
            </a:r>
          </a:p>
          <a:p>
            <a:pPr lvl="1"/>
            <a:r>
              <a:rPr lang="en-US" altLang="en-US" dirty="0" smtClean="0"/>
              <a:t>DISKPART utility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5120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5B5F175B-67E0-45B0-937E-AA246967B2BE}" type="slidenum">
              <a:rPr lang="en-US" altLang="en-US"/>
              <a:pPr eaLnBrk="1" hangingPunct="1"/>
              <a:t>32</a:t>
            </a:fld>
            <a:endParaRPr lang="en-US" altLang="en-US"/>
          </a:p>
        </p:txBody>
      </p:sp>
      <p:sp>
        <p:nvSpPr>
          <p:cNvPr id="51204" name="Rectangle 2"/>
          <p:cNvSpPr>
            <a:spLocks noGrp="1" noChangeArrowheads="1"/>
          </p:cNvSpPr>
          <p:nvPr>
            <p:ph type="title"/>
          </p:nvPr>
        </p:nvSpPr>
        <p:spPr>
          <a:xfrm>
            <a:off x="533400" y="228600"/>
            <a:ext cx="8077200" cy="1143000"/>
          </a:xfrm>
        </p:spPr>
        <p:txBody>
          <a:bodyPr/>
          <a:lstStyle/>
          <a:p>
            <a:pPr eaLnBrk="1" hangingPunct="1"/>
            <a:r>
              <a:rPr lang="en-US" altLang="en-US" smtClean="0"/>
              <a:t>Summary</a:t>
            </a:r>
          </a:p>
        </p:txBody>
      </p:sp>
      <p:sp>
        <p:nvSpPr>
          <p:cNvPr id="51205" name="Rectangle 3"/>
          <p:cNvSpPr>
            <a:spLocks noGrp="1" noChangeArrowheads="1"/>
          </p:cNvSpPr>
          <p:nvPr>
            <p:ph type="body" idx="1"/>
          </p:nvPr>
        </p:nvSpPr>
        <p:spPr>
          <a:xfrm>
            <a:off x="533400" y="1219200"/>
            <a:ext cx="8077200" cy="4572000"/>
          </a:xfrm>
        </p:spPr>
        <p:txBody>
          <a:bodyPr/>
          <a:lstStyle/>
          <a:p>
            <a:r>
              <a:rPr lang="en-US" altLang="en-US" sz="2400" dirty="0" smtClean="0"/>
              <a:t>complete pre-installation tasks to ensure the best result</a:t>
            </a:r>
          </a:p>
          <a:p>
            <a:r>
              <a:rPr lang="en-US" altLang="en-US" sz="2400" dirty="0" smtClean="0"/>
              <a:t>Windows Server has many server roles, including Active Directory, DNS, DHCP, and file and print services</a:t>
            </a:r>
          </a:p>
          <a:p>
            <a:r>
              <a:rPr lang="en-US" altLang="en-US" sz="2400" dirty="0" smtClean="0"/>
              <a:t>Windows Server can be installed using any of several methods, which include DVD installation, upgrading from previous versions of Windows Server, using Hyper-V for a virtual server, and WDS</a:t>
            </a:r>
          </a:p>
          <a:p>
            <a:r>
              <a:rPr lang="en-US" altLang="en-US" sz="2400" dirty="0" smtClean="0"/>
              <a:t>perform basic configuration activities from the Server Manager</a:t>
            </a:r>
          </a:p>
          <a:p>
            <a:r>
              <a:rPr lang="en-US" altLang="en-US" sz="2400" dirty="0" smtClean="0"/>
              <a:t>Windows Deployment Services can be used to save time and effort when installing multiple computers</a:t>
            </a:r>
          </a:p>
          <a:p>
            <a:endParaRPr lang="en-US"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r>
              <a:rPr lang="en-US" altLang="en-US"/>
              <a:t>Hands-On Microsoft Windows Server 2008</a:t>
            </a:r>
          </a:p>
        </p:txBody>
      </p:sp>
      <p:sp>
        <p:nvSpPr>
          <p:cNvPr id="5222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AC979A9F-4C34-4120-A5BF-676FC79CE559}" type="slidenum">
              <a:rPr lang="en-US" altLang="en-US"/>
              <a:pPr eaLnBrk="1" hangingPunct="1"/>
              <a:t>33</a:t>
            </a:fld>
            <a:endParaRPr lang="en-US" altLang="en-US"/>
          </a:p>
        </p:txBody>
      </p:sp>
      <p:sp>
        <p:nvSpPr>
          <p:cNvPr id="52228" name="Rectangle 2"/>
          <p:cNvSpPr>
            <a:spLocks noGrp="1" noChangeArrowheads="1"/>
          </p:cNvSpPr>
          <p:nvPr>
            <p:ph type="title"/>
          </p:nvPr>
        </p:nvSpPr>
        <p:spPr>
          <a:xfrm>
            <a:off x="533400" y="228600"/>
            <a:ext cx="8077200" cy="1143000"/>
          </a:xfrm>
        </p:spPr>
        <p:txBody>
          <a:bodyPr/>
          <a:lstStyle/>
          <a:p>
            <a:pPr eaLnBrk="1" hangingPunct="1"/>
            <a:r>
              <a:rPr lang="en-US" altLang="en-US" smtClean="0"/>
              <a:t>Summary (continued)</a:t>
            </a:r>
          </a:p>
        </p:txBody>
      </p:sp>
      <p:sp>
        <p:nvSpPr>
          <p:cNvPr id="52229" name="Rectangle 3"/>
          <p:cNvSpPr>
            <a:spLocks noGrp="1" noChangeArrowheads="1"/>
          </p:cNvSpPr>
          <p:nvPr>
            <p:ph type="body" idx="1"/>
          </p:nvPr>
        </p:nvSpPr>
        <p:spPr>
          <a:xfrm>
            <a:off x="533400" y="1524000"/>
            <a:ext cx="8077200" cy="4572000"/>
          </a:xfrm>
        </p:spPr>
        <p:txBody>
          <a:bodyPr/>
          <a:lstStyle/>
          <a:p>
            <a:r>
              <a:rPr lang="en-US" altLang="en-US" smtClean="0"/>
              <a:t>Service packs should be installed to fix any known problems with the operating system</a:t>
            </a:r>
          </a:p>
          <a:p>
            <a:r>
              <a:rPr lang="en-US" altLang="en-US" smtClean="0"/>
              <a:t>To uninstall Windows Server, use the installation of another operating system to overwrite the Windows Server installation or use tools such as FDISK, FORMAT, and DISKPART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smtClean="0"/>
              <a:t>Identifying Hardware Requirements and Determining Compatibility</a:t>
            </a:r>
          </a:p>
        </p:txBody>
      </p:sp>
      <p:sp>
        <p:nvSpPr>
          <p:cNvPr id="18437" name="Rectangle 3"/>
          <p:cNvSpPr>
            <a:spLocks noGrp="1" noChangeArrowheads="1"/>
          </p:cNvSpPr>
          <p:nvPr>
            <p:ph type="body" idx="1"/>
          </p:nvPr>
        </p:nvSpPr>
        <p:spPr>
          <a:xfrm>
            <a:off x="457200" y="1676400"/>
            <a:ext cx="8305800" cy="4572000"/>
          </a:xfrm>
        </p:spPr>
        <p:txBody>
          <a:bodyPr/>
          <a:lstStyle/>
          <a:p>
            <a:r>
              <a:rPr lang="en-US" altLang="en-US" smtClean="0"/>
              <a:t>Use minimum hardware requirements as a guide</a:t>
            </a:r>
          </a:p>
          <a:p>
            <a:r>
              <a:rPr lang="en-US" altLang="en-US" smtClean="0"/>
              <a:t>Consider the Server Roles to be implemented</a:t>
            </a:r>
          </a:p>
          <a:p>
            <a:r>
              <a:rPr lang="en-US" altLang="en-US" smtClean="0"/>
              <a:t>Consider the load on the server</a:t>
            </a:r>
          </a:p>
          <a:p>
            <a:r>
              <a:rPr lang="en-US" altLang="en-US" smtClean="0"/>
              <a:t>Select hardware from Catalog of Tested Products</a:t>
            </a:r>
          </a:p>
          <a:p>
            <a:pPr lvl="2"/>
            <a:r>
              <a:rPr lang="en-US" altLang="en-US" smtClean="0"/>
              <a:t>www.windowsservercatalog.com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962400"/>
            <a:ext cx="4724400" cy="272115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533400" y="228600"/>
            <a:ext cx="8077200" cy="1295400"/>
          </a:xfrm>
        </p:spPr>
        <p:txBody>
          <a:bodyPr/>
          <a:lstStyle/>
          <a:p>
            <a:pPr eaLnBrk="1" hangingPunct="1"/>
            <a:r>
              <a:rPr lang="en-US" altLang="en-US" smtClean="0"/>
              <a:t>Determining Disk Partitioning Options</a:t>
            </a:r>
          </a:p>
        </p:txBody>
      </p:sp>
      <p:sp>
        <p:nvSpPr>
          <p:cNvPr id="19461" name="Rectangle 3"/>
          <p:cNvSpPr>
            <a:spLocks noGrp="1" noChangeArrowheads="1"/>
          </p:cNvSpPr>
          <p:nvPr>
            <p:ph type="body" idx="1"/>
          </p:nvPr>
        </p:nvSpPr>
        <p:spPr>
          <a:xfrm>
            <a:off x="457200" y="1676400"/>
            <a:ext cx="8229600" cy="4343400"/>
          </a:xfrm>
        </p:spPr>
        <p:txBody>
          <a:bodyPr/>
          <a:lstStyle/>
          <a:p>
            <a:r>
              <a:rPr lang="en-US" altLang="en-US" smtClean="0"/>
              <a:t>Installation program identifies current disk configuration</a:t>
            </a:r>
          </a:p>
          <a:p>
            <a:r>
              <a:rPr lang="en-US" altLang="en-US" smtClean="0"/>
              <a:t>Use existing configuration or modify during the installation</a:t>
            </a:r>
          </a:p>
          <a:p>
            <a:r>
              <a:rPr lang="en-US" altLang="en-US" smtClean="0"/>
              <a:t>Disk partitioning can be modified after the installation using administration tools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p:txBody>
          <a:bodyPr/>
          <a:lstStyle/>
          <a:p>
            <a:r>
              <a:rPr lang="en-US" altLang="en-US" smtClean="0"/>
              <a:t>Existing Disk Configuration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600200"/>
            <a:ext cx="5562600" cy="417989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p:txBody>
          <a:bodyPr/>
          <a:lstStyle/>
          <a:p>
            <a:r>
              <a:rPr lang="en-US" altLang="en-US" smtClean="0"/>
              <a:t>Modify Disk Configuration After Install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398" y="1676400"/>
            <a:ext cx="5943600" cy="4257675"/>
          </a:xfrm>
          <a:prstGeom prst="rect">
            <a:avLst/>
          </a:prstGeom>
        </p:spPr>
      </p:pic>
      <p:sp>
        <p:nvSpPr>
          <p:cNvPr id="3" name="TextBox 2"/>
          <p:cNvSpPr txBox="1"/>
          <p:nvPr/>
        </p:nvSpPr>
        <p:spPr>
          <a:xfrm>
            <a:off x="228600" y="6346195"/>
            <a:ext cx="7579319" cy="261610"/>
          </a:xfrm>
          <a:prstGeom prst="rect">
            <a:avLst/>
          </a:prstGeom>
          <a:noFill/>
        </p:spPr>
        <p:txBody>
          <a:bodyPr wrap="none" rtlCol="0">
            <a:spAutoFit/>
          </a:bodyPr>
          <a:lstStyle/>
          <a:p>
            <a:r>
              <a:rPr lang="en-CA" sz="1100" dirty="0">
                <a:solidFill>
                  <a:schemeClr val="tx1"/>
                </a:solidFill>
              </a:rPr>
              <a:t>http://www.windowsnetworking.com/articles-tutorials/windows-server-2012/first-look-windows-server-2012-r2-storage-part1.html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Choosing a File System</a:t>
            </a:r>
            <a:endParaRPr lang="en-CA" dirty="0"/>
          </a:p>
        </p:txBody>
      </p:sp>
      <p:sp>
        <p:nvSpPr>
          <p:cNvPr id="6" name="Text Placeholder 5"/>
          <p:cNvSpPr>
            <a:spLocks noGrp="1"/>
          </p:cNvSpPr>
          <p:nvPr>
            <p:ph type="body" idx="1"/>
          </p:nvPr>
        </p:nvSpPr>
        <p:spPr/>
        <p:txBody>
          <a:bodyPr/>
          <a:lstStyle/>
          <a:p>
            <a:r>
              <a:rPr lang="en-CA" dirty="0" smtClean="0"/>
              <a:t>NTFS</a:t>
            </a:r>
            <a:endParaRPr lang="en-CA" dirty="0"/>
          </a:p>
        </p:txBody>
      </p:sp>
      <p:sp>
        <p:nvSpPr>
          <p:cNvPr id="5" name="Content Placeholder 4"/>
          <p:cNvSpPr>
            <a:spLocks noGrp="1"/>
          </p:cNvSpPr>
          <p:nvPr>
            <p:ph sz="half" idx="2"/>
          </p:nvPr>
        </p:nvSpPr>
        <p:spPr/>
        <p:txBody>
          <a:bodyPr/>
          <a:lstStyle/>
          <a:p>
            <a:r>
              <a:rPr lang="en-CA" dirty="0"/>
              <a:t>NTFS remains the file system of choice for the operating system boot volume as well as any other general needs for data storage.</a:t>
            </a:r>
          </a:p>
        </p:txBody>
      </p:sp>
      <p:sp>
        <p:nvSpPr>
          <p:cNvPr id="7" name="Text Placeholder 6"/>
          <p:cNvSpPr>
            <a:spLocks noGrp="1"/>
          </p:cNvSpPr>
          <p:nvPr>
            <p:ph type="body" sz="quarter" idx="3"/>
          </p:nvPr>
        </p:nvSpPr>
        <p:spPr>
          <a:xfrm>
            <a:off x="4497388" y="1535113"/>
            <a:ext cx="4341812" cy="639762"/>
          </a:xfrm>
        </p:spPr>
        <p:txBody>
          <a:bodyPr/>
          <a:lstStyle/>
          <a:p>
            <a:r>
              <a:rPr lang="en-CA" dirty="0" err="1" smtClean="0"/>
              <a:t>ReFS</a:t>
            </a:r>
            <a:r>
              <a:rPr lang="en-CA" dirty="0" smtClean="0"/>
              <a:t> (Resilient File System)</a:t>
            </a:r>
            <a:endParaRPr lang="en-CA" dirty="0"/>
          </a:p>
        </p:txBody>
      </p:sp>
      <p:sp>
        <p:nvSpPr>
          <p:cNvPr id="8" name="Content Placeholder 7"/>
          <p:cNvSpPr>
            <a:spLocks noGrp="1"/>
          </p:cNvSpPr>
          <p:nvPr>
            <p:ph sz="quarter" idx="4"/>
          </p:nvPr>
        </p:nvSpPr>
        <p:spPr>
          <a:xfrm>
            <a:off x="4572001" y="2174875"/>
            <a:ext cx="4114800" cy="3951288"/>
          </a:xfrm>
        </p:spPr>
        <p:txBody>
          <a:bodyPr/>
          <a:lstStyle/>
          <a:p>
            <a:r>
              <a:rPr lang="en-CA" dirty="0" smtClean="0"/>
              <a:t>New File System with 2012</a:t>
            </a:r>
          </a:p>
          <a:p>
            <a:r>
              <a:rPr lang="en-CA" dirty="0" smtClean="0"/>
              <a:t>Not a direct replacement for NTFS as it does not support all the same features</a:t>
            </a:r>
          </a:p>
          <a:p>
            <a:r>
              <a:rPr lang="en-CA" dirty="0" smtClean="0"/>
              <a:t>Very resilient, no matter what the underlying storage scenario</a:t>
            </a:r>
          </a:p>
          <a:p>
            <a:r>
              <a:rPr lang="en-CA" dirty="0" smtClean="0"/>
              <a:t>Supports HUGE volumes of data</a:t>
            </a:r>
            <a:endParaRPr lang="en-CA" dirty="0"/>
          </a:p>
        </p:txBody>
      </p:sp>
      <p:sp>
        <p:nvSpPr>
          <p:cNvPr id="3" name="Footer Placeholder 2"/>
          <p:cNvSpPr>
            <a:spLocks noGrp="1"/>
          </p:cNvSpPr>
          <p:nvPr>
            <p:ph type="ftr" sz="quarter" idx="10"/>
          </p:nvPr>
        </p:nvSpPr>
        <p:spPr/>
        <p:txBody>
          <a:bodyPr/>
          <a:lstStyle/>
          <a:p>
            <a:pPr>
              <a:defRPr/>
            </a:pPr>
            <a:r>
              <a:rPr lang="en-US" smtClean="0"/>
              <a:t>Hands-On Microsoft Windows Server 2008</a:t>
            </a:r>
            <a:endParaRPr lang="en-US"/>
          </a:p>
        </p:txBody>
      </p:sp>
      <p:sp>
        <p:nvSpPr>
          <p:cNvPr id="4" name="Slide Number Placeholder 3"/>
          <p:cNvSpPr>
            <a:spLocks noGrp="1"/>
          </p:cNvSpPr>
          <p:nvPr>
            <p:ph type="sldNum" sz="quarter" idx="11"/>
          </p:nvPr>
        </p:nvSpPr>
        <p:spPr/>
        <p:txBody>
          <a:bodyPr/>
          <a:lstStyle/>
          <a:p>
            <a:fld id="{104919DF-A0CC-4F2F-9B8D-0A7F4281B717}" type="slidenum">
              <a:rPr lang="en-US" altLang="en-US" smtClean="0"/>
              <a:pPr/>
              <a:t>8</a:t>
            </a:fld>
            <a:endParaRPr lang="en-US" altLang="en-US"/>
          </a:p>
        </p:txBody>
      </p:sp>
    </p:spTree>
    <p:extLst>
      <p:ext uri="{BB962C8B-B14F-4D97-AF65-F5344CB8AC3E}">
        <p14:creationId xmlns:p14="http://schemas.microsoft.com/office/powerpoint/2010/main" val="157515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533400" y="228600"/>
            <a:ext cx="8077200" cy="1295400"/>
          </a:xfrm>
        </p:spPr>
        <p:txBody>
          <a:bodyPr/>
          <a:lstStyle/>
          <a:p>
            <a:r>
              <a:rPr lang="en-US" altLang="en-US" smtClean="0"/>
              <a:t>Understanding NTFS</a:t>
            </a:r>
          </a:p>
        </p:txBody>
      </p:sp>
      <p:sp>
        <p:nvSpPr>
          <p:cNvPr id="22533" name="Rectangle 3"/>
          <p:cNvSpPr>
            <a:spLocks noGrp="1" noChangeArrowheads="1"/>
          </p:cNvSpPr>
          <p:nvPr>
            <p:ph type="body" idx="1"/>
          </p:nvPr>
        </p:nvSpPr>
        <p:spPr>
          <a:xfrm>
            <a:off x="457200" y="1371600"/>
            <a:ext cx="8229600" cy="4876800"/>
          </a:xfrm>
        </p:spPr>
        <p:txBody>
          <a:bodyPr/>
          <a:lstStyle/>
          <a:p>
            <a:r>
              <a:rPr lang="en-US" altLang="en-US"/>
              <a:t>The native/preferred Windows Server file system</a:t>
            </a:r>
          </a:p>
          <a:p>
            <a:r>
              <a:rPr lang="en-US" altLang="en-US"/>
              <a:t>NTFS features include:</a:t>
            </a:r>
          </a:p>
          <a:p>
            <a:pPr lvl="1"/>
            <a:r>
              <a:rPr lang="en-US" altLang="en-US"/>
              <a:t>Local security through file and folder permissions</a:t>
            </a:r>
          </a:p>
          <a:p>
            <a:pPr lvl="1"/>
            <a:r>
              <a:rPr lang="en-US" altLang="en-US"/>
              <a:t>Compression</a:t>
            </a:r>
          </a:p>
          <a:p>
            <a:pPr lvl="1"/>
            <a:r>
              <a:rPr lang="en-US" altLang="en-US"/>
              <a:t>Disk quotas</a:t>
            </a:r>
          </a:p>
          <a:p>
            <a:pPr lvl="1"/>
            <a:r>
              <a:rPr lang="en-US" altLang="en-US"/>
              <a:t>Encryption</a:t>
            </a:r>
          </a:p>
          <a:p>
            <a:pPr lvl="1"/>
            <a:r>
              <a:rPr lang="en-US" altLang="en-US"/>
              <a:t>Indexing			</a:t>
            </a:r>
          </a:p>
          <a:p>
            <a:pPr lvl="1"/>
            <a:r>
              <a:rPr lang="en-US" altLang="en-US"/>
              <a:t>POSIX.1 support</a:t>
            </a:r>
          </a:p>
          <a:p>
            <a:pPr lvl="1"/>
            <a:r>
              <a:rPr lang="en-US" altLang="en-US"/>
              <a:t>Journaling</a:t>
            </a:r>
          </a:p>
          <a:p>
            <a:pPr lvl="1"/>
            <a:r>
              <a:rPr lang="en-US" altLang="en-US"/>
              <a:t>Large volume capacity – 16TB</a:t>
            </a:r>
          </a:p>
          <a:p>
            <a:pPr lvl="1"/>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2197</Words>
  <Application>Microsoft Office PowerPoint</Application>
  <PresentationFormat>On-screen Show (4:3)</PresentationFormat>
  <Paragraphs>310</Paragraphs>
  <Slides>33</Slides>
  <Notes>31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Times New Roman</vt:lpstr>
      <vt:lpstr>Default Design</vt:lpstr>
      <vt:lpstr>3_Default Design</vt:lpstr>
      <vt:lpstr>Installing Windows Server</vt:lpstr>
      <vt:lpstr>Objectives</vt:lpstr>
      <vt:lpstr>Pre-installation Tasks</vt:lpstr>
      <vt:lpstr>Identifying Hardware Requirements and Determining Compatibility</vt:lpstr>
      <vt:lpstr>Determining Disk Partitioning Options</vt:lpstr>
      <vt:lpstr>Existing Disk Configuration</vt:lpstr>
      <vt:lpstr>Modify Disk Configuration After Install</vt:lpstr>
      <vt:lpstr>Choosing a File System</vt:lpstr>
      <vt:lpstr>Understanding NTFS</vt:lpstr>
      <vt:lpstr>Clean Install, Upgrade or Migrate?</vt:lpstr>
      <vt:lpstr>Upgrading to Windows Server 2008 R2</vt:lpstr>
      <vt:lpstr>Planning Licensing</vt:lpstr>
      <vt:lpstr>Determining Domain or Workgroup Membership</vt:lpstr>
      <vt:lpstr>Choosing a Computer Name</vt:lpstr>
      <vt:lpstr>Server Core or Server with GUI</vt:lpstr>
      <vt:lpstr>Basic Server Roles</vt:lpstr>
      <vt:lpstr>Preparing to Install</vt:lpstr>
      <vt:lpstr>Windows Server Installation Methods</vt:lpstr>
      <vt:lpstr>DVD Installation</vt:lpstr>
      <vt:lpstr>Upgrading from an older version of Windows Server</vt:lpstr>
      <vt:lpstr>Starting the Installation</vt:lpstr>
      <vt:lpstr>Installation for a Virtual Server Using Hyper-V</vt:lpstr>
      <vt:lpstr>Installing Windows Server Core</vt:lpstr>
      <vt:lpstr>Windows Deployment Services  – WDS Role</vt:lpstr>
      <vt:lpstr>Using Windows Deployment Services</vt:lpstr>
      <vt:lpstr>Server Activation</vt:lpstr>
      <vt:lpstr>Installing and Managing Service Packs</vt:lpstr>
      <vt:lpstr>Installing and Managing Service Packs using WSUS</vt:lpstr>
      <vt:lpstr>Installing and Managing Service Packs using WSUS</vt:lpstr>
      <vt:lpstr>Troubleshooting Installation Problems</vt:lpstr>
      <vt:lpstr>Uninstalling Windows Server</vt:lpstr>
      <vt:lpstr>Summary</vt:lpstr>
      <vt:lpstr>Summary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Microsoft Windows Server 2008</dc:title>
  <dc:creator/>
  <cp:lastModifiedBy/>
  <cp:revision>696</cp:revision>
  <dcterms:created xsi:type="dcterms:W3CDTF">2002-09-27T23:29:22Z</dcterms:created>
  <dcterms:modified xsi:type="dcterms:W3CDTF">2015-01-08T02:12:02Z</dcterms:modified>
</cp:coreProperties>
</file>