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Lst>
  <p:notesMasterIdLst>
    <p:notesMasterId r:id="rId35"/>
  </p:notesMasterIdLst>
  <p:handoutMasterIdLst>
    <p:handoutMasterId r:id="rId36"/>
  </p:handoutMasterIdLst>
  <p:sldIdLst>
    <p:sldId id="604" r:id="rId2"/>
    <p:sldId id="257" r:id="rId3"/>
    <p:sldId id="775" r:id="rId4"/>
    <p:sldId id="777" r:id="rId5"/>
    <p:sldId id="776" r:id="rId6"/>
    <p:sldId id="585" r:id="rId7"/>
    <p:sldId id="774" r:id="rId8"/>
    <p:sldId id="778" r:id="rId9"/>
    <p:sldId id="684" r:id="rId10"/>
    <p:sldId id="587" r:id="rId11"/>
    <p:sldId id="735" r:id="rId12"/>
    <p:sldId id="779" r:id="rId13"/>
    <p:sldId id="700" r:id="rId14"/>
    <p:sldId id="771" r:id="rId15"/>
    <p:sldId id="782" r:id="rId16"/>
    <p:sldId id="648" r:id="rId17"/>
    <p:sldId id="783" r:id="rId18"/>
    <p:sldId id="784" r:id="rId19"/>
    <p:sldId id="588" r:id="rId20"/>
    <p:sldId id="725" r:id="rId21"/>
    <p:sldId id="745" r:id="rId22"/>
    <p:sldId id="748" r:id="rId23"/>
    <p:sldId id="785" r:id="rId24"/>
    <p:sldId id="788" r:id="rId25"/>
    <p:sldId id="789" r:id="rId26"/>
    <p:sldId id="750" r:id="rId27"/>
    <p:sldId id="753" r:id="rId28"/>
    <p:sldId id="751" r:id="rId29"/>
    <p:sldId id="787" r:id="rId30"/>
    <p:sldId id="786" r:id="rId31"/>
    <p:sldId id="780" r:id="rId32"/>
    <p:sldId id="781" r:id="rId33"/>
    <p:sldId id="580" r:id="rId34"/>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2B6"/>
    <a:srgbClr val="FF0000"/>
    <a:srgbClr val="FF3300"/>
    <a:srgbClr val="222222"/>
    <a:srgbClr val="FF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440" autoAdjust="0"/>
    <p:restoredTop sz="82380" autoAdjust="0"/>
  </p:normalViewPr>
  <p:slideViewPr>
    <p:cSldViewPr>
      <p:cViewPr varScale="1">
        <p:scale>
          <a:sx n="96" d="100"/>
          <a:sy n="96"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ltLang="es-E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ltLang="es-E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ltLang="es-E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3FB54F4-9EDE-431F-A739-817B25462DAE}" type="slidenum">
              <a:rPr lang="en-US" altLang="es-ES"/>
              <a:pPr/>
              <a:t>‹#›</a:t>
            </a:fld>
            <a:endParaRPr lang="en-US" altLang="es-ES"/>
          </a:p>
        </p:txBody>
      </p:sp>
    </p:spTree>
    <p:extLst>
      <p:ext uri="{BB962C8B-B14F-4D97-AF65-F5344CB8AC3E}">
        <p14:creationId xmlns:p14="http://schemas.microsoft.com/office/powerpoint/2010/main" val="342336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ltLang="es-E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ltLang="es-E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ltLang="es-E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1AB8265-0613-4FAE-82A5-F72B8DD4C1CD}" type="slidenum">
              <a:rPr lang="en-US" altLang="es-ES"/>
              <a:pPr/>
              <a:t>‹#›</a:t>
            </a:fld>
            <a:endParaRPr lang="en-US" altLang="es-ES"/>
          </a:p>
        </p:txBody>
      </p:sp>
    </p:spTree>
    <p:extLst>
      <p:ext uri="{BB962C8B-B14F-4D97-AF65-F5344CB8AC3E}">
        <p14:creationId xmlns:p14="http://schemas.microsoft.com/office/powerpoint/2010/main" val="61961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echnet.microsoft.com/en-ca/library/hh831786.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explainthatstuff.com/howcomputerswork.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www.explainthatstuff.com/internet.html" TargetMode="External"/><Relationship Id="rId4" Type="http://schemas.openxmlformats.org/officeDocument/2006/relationships/hyperlink" Target="http://www.explainthatstuff.com/howcomputernetworkswork.html"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Bring_your_own_devic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pcworld.com/businesscenter/article/239095/salesforce_alternatives_5_crm_services_for_small_businesse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cworld.com/businesscenter/article/223044/get_started_with_a_vpn_for_beginners_power_users_and_it_pro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E23DC2F-0869-418F-9246-FCBFD7F54A58}" type="slidenum">
              <a:rPr lang="en-US" altLang="es-ES" sz="1200">
                <a:solidFill>
                  <a:schemeClr val="tx1"/>
                </a:solidFill>
              </a:rPr>
              <a:pPr eaLnBrk="1" hangingPunct="1"/>
              <a:t>1</a:t>
            </a:fld>
            <a:endParaRPr lang="en-US" altLang="es-ES"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s-ES" smtClean="0"/>
          </a:p>
        </p:txBody>
      </p:sp>
    </p:spTree>
    <p:extLst>
      <p:ext uri="{BB962C8B-B14F-4D97-AF65-F5344CB8AC3E}">
        <p14:creationId xmlns:p14="http://schemas.microsoft.com/office/powerpoint/2010/main" val="249515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319055F-27CB-44E3-9703-AFAB55B3BF6C}" type="slidenum">
              <a:rPr lang="en-US" altLang="es-ES" sz="1200">
                <a:solidFill>
                  <a:schemeClr val="tx1"/>
                </a:solidFill>
              </a:rPr>
              <a:pPr eaLnBrk="1" hangingPunct="1"/>
              <a:t>11</a:t>
            </a:fld>
            <a:endParaRPr lang="en-US" altLang="es-ES" sz="120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dirty="0" smtClean="0"/>
              <a:t>The highly diverse scope of potential deployments makes it unrealistic to state “recommended” system requirements that would be generally applicable. Consult documentation for each of the server roles you intend to deploy for more details about the resource needs of particular server roles. For the best results, conduct test deployments to determine appropriate system requirements for your particular deployment scenarios.</a:t>
            </a:r>
          </a:p>
          <a:p>
            <a:pPr eaLnBrk="1" hangingPunct="1"/>
            <a:endParaRPr lang="en-CA" altLang="es-ES" dirty="0" smtClean="0"/>
          </a:p>
          <a:p>
            <a:r>
              <a:rPr lang="en-CA" dirty="0" smtClean="0"/>
              <a:t>Be aware that 32 GB HD space</a:t>
            </a:r>
            <a:r>
              <a:rPr lang="en-CA" baseline="0" dirty="0" smtClean="0"/>
              <a:t> </a:t>
            </a:r>
            <a:r>
              <a:rPr lang="en-CA" dirty="0" smtClean="0"/>
              <a:t>should be considered an absolute minimum value for successful installation. This minimum should allow you to install Windows Server 2012 R2 in Server Core mode, with the Web Services (IIS) server role. A server in Server Core mode is about 4 GB smaller than the same server in Server with a GUI mode. For the smallest possible installation footprint, start with a Server Core installation and then completely remove any server roles or features you do not need by using Features on Demand. For more information about Server Core and Minimal Server Interface modes, see </a:t>
            </a:r>
            <a:r>
              <a:rPr lang="en-CA" dirty="0" smtClean="0">
                <a:hlinkClick r:id="rId3"/>
              </a:rPr>
              <a:t>Windows Server Installation Options</a:t>
            </a:r>
            <a:r>
              <a:rPr lang="en-CA" dirty="0" smtClean="0"/>
              <a:t>.</a:t>
            </a:r>
          </a:p>
          <a:p>
            <a:r>
              <a:rPr lang="en-CA" dirty="0" smtClean="0"/>
              <a:t>The system partition will need extra space for any of the following circumstances:</a:t>
            </a:r>
          </a:p>
          <a:p>
            <a:r>
              <a:rPr lang="en-CA" dirty="0" smtClean="0"/>
              <a:t>If you install the system over a network.</a:t>
            </a:r>
            <a:br>
              <a:rPr lang="en-CA" dirty="0" smtClean="0"/>
            </a:br>
            <a:r>
              <a:rPr lang="en-CA" dirty="0" smtClean="0"/>
              <a:t/>
            </a:r>
            <a:br>
              <a:rPr lang="en-CA" dirty="0" smtClean="0"/>
            </a:br>
            <a:endParaRPr lang="en-CA" dirty="0" smtClean="0"/>
          </a:p>
          <a:p>
            <a:r>
              <a:rPr lang="en-CA" dirty="0" smtClean="0"/>
              <a:t>Computers with more than 16 GB of RAM will require more disk space for paging, hibernation, and dump files.</a:t>
            </a:r>
          </a:p>
          <a:p>
            <a:pPr eaLnBrk="1" hangingPunct="1"/>
            <a:endParaRPr lang="en-CA" altLang="es-ES" dirty="0" smtClean="0"/>
          </a:p>
          <a:p>
            <a:pPr eaLnBrk="1" hangingPunct="1"/>
            <a:endParaRPr lang="en-CA" altLang="es-ES" dirty="0" smtClean="0"/>
          </a:p>
          <a:p>
            <a:r>
              <a:rPr lang="en-CA" dirty="0" smtClean="0"/>
              <a:t>If you create a virtual machine with the minimum supported hardware parameters (1 processor core and 512 MB RAM) and then attempt to install this release on the virtual machine, Setup will fail.</a:t>
            </a:r>
          </a:p>
          <a:p>
            <a:r>
              <a:rPr lang="en-CA" dirty="0" smtClean="0"/>
              <a:t>To avoid this, do one of the following: </a:t>
            </a:r>
          </a:p>
          <a:p>
            <a:r>
              <a:rPr lang="en-CA" dirty="0" smtClean="0"/>
              <a:t>Allocate more than 800 MB RAM to the virtual machine you intend to install this release on. Once Setup has completed, you can change the allocation to as little as 512 MB RAM, depending on the actual server configuration.</a:t>
            </a:r>
          </a:p>
          <a:p>
            <a:pPr eaLnBrk="1" hangingPunct="1"/>
            <a:endParaRPr lang="es-ES" altLang="es-ES" dirty="0" smtClean="0"/>
          </a:p>
        </p:txBody>
      </p:sp>
    </p:spTree>
    <p:extLst>
      <p:ext uri="{BB962C8B-B14F-4D97-AF65-F5344CB8AC3E}">
        <p14:creationId xmlns:p14="http://schemas.microsoft.com/office/powerpoint/2010/main" val="84656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1FF5EE4-9D26-42A3-A937-39F3ED9B05A1}" type="slidenum">
              <a:rPr lang="en-US" altLang="es-ES" sz="1200">
                <a:solidFill>
                  <a:schemeClr val="tx1"/>
                </a:solidFill>
              </a:rPr>
              <a:pPr eaLnBrk="1" hangingPunct="1"/>
              <a:t>13</a:t>
            </a:fld>
            <a:endParaRPr lang="en-US" altLang="es-E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182973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9BDE551-3338-44B1-9B32-3A0CE0858FCD}" type="slidenum">
              <a:rPr lang="en-US" altLang="es-ES" sz="1200">
                <a:solidFill>
                  <a:schemeClr val="tx1"/>
                </a:solidFill>
              </a:rPr>
              <a:pPr eaLnBrk="1" hangingPunct="1"/>
              <a:t>14</a:t>
            </a:fld>
            <a:endParaRPr lang="en-US" altLang="es-ES"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http://blogs.technet.com/b/askpfeplat/archive/2012/08/21/welcome-to-server-manager-2012-style.aspx</a:t>
            </a:r>
          </a:p>
        </p:txBody>
      </p:sp>
    </p:spTree>
    <p:extLst>
      <p:ext uri="{BB962C8B-B14F-4D97-AF65-F5344CB8AC3E}">
        <p14:creationId xmlns:p14="http://schemas.microsoft.com/office/powerpoint/2010/main" val="32686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758A019-95A6-4071-A50F-395625CFD971}" type="slidenum">
              <a:rPr lang="en-US" altLang="es-ES" sz="1200">
                <a:solidFill>
                  <a:schemeClr val="tx1"/>
                </a:solidFill>
              </a:rPr>
              <a:pPr eaLnBrk="1" hangingPunct="1"/>
              <a:t>16</a:t>
            </a:fld>
            <a:endParaRPr lang="en-US" altLang="es-E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http://technet.microsoft.com/en-us/library/jj134147.aspx</a:t>
            </a:r>
          </a:p>
        </p:txBody>
      </p:sp>
    </p:spTree>
    <p:extLst>
      <p:ext uri="{BB962C8B-B14F-4D97-AF65-F5344CB8AC3E}">
        <p14:creationId xmlns:p14="http://schemas.microsoft.com/office/powerpoint/2010/main" val="65569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17</a:t>
            </a:fld>
            <a:endParaRPr lang="en-US" altLang="es-ES"/>
          </a:p>
        </p:txBody>
      </p:sp>
    </p:spTree>
    <p:extLst>
      <p:ext uri="{BB962C8B-B14F-4D97-AF65-F5344CB8AC3E}">
        <p14:creationId xmlns:p14="http://schemas.microsoft.com/office/powerpoint/2010/main" val="360868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3745A01-6050-4853-ACD0-8B65C92B2574}" type="slidenum">
              <a:rPr lang="en-US" altLang="es-ES" sz="1200">
                <a:solidFill>
                  <a:schemeClr val="tx1"/>
                </a:solidFill>
              </a:rPr>
              <a:pPr eaLnBrk="1" hangingPunct="1"/>
              <a:t>19</a:t>
            </a:fld>
            <a:endParaRPr lang="en-US" altLang="es-E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http://technet.microsoft.com/en-us/library/hh831579.aspx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A failover cluster is a group of independent computers that work together to increase the availability and scalability of clustered roles (formerly called clustered applications and services). The clustered servers (called nodes) are connected by physical cables and by software. If one or more of the cluster nodes fail, other nodes begin to provide service (a process known as failover). In addition, the clustered roles are proactively monitored to verify that they are working properly. If they are not working, they are restarted or moved to another node. Failover clusters also provide Cluster Shared Volume (CSV) functionality that provides a consistent, distributed namespace that clustered roles can use to access shared storage from all nodes. With the Failover Clustering feature, users experience a minimum of disruptions in service.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CA" altLang="es-ES" dirty="0" smtClean="0"/>
          </a:p>
          <a:p>
            <a:r>
              <a:rPr lang="en-CA" dirty="0" smtClean="0"/>
              <a:t>http://technet.microsoft.com/en-us/library/cc785197%28v=ws.10%29.aspx</a:t>
            </a:r>
          </a:p>
          <a:p>
            <a:endParaRPr lang="en-CA" dirty="0" smtClean="0"/>
          </a:p>
          <a:p>
            <a:r>
              <a:rPr lang="en-CA" dirty="0" smtClean="0"/>
              <a:t>The ability to handle failure allows server clusters to meet requirements for high availability, which is the ability to provide users with access to a service for a high percentage of time while reducing unscheduled outages.</a:t>
            </a:r>
          </a:p>
          <a:p>
            <a:r>
              <a:rPr lang="en-CA" dirty="0" smtClean="0"/>
              <a:t>In a server cluster, each server owns and manages its local devices and has a copy of the operating system and the applications or services that the cluster is managing. Devices common to the cluster, such as disks in common disk arrays and the connection media for accessing those disks, are owned and managed by only one server at a time. For most server clusters, the application data is stored on disks in one of the common disk arrays, and this data is accessible only to the server that currently owns the corresponding application or service.</a:t>
            </a:r>
          </a:p>
          <a:p>
            <a:r>
              <a:rPr lang="en-CA" dirty="0" smtClean="0"/>
              <a:t>Server clusters are designed so that the servers in the cluster work together to protect data, keep applications and services running after failure on one of the servers, and maintain consistency of the cluster configuration over time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s-ES" altLang="es-ES" dirty="0" smtClean="0"/>
          </a:p>
          <a:p>
            <a:pPr eaLnBrk="1" hangingPunct="1"/>
            <a:endParaRPr lang="en-CA" altLang="es-ES" dirty="0" smtClean="0"/>
          </a:p>
        </p:txBody>
      </p:sp>
    </p:spTree>
    <p:extLst>
      <p:ext uri="{BB962C8B-B14F-4D97-AF65-F5344CB8AC3E}">
        <p14:creationId xmlns:p14="http://schemas.microsoft.com/office/powerpoint/2010/main" val="3385907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D701D72-CB14-4ED2-8AA9-CCDE13ADFF28}" type="slidenum">
              <a:rPr lang="en-US" altLang="es-ES" sz="1200">
                <a:solidFill>
                  <a:schemeClr val="tx1"/>
                </a:solidFill>
              </a:rPr>
              <a:pPr eaLnBrk="1" hangingPunct="1"/>
              <a:t>20</a:t>
            </a:fld>
            <a:endParaRPr lang="en-US" altLang="es-E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dirty="0" smtClean="0"/>
          </a:p>
        </p:txBody>
      </p:sp>
    </p:spTree>
    <p:extLst>
      <p:ext uri="{BB962C8B-B14F-4D97-AF65-F5344CB8AC3E}">
        <p14:creationId xmlns:p14="http://schemas.microsoft.com/office/powerpoint/2010/main" val="112815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920A70B-7878-4113-BF26-65F58A7ABA37}" type="slidenum">
              <a:rPr lang="en-US" altLang="es-ES" sz="1200">
                <a:solidFill>
                  <a:schemeClr val="tx1"/>
                </a:solidFill>
              </a:rPr>
              <a:pPr eaLnBrk="1" hangingPunct="1"/>
              <a:t>21</a:t>
            </a:fld>
            <a:endParaRPr lang="en-US" altLang="es-ES" sz="12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Hot=</a:t>
            </a:r>
            <a:r>
              <a:rPr lang="es-ES" altLang="es-ES" dirty="0" err="1" smtClean="0"/>
              <a:t>with</a:t>
            </a:r>
            <a:r>
              <a:rPr lang="es-ES" altLang="es-ES" dirty="0" smtClean="0"/>
              <a:t> </a:t>
            </a:r>
            <a:r>
              <a:rPr lang="es-ES" altLang="es-ES" dirty="0" err="1" smtClean="0"/>
              <a:t>power</a:t>
            </a:r>
            <a:endParaRPr lang="es-ES" altLang="es-ES" dirty="0" smtClean="0"/>
          </a:p>
        </p:txBody>
      </p:sp>
    </p:spTree>
    <p:extLst>
      <p:ext uri="{BB962C8B-B14F-4D97-AF65-F5344CB8AC3E}">
        <p14:creationId xmlns:p14="http://schemas.microsoft.com/office/powerpoint/2010/main" val="3404965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2850B73-BAD7-48CD-9F76-75F0B49B3117}" type="slidenum">
              <a:rPr lang="en-US" altLang="es-ES" sz="1200">
                <a:solidFill>
                  <a:schemeClr val="tx1"/>
                </a:solidFill>
              </a:rPr>
              <a:pPr eaLnBrk="1" hangingPunct="1"/>
              <a:t>22</a:t>
            </a:fld>
            <a:endParaRPr lang="en-US" altLang="es-ES"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https://4sysops.com/archives/windows-server-2012-server-core-part-1-benefits/</a:t>
            </a:r>
          </a:p>
        </p:txBody>
      </p:sp>
    </p:spTree>
    <p:extLst>
      <p:ext uri="{BB962C8B-B14F-4D97-AF65-F5344CB8AC3E}">
        <p14:creationId xmlns:p14="http://schemas.microsoft.com/office/powerpoint/2010/main" val="1341610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http://blog.thesysadmins.co.uk/server-2012-moving-between-gui-core-and-minimal-server-interface.html</a:t>
            </a:r>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25</a:t>
            </a:fld>
            <a:endParaRPr lang="en-US" altLang="es-ES"/>
          </a:p>
        </p:txBody>
      </p:sp>
    </p:spTree>
    <p:extLst>
      <p:ext uri="{BB962C8B-B14F-4D97-AF65-F5344CB8AC3E}">
        <p14:creationId xmlns:p14="http://schemas.microsoft.com/office/powerpoint/2010/main" val="390635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12EBB99-7247-48A3-9AA0-F068DF769E5D}" type="slidenum">
              <a:rPr lang="en-US" altLang="es-ES" sz="1200">
                <a:solidFill>
                  <a:schemeClr val="tx1"/>
                </a:solidFill>
              </a:rPr>
              <a:pPr eaLnBrk="1" hangingPunct="1"/>
              <a:t>2</a:t>
            </a:fld>
            <a:endParaRPr lang="en-US" altLang="es-ES"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s-ES" smtClean="0"/>
          </a:p>
        </p:txBody>
      </p:sp>
    </p:spTree>
    <p:extLst>
      <p:ext uri="{BB962C8B-B14F-4D97-AF65-F5344CB8AC3E}">
        <p14:creationId xmlns:p14="http://schemas.microsoft.com/office/powerpoint/2010/main" val="1009789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BAF74F9-62E9-454B-B2B7-1B4ECA959B82}" type="slidenum">
              <a:rPr lang="en-US" altLang="es-ES" sz="1200">
                <a:solidFill>
                  <a:schemeClr val="tx1"/>
                </a:solidFill>
              </a:rPr>
              <a:pPr eaLnBrk="1" hangingPunct="1"/>
              <a:t>26</a:t>
            </a:fld>
            <a:endParaRPr lang="en-US" altLang="es-ES"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253440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79FF60C-E637-42BC-BE9A-C5C2D331BCD9}" type="slidenum">
              <a:rPr lang="en-US" altLang="es-ES" sz="1200">
                <a:solidFill>
                  <a:schemeClr val="tx1"/>
                </a:solidFill>
              </a:rPr>
              <a:pPr eaLnBrk="1" hangingPunct="1"/>
              <a:t>27</a:t>
            </a:fld>
            <a:endParaRPr lang="en-US" altLang="es-ES"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105057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637FA94-D2E2-43A7-B276-CB71953C8C46}" type="slidenum">
              <a:rPr lang="en-US" altLang="es-ES" sz="1200">
                <a:solidFill>
                  <a:schemeClr val="tx1"/>
                </a:solidFill>
              </a:rPr>
              <a:pPr eaLnBrk="1" hangingPunct="1"/>
              <a:t>28</a:t>
            </a:fld>
            <a:endParaRPr lang="en-US" altLang="es-ES"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https://software.intel.com/en-us/articles/the-advantages-of-using-virtualization-technology-in-the-enterprise</a:t>
            </a:r>
          </a:p>
        </p:txBody>
      </p:sp>
    </p:spTree>
    <p:extLst>
      <p:ext uri="{BB962C8B-B14F-4D97-AF65-F5344CB8AC3E}">
        <p14:creationId xmlns:p14="http://schemas.microsoft.com/office/powerpoint/2010/main" val="4273759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http://www.microsoft.com/enterprise/microsoftcloud/default.aspx#fbid=7Esbz-2qdbd</a:t>
            </a:r>
          </a:p>
          <a:p>
            <a:r>
              <a:rPr lang="en-CA" dirty="0" smtClean="0"/>
              <a:t>http://www.explainthatstuff.com/cloud-computing-introduction.html</a:t>
            </a:r>
          </a:p>
          <a:p>
            <a:r>
              <a:rPr lang="en-CA" b="1" dirty="0" smtClean="0"/>
              <a:t>What is cloud computing?</a:t>
            </a:r>
          </a:p>
          <a:p>
            <a:r>
              <a:rPr lang="en-CA" dirty="0" smtClean="0"/>
              <a:t>Cloud computing means that instead of all the </a:t>
            </a:r>
            <a:r>
              <a:rPr lang="en-CA" dirty="0" smtClean="0">
                <a:hlinkClick r:id="rId3"/>
              </a:rPr>
              <a:t>computer</a:t>
            </a:r>
            <a:r>
              <a:rPr lang="en-CA" dirty="0" smtClean="0"/>
              <a:t> hardware and software you're using sitting on your desktop, or somewhere inside your company's </a:t>
            </a:r>
            <a:r>
              <a:rPr lang="en-CA" dirty="0" smtClean="0">
                <a:hlinkClick r:id="rId4"/>
              </a:rPr>
              <a:t>network</a:t>
            </a:r>
            <a:r>
              <a:rPr lang="en-CA" dirty="0" smtClean="0"/>
              <a:t>, it's provided for you as a service by another company and accessed over the </a:t>
            </a:r>
            <a:r>
              <a:rPr lang="en-CA" dirty="0" smtClean="0">
                <a:hlinkClick r:id="rId5"/>
              </a:rPr>
              <a:t>Internet</a:t>
            </a:r>
            <a:r>
              <a:rPr lang="en-CA" dirty="0" smtClean="0"/>
              <a:t>, usually in a completely seamless way. Exactly where the hardware and software is located and how it all works doesn't matter to you, the user—it's just somewhere up in the nebulous "cloud" that the Internet represents.</a:t>
            </a:r>
          </a:p>
          <a:p>
            <a:r>
              <a:rPr lang="en-CA" dirty="0" smtClean="0"/>
              <a:t>Cloud computing is a buzzword that means different things to different people. For some, it's just another way of describing IT (information technology) "outsourcing"; others use it to mean any computing service provided over the Internet or a similar network; and some define it as any bought-in computer service you use that sits outside your firewall. However we define cloud computing, there's no doubt it makes most sense when we stop talking about abstract definitions and look at some simple, real examples—so let's do just that.</a:t>
            </a:r>
          </a:p>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31</a:t>
            </a:fld>
            <a:endParaRPr lang="en-US" altLang="es-ES"/>
          </a:p>
        </p:txBody>
      </p:sp>
    </p:spTree>
    <p:extLst>
      <p:ext uri="{BB962C8B-B14F-4D97-AF65-F5344CB8AC3E}">
        <p14:creationId xmlns:p14="http://schemas.microsoft.com/office/powerpoint/2010/main" val="3469300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BYOD – Bring Your Own Device</a:t>
            </a:r>
          </a:p>
          <a:p>
            <a:r>
              <a:rPr lang="en-CA" dirty="0" smtClean="0"/>
              <a:t>http://blogs.technet.com/b/keithmayer/archive/2013/11/09/why-r2-step-by-step-solve-byod-challenges-with-workplace-join.aspx</a:t>
            </a:r>
          </a:p>
          <a:p>
            <a:r>
              <a:rPr lang="en-CA" dirty="0" smtClean="0"/>
              <a:t>https://4sysops.com/archives/workplace-join-overview/</a:t>
            </a:r>
          </a:p>
          <a:p>
            <a:r>
              <a:rPr lang="en-CA" dirty="0" smtClean="0"/>
              <a:t>These days, users are growing more and more accustomed to expecting that they can accomplish productive work from </a:t>
            </a:r>
            <a:r>
              <a:rPr lang="en-CA" i="1" dirty="0" smtClean="0"/>
              <a:t>anywhere</a:t>
            </a:r>
            <a:r>
              <a:rPr lang="en-CA" dirty="0" smtClean="0"/>
              <a:t>, at </a:t>
            </a:r>
            <a:r>
              <a:rPr lang="en-CA" i="1" dirty="0" smtClean="0"/>
              <a:t>any time</a:t>
            </a:r>
            <a:r>
              <a:rPr lang="en-CA" dirty="0" smtClean="0"/>
              <a:t>, and on </a:t>
            </a:r>
            <a:r>
              <a:rPr lang="en-CA" i="1" dirty="0" smtClean="0"/>
              <a:t>any device</a:t>
            </a:r>
            <a:r>
              <a:rPr lang="en-CA" dirty="0" smtClean="0"/>
              <a:t>. As a result, IT Pros and organizations are increasingly faced with the challenge of balancing convenience with security to provide users with the necessary remote access to corporate applications and services that was previously available only from corporate-managed Active Directory Domain-Joined PC’s.  As one method of addressing this growing need, Windows Server 2012 R2 and Windows 8.1 provide a new BYOD management feature that lots of IT Pros have been excited about: </a:t>
            </a:r>
            <a:r>
              <a:rPr lang="en-CA" b="1" dirty="0" smtClean="0"/>
              <a:t>Workplace Join</a:t>
            </a:r>
            <a:r>
              <a:rPr lang="en-CA" dirty="0" smtClean="0"/>
              <a:t>. In addition, Workplace Join is also supported for </a:t>
            </a:r>
            <a:r>
              <a:rPr lang="en-CA" i="1" dirty="0" smtClean="0"/>
              <a:t>Apple </a:t>
            </a:r>
            <a:r>
              <a:rPr lang="en-CA" i="1" dirty="0" err="1" smtClean="0"/>
              <a:t>iOS</a:t>
            </a:r>
            <a:r>
              <a:rPr lang="en-CA" dirty="0" smtClean="0"/>
              <a:t> mobile devices.</a:t>
            </a:r>
          </a:p>
          <a:p>
            <a:r>
              <a:rPr lang="en-CA" b="1" dirty="0" smtClean="0"/>
              <a:t>What is Workplace Join?</a:t>
            </a:r>
          </a:p>
          <a:p>
            <a:r>
              <a:rPr lang="en-CA" dirty="0" smtClean="0"/>
              <a:t>With Workplace Join, users can remotely register a non-Domain Joined device in Active Directory (AD) to gain secure “single sign-on” access to permitted corporate network resources from a BYOD, or </a:t>
            </a:r>
            <a:r>
              <a:rPr lang="en-CA" dirty="0" smtClean="0">
                <a:hlinkClick r:id="rId3"/>
              </a:rPr>
              <a:t>Bring Your Own Device</a:t>
            </a:r>
            <a:r>
              <a:rPr lang="en-CA" dirty="0" smtClean="0"/>
              <a:t>, PC.  The Workplace Join process creates a new device object in AD and also installs a certificate on the device.  Once Workplace Join is completed for a device, IT Pros can leverage the user’s device authentication as part of a set of conditional access policies to permit access to only authorized network applications and services. These conditional access policies can be used to provide appropriate access to users when accessing resources from a Workplace Joined device versus a fully Domain Joined device.</a:t>
            </a:r>
          </a:p>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32</a:t>
            </a:fld>
            <a:endParaRPr lang="en-US" altLang="es-ES"/>
          </a:p>
        </p:txBody>
      </p:sp>
    </p:spTree>
    <p:extLst>
      <p:ext uri="{BB962C8B-B14F-4D97-AF65-F5344CB8AC3E}">
        <p14:creationId xmlns:p14="http://schemas.microsoft.com/office/powerpoint/2010/main" val="1846083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D85AE59-3445-457D-9D0E-679FAABABDCC}" type="slidenum">
              <a:rPr lang="en-US" altLang="es-ES" sz="1200">
                <a:solidFill>
                  <a:schemeClr val="tx1"/>
                </a:solidFill>
              </a:rPr>
              <a:pPr eaLnBrk="1" hangingPunct="1"/>
              <a:t>33</a:t>
            </a:fld>
            <a:endParaRPr lang="en-US" altLang="es-ES" sz="120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324559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Although a small server might look no different from a high-end desktop PC, the machines are designed for very different tasks. A desktop computer is designed for one person who needs a user-friendly operating system to run desktop applications such as a word processor, a spreadsheet, an email client, and a Web browser. A server runs a specialized operating system designed to support many users. It’s engineered to run multiuser applications such as email, messaging, and print servers; shared calendar programs; databases; and enterprise resource planning and </a:t>
            </a:r>
            <a:r>
              <a:rPr lang="en-CA" dirty="0" smtClean="0">
                <a:hlinkClick r:id="rId3"/>
              </a:rPr>
              <a:t>customer relationship management software</a:t>
            </a:r>
            <a:r>
              <a:rPr lang="en-CA" dirty="0" smtClean="0"/>
              <a:t>. </a:t>
            </a:r>
          </a:p>
          <a:p>
            <a:r>
              <a:rPr lang="en-CA" dirty="0" smtClean="0"/>
              <a:t>A server also makes it easy for your employees to share data and collaborate, since it operates as a central repository for all of your documents, images, contacts, and other important files. It can host a company intranet, for sharing information with your employees quickly and economically. Set up a </a:t>
            </a:r>
            <a:r>
              <a:rPr lang="en-CA" dirty="0" smtClean="0">
                <a:hlinkClick r:id="rId4"/>
              </a:rPr>
              <a:t>virtual private network</a:t>
            </a:r>
            <a:r>
              <a:rPr lang="en-CA" dirty="0" smtClean="0"/>
              <a:t>, and you and your employees can access the data on the server remotely from anywhere you have Internet access. On top of that, a server can automatically back up your desktop and laptop systems, so you’ll never lose critical data if one machine fails or is lost or stolen. Servers are designed to be reliable, secure, and fault-tolerant, with redundant storage options. If you expect your business to expand, choose a server that’s scalable and can grow with you. </a:t>
            </a:r>
          </a:p>
          <a:p>
            <a:endParaRPr lang="en-US" dirty="0"/>
          </a:p>
        </p:txBody>
      </p:sp>
      <p:sp>
        <p:nvSpPr>
          <p:cNvPr id="4" name="Slide Number Placeholder 3"/>
          <p:cNvSpPr>
            <a:spLocks noGrp="1"/>
          </p:cNvSpPr>
          <p:nvPr>
            <p:ph type="sldNum" sz="quarter" idx="10"/>
          </p:nvPr>
        </p:nvSpPr>
        <p:spPr/>
        <p:txBody>
          <a:bodyPr/>
          <a:lstStyle/>
          <a:p>
            <a:fld id="{11AB8265-0613-4FAE-82A5-F72B8DD4C1CD}" type="slidenum">
              <a:rPr lang="en-US" altLang="es-ES"/>
              <a:pPr/>
              <a:t>3</a:t>
            </a:fld>
            <a:endParaRPr lang="en-US" altLang="es-ES"/>
          </a:p>
        </p:txBody>
      </p:sp>
    </p:spTree>
    <p:extLst>
      <p:ext uri="{BB962C8B-B14F-4D97-AF65-F5344CB8AC3E}">
        <p14:creationId xmlns:p14="http://schemas.microsoft.com/office/powerpoint/2010/main" val="305503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http://datacenterpost.com/2013/03/what-is-difference-between-rack-and.html</a:t>
            </a:r>
          </a:p>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5</a:t>
            </a:fld>
            <a:endParaRPr lang="en-US" altLang="es-ES"/>
          </a:p>
        </p:txBody>
      </p:sp>
    </p:spTree>
    <p:extLst>
      <p:ext uri="{BB962C8B-B14F-4D97-AF65-F5344CB8AC3E}">
        <p14:creationId xmlns:p14="http://schemas.microsoft.com/office/powerpoint/2010/main" val="29337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1CB034C-57BD-41BE-B678-406727DBCB9D}" type="slidenum">
              <a:rPr lang="en-US" altLang="es-ES" sz="1200">
                <a:solidFill>
                  <a:schemeClr val="tx1"/>
                </a:solidFill>
              </a:rPr>
              <a:pPr eaLnBrk="1" hangingPunct="1"/>
              <a:t>6</a:t>
            </a:fld>
            <a:endParaRPr lang="en-US" altLang="es-ES" sz="120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s-ES" smtClean="0"/>
          </a:p>
        </p:txBody>
      </p:sp>
    </p:spTree>
    <p:extLst>
      <p:ext uri="{BB962C8B-B14F-4D97-AF65-F5344CB8AC3E}">
        <p14:creationId xmlns:p14="http://schemas.microsoft.com/office/powerpoint/2010/main" val="416268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effectLst/>
              </a:rPr>
              <a:t>The </a:t>
            </a:r>
            <a:r>
              <a:rPr lang="en-CA" b="1" dirty="0" smtClean="0">
                <a:effectLst/>
              </a:rPr>
              <a:t>Windows Server 2012 R2 Standard edition</a:t>
            </a:r>
            <a:r>
              <a:rPr lang="en-CA" dirty="0" smtClean="0">
                <a:effectLst/>
              </a:rPr>
              <a:t> of windows server is used for medium to large businesses that require additional features not present in the Foundation &amp; Essential edition. The </a:t>
            </a:r>
            <a:r>
              <a:rPr lang="en-CA" b="1" dirty="0" smtClean="0">
                <a:effectLst/>
              </a:rPr>
              <a:t>Standard edition</a:t>
            </a:r>
            <a:r>
              <a:rPr lang="en-CA" dirty="0" smtClean="0">
                <a:effectLst/>
              </a:rPr>
              <a:t> is able to support an unlimited amount of users, as long as the required user licenses have been purchased.</a:t>
            </a:r>
          </a:p>
          <a:p>
            <a:r>
              <a:rPr lang="en-CA" dirty="0" smtClean="0">
                <a:effectLst/>
              </a:rPr>
              <a:t>Advanced features such as certificate services role, Hyper V, RODC (Read Only Domain Controller), IPAM (IP Address Management), Data </a:t>
            </a:r>
            <a:r>
              <a:rPr lang="en-CA" dirty="0" err="1" smtClean="0">
                <a:effectLst/>
              </a:rPr>
              <a:t>deduplication</a:t>
            </a:r>
            <a:r>
              <a:rPr lang="en-CA" dirty="0" smtClean="0">
                <a:effectLst/>
              </a:rPr>
              <a:t>, server core, failover clustering and more, are available to </a:t>
            </a:r>
            <a:r>
              <a:rPr lang="en-CA" b="1" dirty="0" smtClean="0">
                <a:effectLst/>
              </a:rPr>
              <a:t>Windows Server 2012 Standard edition</a:t>
            </a:r>
            <a:r>
              <a:rPr lang="en-CA" dirty="0" smtClean="0">
                <a:effectLst/>
              </a:rPr>
              <a:t>. We should note that the Standard edition supports up to 2 Virtual Machines running</a:t>
            </a:r>
            <a:r>
              <a:rPr lang="en-CA" baseline="0" dirty="0" smtClean="0">
                <a:effectLst/>
              </a:rPr>
              <a:t> Windows Server 2012</a:t>
            </a:r>
            <a:r>
              <a:rPr lang="en-CA" dirty="0" smtClean="0">
                <a:effectLst/>
              </a:rPr>
              <a:t>. **You can have more than 2 VMs, but past 2, the other VMs</a:t>
            </a:r>
            <a:r>
              <a:rPr lang="en-CA" baseline="0" dirty="0" smtClean="0">
                <a:effectLst/>
              </a:rPr>
              <a:t> would either require additional licenses to be purchased for Windows Server, or you could run free Linux distributions (or other licensed or free OSs).</a:t>
            </a:r>
            <a:endParaRPr lang="en-CA" dirty="0" smtClean="0">
              <a:effectLst/>
            </a:endParaRPr>
          </a:p>
          <a:p>
            <a:endParaRPr lang="en-CA"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The </a:t>
            </a:r>
            <a:r>
              <a:rPr lang="en-CA" b="1" dirty="0" smtClean="0"/>
              <a:t>Windows Server 2012 R2 Datacenter edition</a:t>
            </a:r>
            <a:r>
              <a:rPr lang="en-CA" dirty="0" smtClean="0"/>
              <a:t> is the flagship product created to meet the needs of medium to large enterprises. The major difference between the </a:t>
            </a:r>
            <a:r>
              <a:rPr lang="en-CA" b="1" dirty="0" smtClean="0"/>
              <a:t>Standard</a:t>
            </a:r>
            <a:r>
              <a:rPr lang="en-CA" dirty="0" smtClean="0"/>
              <a:t> and </a:t>
            </a:r>
            <a:r>
              <a:rPr lang="en-CA" b="1" dirty="0" smtClean="0"/>
              <a:t>Datacenter edition</a:t>
            </a:r>
            <a:r>
              <a:rPr lang="en-CA" dirty="0" smtClean="0"/>
              <a:t> is that the </a:t>
            </a:r>
            <a:r>
              <a:rPr lang="en-CA" b="1" dirty="0" smtClean="0"/>
              <a:t>Datacenter edition</a:t>
            </a:r>
            <a:r>
              <a:rPr lang="en-CA" dirty="0" smtClean="0"/>
              <a:t> allows the creation of unlimited Virtual Machines and is therefore suitable for environments with extensive use of virtualization technology.</a:t>
            </a:r>
            <a:endParaRPr lang="en-CA" dirty="0" smtClean="0">
              <a:effectLst/>
            </a:endParaRPr>
          </a:p>
          <a:p>
            <a:endParaRPr lang="en-CA" dirty="0" smtClean="0">
              <a:effectLst/>
            </a:endParaRPr>
          </a:p>
          <a:p>
            <a:endParaRPr lang="en-US" dirty="0"/>
          </a:p>
        </p:txBody>
      </p:sp>
      <p:sp>
        <p:nvSpPr>
          <p:cNvPr id="4" name="Slide Number Placeholder 3"/>
          <p:cNvSpPr>
            <a:spLocks noGrp="1"/>
          </p:cNvSpPr>
          <p:nvPr>
            <p:ph type="sldNum" sz="quarter" idx="10"/>
          </p:nvPr>
        </p:nvSpPr>
        <p:spPr/>
        <p:txBody>
          <a:bodyPr/>
          <a:lstStyle/>
          <a:p>
            <a:fld id="{11AB8265-0613-4FAE-82A5-F72B8DD4C1CD}" type="slidenum">
              <a:rPr lang="en-US" altLang="es-ES"/>
              <a:pPr/>
              <a:t>7</a:t>
            </a:fld>
            <a:endParaRPr lang="en-US" altLang="es-ES"/>
          </a:p>
        </p:txBody>
      </p:sp>
    </p:spTree>
    <p:extLst>
      <p:ext uri="{BB962C8B-B14F-4D97-AF65-F5344CB8AC3E}">
        <p14:creationId xmlns:p14="http://schemas.microsoft.com/office/powerpoint/2010/main" val="74127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1AB8265-0613-4FAE-82A5-F72B8DD4C1CD}" type="slidenum">
              <a:rPr lang="en-US" altLang="es-ES" smtClean="0"/>
              <a:pPr/>
              <a:t>8</a:t>
            </a:fld>
            <a:endParaRPr lang="en-US" altLang="es-ES"/>
          </a:p>
        </p:txBody>
      </p:sp>
    </p:spTree>
    <p:extLst>
      <p:ext uri="{BB962C8B-B14F-4D97-AF65-F5344CB8AC3E}">
        <p14:creationId xmlns:p14="http://schemas.microsoft.com/office/powerpoint/2010/main" val="264893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41F961D9-63E4-4EE8-9973-6792F1BED87C}" type="slidenum">
              <a:rPr lang="en-US" altLang="es-ES" sz="1200">
                <a:solidFill>
                  <a:schemeClr val="tx1"/>
                </a:solidFill>
              </a:rPr>
              <a:pPr eaLnBrk="1" hangingPunct="1"/>
              <a:t>9</a:t>
            </a:fld>
            <a:endParaRPr lang="en-US" altLang="es-ES" sz="120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smtClean="0">
                <a:effectLst/>
              </a:rPr>
              <a:t>The </a:t>
            </a:r>
            <a:r>
              <a:rPr lang="en-CA" b="1" dirty="0" smtClean="0">
                <a:effectLst/>
              </a:rPr>
              <a:t>Windows</a:t>
            </a:r>
            <a:r>
              <a:rPr lang="en-CA" dirty="0" smtClean="0">
                <a:effectLst/>
              </a:rPr>
              <a:t> </a:t>
            </a:r>
            <a:r>
              <a:rPr lang="en-CA" b="1" dirty="0" smtClean="0">
                <a:effectLst/>
              </a:rPr>
              <a:t>Server 2012 R2</a:t>
            </a:r>
            <a:r>
              <a:rPr lang="en-CA" dirty="0" smtClean="0">
                <a:effectLst/>
              </a:rPr>
              <a:t> </a:t>
            </a:r>
            <a:r>
              <a:rPr lang="en-CA" b="1" dirty="0" smtClean="0">
                <a:effectLst/>
              </a:rPr>
              <a:t>Essentials edition</a:t>
            </a:r>
            <a:r>
              <a:rPr lang="en-CA" dirty="0" smtClean="0">
                <a:effectLst/>
              </a:rPr>
              <a:t> is the next step up, also geared towards small businesses of up to 25 users.  </a:t>
            </a:r>
            <a:r>
              <a:rPr lang="en-CA" b="1" dirty="0" smtClean="0">
                <a:effectLst/>
              </a:rPr>
              <a:t>Windows Server 2012 R2 Essentials edition</a:t>
            </a:r>
            <a:r>
              <a:rPr lang="en-CA" dirty="0" smtClean="0">
                <a:effectLst/>
              </a:rPr>
              <a:t> is available in retail stores around the world making it easy for businesses to install the new operating system without necessarily purchasing new hardware. Similar to the </a:t>
            </a:r>
            <a:r>
              <a:rPr lang="en-CA" b="1" dirty="0" smtClean="0">
                <a:effectLst/>
              </a:rPr>
              <a:t>Foundation edition</a:t>
            </a:r>
            <a:r>
              <a:rPr lang="en-CA" dirty="0" smtClean="0">
                <a:effectLst/>
              </a:rPr>
              <a:t>, the </a:t>
            </a:r>
            <a:r>
              <a:rPr lang="en-CA" b="1" dirty="0" smtClean="0">
                <a:effectLst/>
              </a:rPr>
              <a:t>Essentials edition</a:t>
            </a:r>
            <a:r>
              <a:rPr lang="en-CA" dirty="0" smtClean="0">
                <a:effectLst/>
              </a:rPr>
              <a:t> does not support many advanced server features, however it does provide support of features like Hyper V, dynamic memory and hot add/remove RAM.</a:t>
            </a:r>
          </a:p>
          <a:p>
            <a:r>
              <a:rPr lang="en-CA" b="1" dirty="0" smtClean="0">
                <a:effectLst/>
              </a:rPr>
              <a:t>Windows Server 2012 R2 Essentials edition</a:t>
            </a:r>
            <a:r>
              <a:rPr lang="en-CA" dirty="0" smtClean="0">
                <a:effectLst/>
              </a:rPr>
              <a:t> can run a single instance of virtual machine on Hyper V, a feature that was not available in Windows Server 2012 Essentials (non-R2) edition. This single virtual machine instance can be </a:t>
            </a:r>
            <a:r>
              <a:rPr lang="en-CA" b="1" dirty="0" smtClean="0">
                <a:effectLst/>
              </a:rPr>
              <a:t>Windows Server 2012 R2 Essential edition</a:t>
            </a:r>
            <a:r>
              <a:rPr lang="en-CA" dirty="0" smtClean="0">
                <a:effectLst/>
              </a:rPr>
              <a:t> only, seriously limiting the virtualization options but allowing companies to begin exploring the benefits of the virtualization platform.</a:t>
            </a:r>
          </a:p>
          <a:p>
            <a:pPr eaLnBrk="1" hangingPunct="1"/>
            <a:endParaRPr lang="en-CA" altLang="es-ES" dirty="0" smtClean="0"/>
          </a:p>
        </p:txBody>
      </p:sp>
    </p:spTree>
    <p:extLst>
      <p:ext uri="{BB962C8B-B14F-4D97-AF65-F5344CB8AC3E}">
        <p14:creationId xmlns:p14="http://schemas.microsoft.com/office/powerpoint/2010/main" val="3004767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42003344-363A-4DEE-9E00-FB33F931C1E8}" type="slidenum">
              <a:rPr lang="en-US" altLang="es-ES" sz="1200">
                <a:solidFill>
                  <a:schemeClr val="tx1"/>
                </a:solidFill>
              </a:rPr>
              <a:pPr eaLnBrk="1" hangingPunct="1"/>
              <a:t>10</a:t>
            </a:fld>
            <a:endParaRPr lang="en-US" altLang="es-ES" sz="120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dirty="0" smtClean="0"/>
              <a:t>This edition of Windows Server 2012  R2 is targeted towards small businesses of up to 15 users. The </a:t>
            </a:r>
            <a:r>
              <a:rPr lang="en-CA" b="1" dirty="0" smtClean="0"/>
              <a:t>Windows</a:t>
            </a:r>
            <a:r>
              <a:rPr lang="en-CA" dirty="0" smtClean="0"/>
              <a:t> </a:t>
            </a:r>
            <a:r>
              <a:rPr lang="en-CA" b="1" dirty="0" smtClean="0"/>
              <a:t>Server 2012 R2</a:t>
            </a:r>
            <a:r>
              <a:rPr lang="en-CA" dirty="0" smtClean="0"/>
              <a:t> </a:t>
            </a:r>
            <a:r>
              <a:rPr lang="en-CA" b="1" dirty="0" smtClean="0"/>
              <a:t>Foundation</a:t>
            </a:r>
            <a:r>
              <a:rPr lang="en-CA" dirty="0" smtClean="0"/>
              <a:t> </a:t>
            </a:r>
            <a:r>
              <a:rPr lang="en-CA" b="1" dirty="0" smtClean="0"/>
              <a:t>edition</a:t>
            </a:r>
            <a:r>
              <a:rPr lang="en-CA" dirty="0" smtClean="0"/>
              <a:t> comes pre-installed on hardware server with single physical processor and up to 32GB of DRAM memory. </a:t>
            </a:r>
            <a:r>
              <a:rPr lang="en-CA" b="1" dirty="0" smtClean="0"/>
              <a:t>Foundation edition</a:t>
            </a:r>
            <a:r>
              <a:rPr lang="en-CA" dirty="0" smtClean="0"/>
              <a:t> can be implemented in environments where features such as file sharing, printer sharing, security and remote access are required. Advanced server features such as Hyper V, RODC (Read Only Domain Controller), data </a:t>
            </a:r>
            <a:r>
              <a:rPr lang="en-CA" dirty="0" err="1" smtClean="0"/>
              <a:t>deduplication</a:t>
            </a:r>
            <a:r>
              <a:rPr lang="en-CA" dirty="0" smtClean="0"/>
              <a:t>, dynamic memory, IPAM (IP Address Management), server core, certificate service role, hot add memory, windows update services and failover clustering are not available in the </a:t>
            </a:r>
            <a:r>
              <a:rPr lang="en-CA" b="1" dirty="0" smtClean="0"/>
              <a:t>Foundation edition</a:t>
            </a:r>
            <a:r>
              <a:rPr lang="en-CA" dirty="0" smtClean="0"/>
              <a:t>.</a:t>
            </a:r>
            <a:endParaRPr lang="en-CA" altLang="es-ES" dirty="0" smtClean="0"/>
          </a:p>
        </p:txBody>
      </p:sp>
    </p:spTree>
    <p:extLst>
      <p:ext uri="{BB962C8B-B14F-4D97-AF65-F5344CB8AC3E}">
        <p14:creationId xmlns:p14="http://schemas.microsoft.com/office/powerpoint/2010/main" val="55244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9043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lt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1B8F867-3DC5-4D08-9752-EDFE4A88D3CA}" type="slidenum">
              <a:rPr lang="en-US" altLang="es-ES"/>
              <a:pPr/>
              <a:t>‹#›</a:t>
            </a:fld>
            <a:endParaRPr lang="en-US" altLang="es-ES"/>
          </a:p>
        </p:txBody>
      </p:sp>
    </p:spTree>
    <p:extLst>
      <p:ext uri="{BB962C8B-B14F-4D97-AF65-F5344CB8AC3E}">
        <p14:creationId xmlns:p14="http://schemas.microsoft.com/office/powerpoint/2010/main" val="105979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lt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124A0EC-B922-43FA-9A6E-DA1010917242}" type="slidenum">
              <a:rPr lang="en-US" altLang="es-ES"/>
              <a:pPr/>
              <a:t>‹#›</a:t>
            </a:fld>
            <a:endParaRPr lang="en-US" altLang="es-ES"/>
          </a:p>
        </p:txBody>
      </p:sp>
    </p:spTree>
    <p:extLst>
      <p:ext uri="{BB962C8B-B14F-4D97-AF65-F5344CB8AC3E}">
        <p14:creationId xmlns:p14="http://schemas.microsoft.com/office/powerpoint/2010/main" val="48045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243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556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754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623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581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55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lt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E33893A-CCA4-4F40-8AC0-E47F8B30D94D}" type="slidenum">
              <a:rPr lang="en-US" altLang="es-ES"/>
              <a:pPr/>
              <a:t>‹#›</a:t>
            </a:fld>
            <a:endParaRPr lang="en-US" altLang="es-ES"/>
          </a:p>
        </p:txBody>
      </p:sp>
    </p:spTree>
    <p:extLst>
      <p:ext uri="{BB962C8B-B14F-4D97-AF65-F5344CB8AC3E}">
        <p14:creationId xmlns:p14="http://schemas.microsoft.com/office/powerpoint/2010/main" val="149041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lt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1F0A915-0419-4A91-8B06-C1E5B7CE4718}" type="slidenum">
              <a:rPr lang="en-US" altLang="es-ES"/>
              <a:pPr/>
              <a:t>‹#›</a:t>
            </a:fld>
            <a:endParaRPr lang="en-US" altLang="es-ES"/>
          </a:p>
        </p:txBody>
      </p:sp>
    </p:spTree>
    <p:extLst>
      <p:ext uri="{BB962C8B-B14F-4D97-AF65-F5344CB8AC3E}">
        <p14:creationId xmlns:p14="http://schemas.microsoft.com/office/powerpoint/2010/main" val="38549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18B2B6"/>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p:txBody>
      </p:sp>
    </p:spTree>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609600" y="1447800"/>
            <a:ext cx="8001000" cy="2209800"/>
          </a:xfrm>
        </p:spPr>
        <p:txBody>
          <a:bodyPr/>
          <a:lstStyle/>
          <a:p>
            <a:pPr eaLnBrk="1" hangingPunct="1"/>
            <a:r>
              <a:rPr lang="en-US" altLang="es-ES" sz="4400" smtClean="0"/>
              <a:t>Introduction to Windows Server</a:t>
            </a:r>
            <a:endParaRPr lang="en-US" altLang="es-ES" sz="3200" i="1" smtClean="0"/>
          </a:p>
        </p:txBody>
      </p:sp>
      <p:sp>
        <p:nvSpPr>
          <p:cNvPr id="1229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s-ES" sz="3400" i="1" smtClean="0"/>
              <a:t>IOS110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533400" y="228600"/>
            <a:ext cx="8077200" cy="1143000"/>
          </a:xfrm>
        </p:spPr>
        <p:txBody>
          <a:bodyPr>
            <a:normAutofit/>
          </a:bodyPr>
          <a:lstStyle/>
          <a:p>
            <a:pPr>
              <a:defRPr/>
            </a:pPr>
            <a:r>
              <a:rPr lang="en-US" sz="2800" dirty="0"/>
              <a:t>Windows Server </a:t>
            </a:r>
            <a:r>
              <a:rPr lang="en-US" sz="2800" dirty="0" smtClean="0"/>
              <a:t>2012 </a:t>
            </a:r>
            <a:r>
              <a:rPr lang="en-US" sz="2800" dirty="0"/>
              <a:t>R2 </a:t>
            </a:r>
            <a:r>
              <a:rPr lang="en-US" sz="2800" dirty="0" smtClean="0"/>
              <a:t>Foundation Edition</a:t>
            </a:r>
            <a:endParaRPr lang="en-US" sz="2800" dirty="0"/>
          </a:p>
        </p:txBody>
      </p:sp>
      <p:sp>
        <p:nvSpPr>
          <p:cNvPr id="20483" name="Rectangle 3"/>
          <p:cNvSpPr>
            <a:spLocks noGrp="1" noChangeArrowheads="1"/>
          </p:cNvSpPr>
          <p:nvPr>
            <p:ph idx="1"/>
          </p:nvPr>
        </p:nvSpPr>
        <p:spPr>
          <a:xfrm>
            <a:off x="381000" y="1600200"/>
            <a:ext cx="8305800" cy="4572000"/>
          </a:xfrm>
        </p:spPr>
        <p:txBody>
          <a:bodyPr/>
          <a:lstStyle/>
          <a:p>
            <a:r>
              <a:rPr lang="en-CA" dirty="0" smtClean="0"/>
              <a:t>for </a:t>
            </a:r>
            <a:r>
              <a:rPr lang="en-CA" dirty="0"/>
              <a:t>small businesses with up to 15 users running on single processor </a:t>
            </a:r>
            <a:r>
              <a:rPr lang="en-CA" dirty="0" smtClean="0"/>
              <a:t>servers</a:t>
            </a:r>
          </a:p>
          <a:p>
            <a:r>
              <a:rPr lang="en-CA" dirty="0" smtClean="0"/>
              <a:t>Limited set of features</a:t>
            </a:r>
            <a:endParaRPr lang="en-CA" dirty="0"/>
          </a:p>
          <a:p>
            <a:r>
              <a:rPr lang="en-CA" dirty="0" smtClean="0"/>
              <a:t>Only available pre-installed on servers through OEM channels</a:t>
            </a:r>
          </a:p>
          <a:p>
            <a:r>
              <a:rPr lang="en-CA" dirty="0"/>
              <a:t>1 license covers </a:t>
            </a:r>
            <a:r>
              <a:rPr lang="en-CA" dirty="0" smtClean="0"/>
              <a:t>1 processor </a:t>
            </a:r>
            <a:r>
              <a:rPr lang="en-CA" dirty="0"/>
              <a:t>and </a:t>
            </a:r>
            <a:r>
              <a:rPr lang="en-CA" dirty="0" smtClean="0"/>
              <a:t>15 users</a:t>
            </a:r>
          </a:p>
          <a:p>
            <a:r>
              <a:rPr lang="en-CA" dirty="0" smtClean="0"/>
              <a:t>Cannot join a domain (Can create a domain)</a:t>
            </a:r>
          </a:p>
          <a:p>
            <a:r>
              <a:rPr lang="en-CA" dirty="0" smtClean="0"/>
              <a:t>No Server Core Mode</a:t>
            </a:r>
            <a:endParaRPr lang="en-CA" dirty="0"/>
          </a:p>
          <a:p>
            <a:endParaRPr lang="en-CA" dirty="0"/>
          </a:p>
          <a:p>
            <a:endParaRPr lang="en-US" altLang="es-E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s-ES" smtClean="0"/>
              <a:t>Hardware Requirements</a:t>
            </a:r>
          </a:p>
        </p:txBody>
      </p:sp>
      <p:sp>
        <p:nvSpPr>
          <p:cNvPr id="28675" name="Text Placeholder 5"/>
          <p:cNvSpPr>
            <a:spLocks noGrp="1"/>
          </p:cNvSpPr>
          <p:nvPr>
            <p:ph type="body" idx="1"/>
          </p:nvPr>
        </p:nvSpPr>
        <p:spPr/>
        <p:txBody>
          <a:bodyPr/>
          <a:lstStyle/>
          <a:p>
            <a:r>
              <a:rPr lang="en-US" altLang="es-ES" smtClean="0"/>
              <a:t>Minimum Requirements</a:t>
            </a:r>
          </a:p>
        </p:txBody>
      </p:sp>
      <p:sp>
        <p:nvSpPr>
          <p:cNvPr id="28676" name="Content Placeholder 6"/>
          <p:cNvSpPr>
            <a:spLocks noGrp="1"/>
          </p:cNvSpPr>
          <p:nvPr>
            <p:ph sz="half" idx="2"/>
          </p:nvPr>
        </p:nvSpPr>
        <p:spPr/>
        <p:txBody>
          <a:bodyPr/>
          <a:lstStyle/>
          <a:p>
            <a:pPr>
              <a:buFontTx/>
              <a:buNone/>
            </a:pPr>
            <a:r>
              <a:rPr lang="en-US" altLang="es-ES" b="1" dirty="0" smtClean="0"/>
              <a:t>CPU -</a:t>
            </a:r>
            <a:r>
              <a:rPr lang="en-US" altLang="es-ES" dirty="0" smtClean="0"/>
              <a:t> 1.4 GHz (x64)</a:t>
            </a:r>
          </a:p>
          <a:p>
            <a:pPr>
              <a:buFontTx/>
              <a:buNone/>
            </a:pPr>
            <a:r>
              <a:rPr lang="en-US" altLang="es-ES" b="1" dirty="0" smtClean="0"/>
              <a:t>Disk Space - </a:t>
            </a:r>
            <a:r>
              <a:rPr lang="en-US" altLang="es-ES" dirty="0" smtClean="0"/>
              <a:t>32 GB</a:t>
            </a:r>
          </a:p>
          <a:p>
            <a:pPr>
              <a:buFontTx/>
              <a:buNone/>
            </a:pPr>
            <a:r>
              <a:rPr lang="en-US" altLang="es-ES" b="1" dirty="0" smtClean="0"/>
              <a:t>RAM - </a:t>
            </a:r>
            <a:r>
              <a:rPr lang="en-US" altLang="es-ES" dirty="0" smtClean="0"/>
              <a:t> 512 MB</a:t>
            </a:r>
          </a:p>
          <a:p>
            <a:pPr>
              <a:buFontTx/>
              <a:buNone/>
            </a:pPr>
            <a:endParaRPr lang="en-US" altLang="es-ES" dirty="0" smtClean="0"/>
          </a:p>
          <a:p>
            <a:r>
              <a:rPr lang="en-CA" sz="2000" dirty="0"/>
              <a:t>Gigabit (10/100/1000baseT) Ethernet </a:t>
            </a:r>
            <a:r>
              <a:rPr lang="en-CA" sz="2000" dirty="0" smtClean="0"/>
              <a:t>adapter</a:t>
            </a:r>
          </a:p>
          <a:p>
            <a:r>
              <a:rPr lang="en-US" altLang="es-ES" sz="2000" dirty="0" smtClean="0"/>
              <a:t>DVD (if installing from DVD media)</a:t>
            </a:r>
          </a:p>
          <a:p>
            <a:r>
              <a:rPr lang="en-US" altLang="es-ES" sz="2000" dirty="0" smtClean="0"/>
              <a:t>Super VGA or better display</a:t>
            </a:r>
          </a:p>
          <a:p>
            <a:r>
              <a:rPr lang="en-US" altLang="es-ES" sz="2000" dirty="0" smtClean="0"/>
              <a:t>keyboard and pointing device	</a:t>
            </a:r>
            <a:r>
              <a:rPr lang="en-US" altLang="es-ES" dirty="0" smtClean="0"/>
              <a:t>	</a:t>
            </a:r>
          </a:p>
        </p:txBody>
      </p:sp>
      <p:sp>
        <p:nvSpPr>
          <p:cNvPr id="28677" name="Text Placeholder 7"/>
          <p:cNvSpPr>
            <a:spLocks noGrp="1"/>
          </p:cNvSpPr>
          <p:nvPr>
            <p:ph type="body" sz="quarter" idx="3"/>
          </p:nvPr>
        </p:nvSpPr>
        <p:spPr/>
        <p:txBody>
          <a:bodyPr/>
          <a:lstStyle/>
          <a:p>
            <a:r>
              <a:rPr lang="en-US" altLang="es-ES" dirty="0" smtClean="0"/>
              <a:t>Actual Requirements:</a:t>
            </a:r>
          </a:p>
        </p:txBody>
      </p:sp>
      <p:sp>
        <p:nvSpPr>
          <p:cNvPr id="28678" name="Content Placeholder 8"/>
          <p:cNvSpPr>
            <a:spLocks noGrp="1"/>
          </p:cNvSpPr>
          <p:nvPr>
            <p:ph sz="quarter" idx="4"/>
          </p:nvPr>
        </p:nvSpPr>
        <p:spPr/>
        <p:txBody>
          <a:bodyPr/>
          <a:lstStyle/>
          <a:p>
            <a:pPr marL="0" indent="0">
              <a:buNone/>
            </a:pPr>
            <a:r>
              <a:rPr lang="en-CA" dirty="0" smtClean="0"/>
              <a:t>will </a:t>
            </a:r>
            <a:r>
              <a:rPr lang="en-CA" dirty="0"/>
              <a:t>vary based on your system </a:t>
            </a:r>
            <a:r>
              <a:rPr lang="en-CA" dirty="0" smtClean="0"/>
              <a:t>configuration, expected load on the server and </a:t>
            </a:r>
            <a:r>
              <a:rPr lang="en-CA" dirty="0"/>
              <a:t>the applications and features you install</a:t>
            </a:r>
            <a:r>
              <a:rPr lang="en-CA" dirty="0" smtClean="0"/>
              <a:t>.</a:t>
            </a:r>
          </a:p>
          <a:p>
            <a:pPr marL="0" indent="0">
              <a:buNone/>
            </a:pPr>
            <a:endParaRPr lang="en-US" alt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Hardware Maximums</a:t>
            </a:r>
            <a:endParaRPr lang="en-CA" dirty="0"/>
          </a:p>
        </p:txBody>
      </p:sp>
      <p:sp>
        <p:nvSpPr>
          <p:cNvPr id="3" name="Text Placeholder 2"/>
          <p:cNvSpPr>
            <a:spLocks noGrp="1"/>
          </p:cNvSpPr>
          <p:nvPr>
            <p:ph type="body" idx="1"/>
          </p:nvPr>
        </p:nvSpPr>
        <p:spPr/>
        <p:txBody>
          <a:bodyPr/>
          <a:lstStyle/>
          <a:p>
            <a:r>
              <a:rPr lang="en-CA" dirty="0" smtClean="0"/>
              <a:t>Memory/RAM</a:t>
            </a:r>
            <a:endParaRPr lang="en-CA" dirty="0"/>
          </a:p>
        </p:txBody>
      </p:sp>
      <p:sp>
        <p:nvSpPr>
          <p:cNvPr id="4" name="Content Placeholder 3"/>
          <p:cNvSpPr>
            <a:spLocks noGrp="1"/>
          </p:cNvSpPr>
          <p:nvPr>
            <p:ph sz="half" idx="2"/>
          </p:nvPr>
        </p:nvSpPr>
        <p:spPr/>
        <p:txBody>
          <a:bodyPr/>
          <a:lstStyle/>
          <a:p>
            <a:pPr>
              <a:buFontTx/>
              <a:buNone/>
            </a:pPr>
            <a:r>
              <a:rPr lang="en-US" altLang="es-ES" dirty="0" smtClean="0"/>
              <a:t>Standard/Datacenter </a:t>
            </a:r>
            <a:r>
              <a:rPr lang="en-US" altLang="es-ES" dirty="0"/>
              <a:t>4TB</a:t>
            </a:r>
          </a:p>
          <a:p>
            <a:pPr>
              <a:buFontTx/>
              <a:buNone/>
            </a:pPr>
            <a:r>
              <a:rPr lang="en-US" altLang="es-ES" dirty="0"/>
              <a:t>Essentials </a:t>
            </a:r>
            <a:r>
              <a:rPr lang="en-US" altLang="es-ES" dirty="0" smtClean="0"/>
              <a:t>		64GB</a:t>
            </a:r>
            <a:endParaRPr lang="en-US" altLang="es-ES" dirty="0"/>
          </a:p>
          <a:p>
            <a:pPr>
              <a:buFontTx/>
              <a:buNone/>
            </a:pPr>
            <a:r>
              <a:rPr lang="en-US" altLang="es-ES" dirty="0"/>
              <a:t>Foundation </a:t>
            </a:r>
            <a:r>
              <a:rPr lang="en-US" altLang="es-ES" dirty="0" smtClean="0"/>
              <a:t>		32GB</a:t>
            </a:r>
            <a:endParaRPr lang="en-US" altLang="es-ES" dirty="0"/>
          </a:p>
          <a:p>
            <a:endParaRPr lang="en-CA" dirty="0"/>
          </a:p>
        </p:txBody>
      </p:sp>
      <p:sp>
        <p:nvSpPr>
          <p:cNvPr id="5" name="Text Placeholder 4"/>
          <p:cNvSpPr>
            <a:spLocks noGrp="1"/>
          </p:cNvSpPr>
          <p:nvPr>
            <p:ph type="body" sz="quarter" idx="3"/>
          </p:nvPr>
        </p:nvSpPr>
        <p:spPr/>
        <p:txBody>
          <a:bodyPr/>
          <a:lstStyle/>
          <a:p>
            <a:r>
              <a:rPr lang="en-CA" dirty="0" smtClean="0"/>
              <a:t>Processors</a:t>
            </a:r>
            <a:endParaRPr lang="en-CA" dirty="0"/>
          </a:p>
        </p:txBody>
      </p:sp>
      <p:sp>
        <p:nvSpPr>
          <p:cNvPr id="6" name="Content Placeholder 5"/>
          <p:cNvSpPr>
            <a:spLocks noGrp="1"/>
          </p:cNvSpPr>
          <p:nvPr>
            <p:ph sz="quarter" idx="4"/>
          </p:nvPr>
        </p:nvSpPr>
        <p:spPr/>
        <p:txBody>
          <a:bodyPr/>
          <a:lstStyle/>
          <a:p>
            <a:pPr>
              <a:buFontTx/>
              <a:buNone/>
            </a:pPr>
            <a:r>
              <a:rPr lang="en-US" altLang="es-ES" dirty="0"/>
              <a:t>Standard/Datacenter </a:t>
            </a:r>
            <a:r>
              <a:rPr lang="en-US" altLang="es-ES" dirty="0" smtClean="0"/>
              <a:t>64</a:t>
            </a:r>
            <a:endParaRPr lang="en-US" altLang="es-ES" dirty="0"/>
          </a:p>
          <a:p>
            <a:pPr>
              <a:buFontTx/>
              <a:buNone/>
            </a:pPr>
            <a:r>
              <a:rPr lang="en-US" altLang="es-ES" dirty="0"/>
              <a:t>Essentials </a:t>
            </a:r>
            <a:r>
              <a:rPr lang="en-US" altLang="es-ES" dirty="0" smtClean="0"/>
              <a:t>		2</a:t>
            </a:r>
            <a:endParaRPr lang="en-US" altLang="es-ES" dirty="0"/>
          </a:p>
          <a:p>
            <a:pPr>
              <a:buFontTx/>
              <a:buNone/>
            </a:pPr>
            <a:r>
              <a:rPr lang="en-US" altLang="es-ES" dirty="0"/>
              <a:t>Foundation </a:t>
            </a:r>
            <a:r>
              <a:rPr lang="en-US" altLang="es-ES" dirty="0" smtClean="0"/>
              <a:t>		1</a:t>
            </a:r>
            <a:endParaRPr lang="en-US" altLang="es-ES" dirty="0"/>
          </a:p>
          <a:p>
            <a:endParaRPr lang="en-CA" dirty="0"/>
          </a:p>
        </p:txBody>
      </p:sp>
    </p:spTree>
    <p:extLst>
      <p:ext uri="{BB962C8B-B14F-4D97-AF65-F5344CB8AC3E}">
        <p14:creationId xmlns:p14="http://schemas.microsoft.com/office/powerpoint/2010/main" val="19553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8077200" cy="1143000"/>
          </a:xfrm>
        </p:spPr>
        <p:txBody>
          <a:bodyPr/>
          <a:lstStyle/>
          <a:p>
            <a:r>
              <a:rPr lang="en-US" altLang="es-ES" dirty="0" smtClean="0"/>
              <a:t>Windows Server 2012 R2 Features</a:t>
            </a:r>
          </a:p>
        </p:txBody>
      </p:sp>
      <p:sp>
        <p:nvSpPr>
          <p:cNvPr id="31747" name="Rectangle 7"/>
          <p:cNvSpPr>
            <a:spLocks noGrp="1" noChangeArrowheads="1"/>
          </p:cNvSpPr>
          <p:nvPr>
            <p:ph idx="1"/>
          </p:nvPr>
        </p:nvSpPr>
        <p:spPr>
          <a:xfrm>
            <a:off x="381000" y="1676400"/>
            <a:ext cx="8305800" cy="4572000"/>
          </a:xfrm>
        </p:spPr>
        <p:txBody>
          <a:bodyPr/>
          <a:lstStyle/>
          <a:p>
            <a:r>
              <a:rPr lang="en-US" altLang="es-ES" dirty="0" smtClean="0"/>
              <a:t>Server Manager/Remote Administration</a:t>
            </a:r>
          </a:p>
          <a:p>
            <a:r>
              <a:rPr lang="en-US" altLang="es-ES" dirty="0" smtClean="0"/>
              <a:t>Clustering</a:t>
            </a:r>
          </a:p>
          <a:p>
            <a:r>
              <a:rPr lang="en-US" altLang="es-ES" dirty="0" smtClean="0"/>
              <a:t>Reliability (Hot-Add/Replace Memory and Processors)</a:t>
            </a:r>
          </a:p>
          <a:p>
            <a:r>
              <a:rPr lang="en-US" altLang="es-ES" dirty="0" smtClean="0"/>
              <a:t>Windows Server Core</a:t>
            </a:r>
          </a:p>
          <a:p>
            <a:r>
              <a:rPr lang="en-US" altLang="es-ES" dirty="0" smtClean="0"/>
              <a:t>Windows PowerShell</a:t>
            </a:r>
          </a:p>
          <a:p>
            <a:r>
              <a:rPr lang="en-US" altLang="es-ES" dirty="0" smtClean="0"/>
              <a:t>Virtualization</a:t>
            </a:r>
          </a:p>
          <a:p>
            <a:r>
              <a:rPr lang="en-US" altLang="es-ES" dirty="0" smtClean="0"/>
              <a:t>Cloud Computing</a:t>
            </a:r>
          </a:p>
          <a:p>
            <a:r>
              <a:rPr lang="en-US" altLang="es-ES" dirty="0" smtClean="0"/>
              <a:t>Mobile Support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228600"/>
            <a:ext cx="8077200" cy="1143000"/>
          </a:xfrm>
        </p:spPr>
        <p:txBody>
          <a:bodyPr/>
          <a:lstStyle/>
          <a:p>
            <a:r>
              <a:rPr lang="en-US" altLang="es-ES" dirty="0" smtClean="0"/>
              <a:t>Server Manager</a:t>
            </a:r>
          </a:p>
        </p:txBody>
      </p:sp>
      <p:sp>
        <p:nvSpPr>
          <p:cNvPr id="33795" name="Rectangle 7"/>
          <p:cNvSpPr>
            <a:spLocks noGrp="1" noChangeArrowheads="1"/>
          </p:cNvSpPr>
          <p:nvPr>
            <p:ph idx="1"/>
          </p:nvPr>
        </p:nvSpPr>
        <p:spPr>
          <a:xfrm>
            <a:off x="381000" y="1600200"/>
            <a:ext cx="8305800" cy="4572000"/>
          </a:xfrm>
        </p:spPr>
        <p:txBody>
          <a:bodyPr/>
          <a:lstStyle/>
          <a:p>
            <a:pPr marL="57150" indent="0">
              <a:buNone/>
            </a:pPr>
            <a:r>
              <a:rPr lang="en-CA" i="1" dirty="0" smtClean="0"/>
              <a:t>Server Manager is a </a:t>
            </a:r>
            <a:r>
              <a:rPr lang="en-CA" i="1" dirty="0"/>
              <a:t>management console in Windows Server® 2012 that helps IT professionals provision and manage both local and remote Windows-based servers from their desktops, without requiring either physical access to servers, or the need to enable Remote Desktop protocol (RDP) connections to each </a:t>
            </a:r>
            <a:r>
              <a:rPr lang="en-CA" i="1" dirty="0" smtClean="0"/>
              <a:t>server.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Manager</a:t>
            </a:r>
            <a:endParaRPr lang="en-CA" dirty="0"/>
          </a:p>
        </p:txBody>
      </p:sp>
      <p:sp>
        <p:nvSpPr>
          <p:cNvPr id="3" name="Content Placeholder 2"/>
          <p:cNvSpPr>
            <a:spLocks noGrp="1"/>
          </p:cNvSpPr>
          <p:nvPr>
            <p:ph idx="1"/>
          </p:nvPr>
        </p:nvSpPr>
        <p:spPr/>
        <p:txBody>
          <a:bodyPr/>
          <a:lstStyle/>
          <a:p>
            <a:r>
              <a:rPr lang="en-CA" dirty="0" smtClean="0"/>
              <a:t>Manage Local and Remote servers</a:t>
            </a:r>
          </a:p>
          <a:p>
            <a:r>
              <a:rPr lang="en-CA" dirty="0" smtClean="0"/>
              <a:t>View and change server configuration</a:t>
            </a:r>
            <a:endParaRPr lang="en-CA" dirty="0"/>
          </a:p>
          <a:p>
            <a:r>
              <a:rPr lang="en-CA" dirty="0" smtClean="0"/>
              <a:t>View and change network configuration</a:t>
            </a:r>
            <a:endParaRPr lang="en-CA" dirty="0"/>
          </a:p>
          <a:p>
            <a:r>
              <a:rPr lang="en-CA" dirty="0" smtClean="0"/>
              <a:t>Add and Remove Server Roles and Features</a:t>
            </a:r>
            <a:endParaRPr lang="en-CA" dirty="0"/>
          </a:p>
          <a:p>
            <a:r>
              <a:rPr lang="en-CA" dirty="0"/>
              <a:t>Run diagnostics</a:t>
            </a:r>
          </a:p>
          <a:p>
            <a:r>
              <a:rPr lang="en-CA" dirty="0"/>
              <a:t>Manage storage and backups</a:t>
            </a:r>
          </a:p>
          <a:p>
            <a:endParaRPr lang="en-CA" dirty="0"/>
          </a:p>
        </p:txBody>
      </p:sp>
    </p:spTree>
    <p:extLst>
      <p:ext uri="{BB962C8B-B14F-4D97-AF65-F5344CB8AC3E}">
        <p14:creationId xmlns:p14="http://schemas.microsoft.com/office/powerpoint/2010/main" val="198500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228600"/>
            <a:ext cx="8077200" cy="1143000"/>
          </a:xfrm>
        </p:spPr>
        <p:txBody>
          <a:bodyPr/>
          <a:lstStyle/>
          <a:p>
            <a:r>
              <a:rPr lang="en-US" altLang="es-ES" smtClean="0"/>
              <a:t>Server Manager</a:t>
            </a:r>
          </a:p>
        </p:txBody>
      </p:sp>
      <p:sp>
        <p:nvSpPr>
          <p:cNvPr id="32772" name="Footer Placeholder 3"/>
          <p:cNvSpPr>
            <a:spLocks noGrp="1"/>
          </p:cNvSpPr>
          <p:nvPr>
            <p:ph type="ftr" sz="quarter" idx="4294967295"/>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s-ES" sz="1050" dirty="0">
                <a:solidFill>
                  <a:schemeClr val="tx1"/>
                </a:solidFill>
              </a:rPr>
              <a:t>http://blogs.technet.com/b/askpfeplat/archive/2012/08/21/welcome-to-server-manager-2012-style.aspx</a:t>
            </a:r>
            <a:endParaRPr lang="en-US" altLang="es-ES" sz="1050" dirty="0" smtClean="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19514"/>
            <a:ext cx="7600428" cy="51190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Manage the Local Server</a:t>
            </a:r>
            <a:endParaRPr lang="en-CA" dirty="0"/>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371600"/>
            <a:ext cx="6176552" cy="4831875"/>
          </a:xfrm>
          <a:prstGeom prst="rect">
            <a:avLst/>
          </a:prstGeom>
        </p:spPr>
      </p:pic>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050" dirty="0" smtClean="0">
                <a:solidFill>
                  <a:schemeClr val="tx1"/>
                </a:solidFill>
              </a:rPr>
              <a:t>http://blogs.technet.com/b/askpfeplat/archive/2012/08/21/welcome-to-server-manager-2012-style.aspx</a:t>
            </a:r>
          </a:p>
        </p:txBody>
      </p:sp>
    </p:spTree>
    <p:extLst>
      <p:ext uri="{BB962C8B-B14F-4D97-AF65-F5344CB8AC3E}">
        <p14:creationId xmlns:p14="http://schemas.microsoft.com/office/powerpoint/2010/main" val="127967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Manage Remote Server(s)</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28800"/>
            <a:ext cx="5200000" cy="3171429"/>
          </a:xfrm>
        </p:spPr>
      </p:pic>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050" dirty="0" smtClean="0">
                <a:solidFill>
                  <a:schemeClr val="tx1"/>
                </a:solidFill>
              </a:rPr>
              <a:t>http://blogs.technet.com/b/askpfeplat/archive/2012/08/21/welcome-to-server-manager-2012-style.aspx</a:t>
            </a:r>
          </a:p>
        </p:txBody>
      </p:sp>
    </p:spTree>
    <p:extLst>
      <p:ext uri="{BB962C8B-B14F-4D97-AF65-F5344CB8AC3E}">
        <p14:creationId xmlns:p14="http://schemas.microsoft.com/office/powerpoint/2010/main" val="295488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28600"/>
            <a:ext cx="8077200" cy="1295400"/>
          </a:xfrm>
        </p:spPr>
        <p:txBody>
          <a:bodyPr/>
          <a:lstStyle/>
          <a:p>
            <a:pPr eaLnBrk="1" hangingPunct="1"/>
            <a:r>
              <a:rPr lang="en-US" altLang="es-ES" dirty="0" smtClean="0"/>
              <a:t>Clustering</a:t>
            </a:r>
            <a:endParaRPr lang="en-US" altLang="es-ES" dirty="0"/>
          </a:p>
        </p:txBody>
      </p:sp>
      <p:sp>
        <p:nvSpPr>
          <p:cNvPr id="22531" name="Rectangle 3"/>
          <p:cNvSpPr>
            <a:spLocks noGrp="1" noChangeArrowheads="1"/>
          </p:cNvSpPr>
          <p:nvPr>
            <p:ph idx="1"/>
          </p:nvPr>
        </p:nvSpPr>
        <p:spPr>
          <a:xfrm>
            <a:off x="381000" y="1752600"/>
            <a:ext cx="8229600" cy="4343400"/>
          </a:xfrm>
        </p:spPr>
        <p:txBody>
          <a:bodyPr/>
          <a:lstStyle/>
          <a:p>
            <a:pPr marL="514350" indent="-457200"/>
            <a:r>
              <a:rPr lang="en-US" altLang="es-ES" dirty="0" smtClean="0"/>
              <a:t>Links two or more servers (nodes) so they appear to function as though they are one</a:t>
            </a:r>
          </a:p>
          <a:p>
            <a:pPr marL="514350" indent="-457200"/>
            <a:r>
              <a:rPr lang="en-US" altLang="es-ES" dirty="0" smtClean="0"/>
              <a:t>Increases access to server resources and provides fail-safe services with fail-over technology</a:t>
            </a:r>
          </a:p>
          <a:p>
            <a:pPr marL="514350" indent="-457200"/>
            <a:r>
              <a:rPr lang="en-US" altLang="es-ES" dirty="0" smtClean="0"/>
              <a:t>Increases computer speed to complete server tasks faster by </a:t>
            </a:r>
            <a:r>
              <a:rPr lang="en-US" altLang="es-ES" dirty="0"/>
              <a:t>combining processing power and </a:t>
            </a:r>
            <a:r>
              <a:rPr lang="en-US" altLang="es-ES" dirty="0" smtClean="0"/>
              <a:t>memory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s-ES" smtClean="0"/>
              <a:t>Objectives</a:t>
            </a:r>
          </a:p>
        </p:txBody>
      </p:sp>
      <p:sp>
        <p:nvSpPr>
          <p:cNvPr id="13315" name="Rectangle 3"/>
          <p:cNvSpPr>
            <a:spLocks noGrp="1" noChangeArrowheads="1"/>
          </p:cNvSpPr>
          <p:nvPr>
            <p:ph idx="1"/>
          </p:nvPr>
        </p:nvSpPr>
        <p:spPr>
          <a:xfrm>
            <a:off x="381000" y="1676400"/>
            <a:ext cx="8305800" cy="4572000"/>
          </a:xfrm>
        </p:spPr>
        <p:txBody>
          <a:bodyPr/>
          <a:lstStyle/>
          <a:p>
            <a:r>
              <a:rPr lang="en-US" altLang="es-ES" dirty="0" smtClean="0"/>
              <a:t>Define a Server versus a Client/Workstation</a:t>
            </a:r>
          </a:p>
          <a:p>
            <a:r>
              <a:rPr lang="en-US" altLang="es-ES" dirty="0" smtClean="0"/>
              <a:t>Identify the key features and appropriate use of each Windows Server 2012 R2 edition</a:t>
            </a:r>
          </a:p>
          <a:p>
            <a:r>
              <a:rPr lang="en-US" altLang="es-ES" dirty="0" smtClean="0"/>
              <a:t>Describe the hardware requirements for Windows Server 2012 R2</a:t>
            </a:r>
          </a:p>
          <a:p>
            <a:r>
              <a:rPr lang="en-US" altLang="es-ES" dirty="0" smtClean="0"/>
              <a:t>Identify technologies supported by Windows Server 2012 R2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s-ES" smtClean="0"/>
              <a:t>Clustering</a:t>
            </a:r>
            <a:br>
              <a:rPr lang="en-US" altLang="es-ES" smtClean="0"/>
            </a:br>
            <a:endParaRPr lang="en-US" altLang="es-ES" smtClean="0"/>
          </a:p>
        </p:txBody>
      </p:sp>
      <p:sp>
        <p:nvSpPr>
          <p:cNvPr id="23555" name="Footer Placeholder 3"/>
          <p:cNvSpPr>
            <a:spLocks noGrp="1"/>
          </p:cNvSpPr>
          <p:nvPr>
            <p:ph type="ftr" sz="quarter" idx="4294967295"/>
          </p:nvPr>
        </p:nvSpPr>
        <p:spPr bwMode="auto">
          <a:xfrm>
            <a:off x="3124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s-ES" smtClean="0"/>
              <a:t>Hands-On Microsoft Windows Server 2008</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295400"/>
            <a:ext cx="4191000" cy="4454769"/>
          </a:xfrm>
          <a:prstGeom prst="rect">
            <a:avLst/>
          </a:prstGeom>
        </p:spPr>
      </p:pic>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r>
              <a:rPr lang="en-CA" sz="1050" u="sng" dirty="0">
                <a:solidFill>
                  <a:schemeClr val="tx1"/>
                </a:solidFill>
              </a:rPr>
              <a:t>http://networksandservers.blogspot.ca/2011/04/failover-clustering-i.html</a:t>
            </a:r>
            <a:endParaRPr lang="en-CA" sz="105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533400" y="228600"/>
            <a:ext cx="8077200" cy="1143000"/>
          </a:xfrm>
        </p:spPr>
        <p:txBody>
          <a:bodyPr>
            <a:normAutofit/>
          </a:bodyPr>
          <a:lstStyle/>
          <a:p>
            <a:pPr eaLnBrk="1" hangingPunct="1">
              <a:defRPr/>
            </a:pPr>
            <a:r>
              <a:rPr lang="en-US" dirty="0" smtClean="0"/>
              <a:t>Hot-Add/Replace</a:t>
            </a:r>
            <a:endParaRPr lang="en-US" dirty="0"/>
          </a:p>
        </p:txBody>
      </p:sp>
      <p:sp>
        <p:nvSpPr>
          <p:cNvPr id="27651" name="Rectangle 8"/>
          <p:cNvSpPr>
            <a:spLocks noGrp="1" noChangeArrowheads="1"/>
          </p:cNvSpPr>
          <p:nvPr>
            <p:ph idx="1"/>
          </p:nvPr>
        </p:nvSpPr>
        <p:spPr>
          <a:xfrm>
            <a:off x="381000" y="1676400"/>
            <a:ext cx="8229600" cy="4572000"/>
          </a:xfrm>
        </p:spPr>
        <p:txBody>
          <a:bodyPr/>
          <a:lstStyle/>
          <a:p>
            <a:pPr marL="0" indent="0">
              <a:buNone/>
            </a:pPr>
            <a:r>
              <a:rPr lang="en-US" altLang="es-ES" b="1" dirty="0" smtClean="0"/>
              <a:t>Hot-add processor</a:t>
            </a:r>
          </a:p>
          <a:p>
            <a:r>
              <a:rPr lang="en-US" altLang="es-ES" dirty="0" smtClean="0"/>
              <a:t>Can be added to an empty processor slot </a:t>
            </a:r>
            <a:r>
              <a:rPr lang="en-US" altLang="es-ES" b="1" dirty="0" smtClean="0">
                <a:solidFill>
                  <a:srgbClr val="C00000"/>
                </a:solidFill>
              </a:rPr>
              <a:t>while the system is running</a:t>
            </a:r>
          </a:p>
          <a:p>
            <a:pPr marL="0" indent="0">
              <a:buNone/>
            </a:pPr>
            <a:r>
              <a:rPr lang="en-US" altLang="es-ES" b="1" dirty="0" smtClean="0"/>
              <a:t>Hot-replace processor</a:t>
            </a:r>
          </a:p>
          <a:p>
            <a:r>
              <a:rPr lang="en-US" altLang="es-ES" dirty="0" smtClean="0"/>
              <a:t>Can replace a processor in an SMP system </a:t>
            </a:r>
            <a:r>
              <a:rPr lang="en-US" altLang="es-ES" b="1" dirty="0" smtClean="0">
                <a:solidFill>
                  <a:srgbClr val="C00000"/>
                </a:solidFill>
              </a:rPr>
              <a:t>without taking the system down</a:t>
            </a:r>
            <a:endParaRPr lang="en-US" altLang="es-ES" b="1" dirty="0">
              <a:solidFill>
                <a:srgbClr val="C00000"/>
              </a:solidFill>
            </a:endParaRPr>
          </a:p>
          <a:p>
            <a:pPr marL="57150" indent="0">
              <a:buNone/>
            </a:pPr>
            <a:r>
              <a:rPr lang="en-US" altLang="es-ES" b="1" dirty="0"/>
              <a:t>Hot-add </a:t>
            </a:r>
            <a:r>
              <a:rPr lang="en-US" altLang="es-ES" b="1" dirty="0" smtClean="0"/>
              <a:t>memory</a:t>
            </a:r>
          </a:p>
          <a:p>
            <a:pPr marL="514350" indent="-457200"/>
            <a:r>
              <a:rPr lang="en-CA" sz="2400" dirty="0"/>
              <a:t>allows ranges of physical memory to be added to a running operating system </a:t>
            </a:r>
            <a:r>
              <a:rPr lang="en-CA" sz="2400" b="1" dirty="0">
                <a:solidFill>
                  <a:srgbClr val="C00000"/>
                </a:solidFill>
              </a:rPr>
              <a:t>without requiring a system reboot</a:t>
            </a:r>
            <a:endParaRPr lang="en-US" altLang="es-ES" sz="2400" b="1" dirty="0">
              <a:solidFill>
                <a:srgbClr val="C00000"/>
              </a:solidFill>
            </a:endParaRPr>
          </a:p>
          <a:p>
            <a:pPr marL="57150" indent="0">
              <a:buNone/>
            </a:pPr>
            <a:endParaRPr lang="en-US" altLang="es-E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077200" cy="1143000"/>
          </a:xfrm>
        </p:spPr>
        <p:txBody>
          <a:bodyPr/>
          <a:lstStyle/>
          <a:p>
            <a:r>
              <a:rPr lang="en-US" altLang="es-ES" smtClean="0"/>
              <a:t>Windows Server Core</a:t>
            </a:r>
          </a:p>
        </p:txBody>
      </p:sp>
      <p:sp>
        <p:nvSpPr>
          <p:cNvPr id="38915" name="Rectangle 7"/>
          <p:cNvSpPr>
            <a:spLocks noGrp="1" noChangeArrowheads="1"/>
          </p:cNvSpPr>
          <p:nvPr>
            <p:ph idx="1"/>
          </p:nvPr>
        </p:nvSpPr>
        <p:spPr>
          <a:xfrm>
            <a:off x="381000" y="1676400"/>
            <a:ext cx="8305800" cy="4572000"/>
          </a:xfrm>
        </p:spPr>
        <p:txBody>
          <a:bodyPr/>
          <a:lstStyle/>
          <a:p>
            <a:r>
              <a:rPr lang="en-US" altLang="es-ES" dirty="0" smtClean="0"/>
              <a:t>minimal server configuration</a:t>
            </a:r>
          </a:p>
          <a:p>
            <a:r>
              <a:rPr lang="en-CA" dirty="0" smtClean="0"/>
              <a:t>no </a:t>
            </a:r>
            <a:r>
              <a:rPr lang="en-CA" dirty="0"/>
              <a:t>Windows shell and very limited GUI </a:t>
            </a:r>
            <a:r>
              <a:rPr lang="en-CA" dirty="0" smtClean="0"/>
              <a:t>functionality</a:t>
            </a:r>
          </a:p>
          <a:p>
            <a:r>
              <a:rPr lang="en-CA" dirty="0" smtClean="0"/>
              <a:t>interface </a:t>
            </a:r>
            <a:r>
              <a:rPr lang="en-CA" dirty="0"/>
              <a:t>is a command prompt with PowerShell </a:t>
            </a:r>
            <a:r>
              <a:rPr lang="en-CA" dirty="0" smtClean="0"/>
              <a:t>support</a:t>
            </a:r>
            <a:endParaRPr lang="en-US" altLang="es-ES" dirty="0" smtClean="0"/>
          </a:p>
        </p:txBody>
      </p:sp>
      <p:sp>
        <p:nvSpPr>
          <p:cNvPr id="38916" name="Footer Placeholder 3"/>
          <p:cNvSpPr>
            <a:spLocks noGrp="1"/>
          </p:cNvSpPr>
          <p:nvPr>
            <p:ph type="ftr" sz="quarter" idx="4294967295"/>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s-ES" sz="1200" dirty="0">
                <a:solidFill>
                  <a:schemeClr val="tx1"/>
                </a:solidFill>
              </a:rPr>
              <a:t>https://4sysops.com/archives/windows-server-2012-server-core-part-1-benefits/</a:t>
            </a:r>
            <a:endParaRPr lang="en-US" altLang="es-ES" sz="1200" dirty="0" smtClean="0">
              <a:solidFill>
                <a:schemeClr val="tx1"/>
              </a:solidFill>
            </a:endParaRPr>
          </a:p>
        </p:txBody>
      </p:sp>
      <p:sp>
        <p:nvSpPr>
          <p:cNvPr id="38917" name="Slide Number Placeholder 4"/>
          <p:cNvSpPr>
            <a:spLocks noGrp="1"/>
          </p:cNvSpPr>
          <p:nvPr>
            <p:ph type="sldNum" sz="quarter" idx="4294967295"/>
          </p:nvPr>
        </p:nvSpPr>
        <p:spPr bwMode="auto">
          <a:xfrm>
            <a:off x="6553200" y="6324600"/>
            <a:ext cx="205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ECE92E1-C50B-4612-80B6-9C69BE7E8DC6}" type="slidenum">
              <a:rPr lang="en-US" altLang="es-ES"/>
              <a:pPr eaLnBrk="1" hangingPunct="1"/>
              <a:t>22</a:t>
            </a:fld>
            <a:endParaRPr lang="en-US" altLang="es-E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252" y="3276600"/>
            <a:ext cx="5410200" cy="299895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Server Core</a:t>
            </a:r>
            <a:endParaRPr lang="en-CA" dirty="0"/>
          </a:p>
        </p:txBody>
      </p:sp>
      <p:sp>
        <p:nvSpPr>
          <p:cNvPr id="3" name="Content Placeholder 2"/>
          <p:cNvSpPr>
            <a:spLocks noGrp="1"/>
          </p:cNvSpPr>
          <p:nvPr>
            <p:ph idx="1"/>
          </p:nvPr>
        </p:nvSpPr>
        <p:spPr>
          <a:xfrm>
            <a:off x="533400" y="1447800"/>
            <a:ext cx="8077200" cy="4572000"/>
          </a:xfrm>
        </p:spPr>
        <p:txBody>
          <a:bodyPr/>
          <a:lstStyle/>
          <a:p>
            <a:pPr marL="0" indent="0">
              <a:buNone/>
            </a:pPr>
            <a:r>
              <a:rPr lang="en-CA" b="1" dirty="0"/>
              <a:t>Reduced </a:t>
            </a:r>
            <a:r>
              <a:rPr lang="en-CA" b="1" dirty="0" smtClean="0"/>
              <a:t>Servicing</a:t>
            </a:r>
          </a:p>
          <a:p>
            <a:r>
              <a:rPr lang="en-CA" sz="2400" dirty="0" smtClean="0"/>
              <a:t>Server </a:t>
            </a:r>
            <a:r>
              <a:rPr lang="en-CA" sz="2400" dirty="0"/>
              <a:t>Core installs only what is required for a manageable DHCP, File, DNS, Media Services, and Active Directory server, </a:t>
            </a:r>
            <a:r>
              <a:rPr lang="en-CA" sz="2400" dirty="0" smtClean="0"/>
              <a:t>therefore less </a:t>
            </a:r>
            <a:r>
              <a:rPr lang="en-CA" sz="2400" dirty="0"/>
              <a:t>servicing is required.</a:t>
            </a:r>
          </a:p>
          <a:p>
            <a:pPr marL="0" indent="0">
              <a:buNone/>
            </a:pPr>
            <a:r>
              <a:rPr lang="en-CA" b="1" dirty="0"/>
              <a:t>Reduced </a:t>
            </a:r>
            <a:r>
              <a:rPr lang="en-CA" b="1" dirty="0" smtClean="0"/>
              <a:t>Management</a:t>
            </a:r>
          </a:p>
          <a:p>
            <a:r>
              <a:rPr lang="en-CA" sz="2400" dirty="0" smtClean="0"/>
              <a:t>less </a:t>
            </a:r>
            <a:r>
              <a:rPr lang="en-CA" sz="2400" dirty="0"/>
              <a:t>is installed on a Server Core-based server, </a:t>
            </a:r>
            <a:r>
              <a:rPr lang="en-CA" sz="2400" dirty="0" smtClean="0"/>
              <a:t>therefore less </a:t>
            </a:r>
            <a:r>
              <a:rPr lang="en-CA" sz="2400" dirty="0"/>
              <a:t>management is required.</a:t>
            </a:r>
          </a:p>
          <a:p>
            <a:pPr marL="0" indent="0">
              <a:buNone/>
            </a:pPr>
            <a:r>
              <a:rPr lang="en-CA" b="1" dirty="0"/>
              <a:t>Reduced attack surface</a:t>
            </a:r>
            <a:r>
              <a:rPr lang="en-CA" dirty="0"/>
              <a:t>	</a:t>
            </a:r>
            <a:endParaRPr lang="en-CA" dirty="0" smtClean="0"/>
          </a:p>
          <a:p>
            <a:r>
              <a:rPr lang="en-CA" sz="2400" dirty="0" smtClean="0"/>
              <a:t>less </a:t>
            </a:r>
            <a:r>
              <a:rPr lang="en-CA" sz="2400" dirty="0"/>
              <a:t>running on the server, </a:t>
            </a:r>
            <a:r>
              <a:rPr lang="en-CA" sz="2400" dirty="0" smtClean="0"/>
              <a:t>therefore less </a:t>
            </a:r>
            <a:r>
              <a:rPr lang="en-CA" sz="2400" dirty="0"/>
              <a:t>attack </a:t>
            </a:r>
            <a:r>
              <a:rPr lang="en-CA" sz="2400" dirty="0" smtClean="0"/>
              <a:t>surface</a:t>
            </a:r>
          </a:p>
          <a:p>
            <a:pPr marL="0" indent="0">
              <a:buNone/>
            </a:pPr>
            <a:r>
              <a:rPr lang="en-CA" b="1" dirty="0" smtClean="0"/>
              <a:t>Reduced Resource Requirements </a:t>
            </a:r>
          </a:p>
          <a:p>
            <a:r>
              <a:rPr lang="en-CA" sz="2400" dirty="0" smtClean="0"/>
              <a:t>disk space and memory</a:t>
            </a:r>
            <a:endParaRPr lang="en-CA" sz="2400" dirty="0"/>
          </a:p>
        </p:txBody>
      </p:sp>
    </p:spTree>
    <p:extLst>
      <p:ext uri="{BB962C8B-B14F-4D97-AF65-F5344CB8AC3E}">
        <p14:creationId xmlns:p14="http://schemas.microsoft.com/office/powerpoint/2010/main" val="302933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from Server Core to GUI</a:t>
            </a:r>
            <a:endParaRPr lang="en-CA" dirty="0"/>
          </a:p>
        </p:txBody>
      </p:sp>
      <p:sp>
        <p:nvSpPr>
          <p:cNvPr id="3" name="Content Placeholder 2"/>
          <p:cNvSpPr>
            <a:spLocks noGrp="1"/>
          </p:cNvSpPr>
          <p:nvPr>
            <p:ph idx="1"/>
          </p:nvPr>
        </p:nvSpPr>
        <p:spPr/>
        <p:txBody>
          <a:bodyPr/>
          <a:lstStyle/>
          <a:p>
            <a:r>
              <a:rPr lang="en-CA" dirty="0" smtClean="0"/>
              <a:t>In previous versions of Windows Server, once Server Core was installed, the only way to get a GUI interface was to reinstall.</a:t>
            </a:r>
          </a:p>
          <a:p>
            <a:r>
              <a:rPr lang="en-CA" dirty="0" smtClean="0"/>
              <a:t>With Windows Server 2012 and R2, you can move back and forth between Server Core and the GUI by adding and removing Roles and Features through the Server Manager</a:t>
            </a:r>
            <a:endParaRPr lang="en-CA" dirty="0"/>
          </a:p>
        </p:txBody>
      </p:sp>
    </p:spTree>
    <p:extLst>
      <p:ext uri="{BB962C8B-B14F-4D97-AF65-F5344CB8AC3E}">
        <p14:creationId xmlns:p14="http://schemas.microsoft.com/office/powerpoint/2010/main" val="15488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Something In-Between</a:t>
            </a:r>
            <a:endParaRPr lang="en-CA" dirty="0"/>
          </a:p>
        </p:txBody>
      </p:sp>
      <p:sp>
        <p:nvSpPr>
          <p:cNvPr id="3" name="Content Placeholder 2"/>
          <p:cNvSpPr>
            <a:spLocks noGrp="1"/>
          </p:cNvSpPr>
          <p:nvPr>
            <p:ph idx="1"/>
          </p:nvPr>
        </p:nvSpPr>
        <p:spPr/>
        <p:txBody>
          <a:bodyPr/>
          <a:lstStyle/>
          <a:p>
            <a:r>
              <a:rPr lang="en-CA" dirty="0" smtClean="0"/>
              <a:t>For servers where you don’t want to give up all of the GUI conveniences, you can install:</a:t>
            </a:r>
          </a:p>
          <a:p>
            <a:pPr lvl="1"/>
            <a:r>
              <a:rPr lang="en-CA" dirty="0" smtClean="0"/>
              <a:t>Minimal Server Interface</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276600"/>
            <a:ext cx="6437413" cy="2057400"/>
          </a:xfrm>
          <a:prstGeom prst="rect">
            <a:avLst/>
          </a:prstGeom>
        </p:spPr>
      </p:pic>
    </p:spTree>
    <p:extLst>
      <p:ext uri="{BB962C8B-B14F-4D97-AF65-F5344CB8AC3E}">
        <p14:creationId xmlns:p14="http://schemas.microsoft.com/office/powerpoint/2010/main" val="331900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28600"/>
            <a:ext cx="8077200" cy="1143000"/>
          </a:xfrm>
        </p:spPr>
        <p:txBody>
          <a:bodyPr/>
          <a:lstStyle/>
          <a:p>
            <a:r>
              <a:rPr lang="en-US" altLang="es-ES" smtClean="0"/>
              <a:t>Windows PowerShell</a:t>
            </a:r>
          </a:p>
        </p:txBody>
      </p:sp>
      <p:sp>
        <p:nvSpPr>
          <p:cNvPr id="39939" name="Rectangle 7"/>
          <p:cNvSpPr>
            <a:spLocks noGrp="1" noChangeArrowheads="1"/>
          </p:cNvSpPr>
          <p:nvPr>
            <p:ph idx="1"/>
          </p:nvPr>
        </p:nvSpPr>
        <p:spPr>
          <a:xfrm>
            <a:off x="381000" y="1600200"/>
            <a:ext cx="8305800" cy="4572000"/>
          </a:xfrm>
        </p:spPr>
        <p:txBody>
          <a:bodyPr/>
          <a:lstStyle/>
          <a:p>
            <a:r>
              <a:rPr lang="en-US" altLang="es-ES" dirty="0" smtClean="0"/>
              <a:t>Full-featured command shell that can use:</a:t>
            </a:r>
          </a:p>
          <a:p>
            <a:pPr lvl="1"/>
            <a:r>
              <a:rPr lang="en-US" altLang="es-ES" dirty="0" smtClean="0"/>
              <a:t>built-in commands, called </a:t>
            </a:r>
            <a:r>
              <a:rPr lang="en-US" altLang="es-ES" b="1" i="1" dirty="0" err="1" smtClean="0"/>
              <a:t>cmdlets</a:t>
            </a:r>
            <a:endParaRPr lang="en-US" altLang="es-ES" b="1" i="1" dirty="0" smtClean="0"/>
          </a:p>
          <a:p>
            <a:pPr lvl="1"/>
            <a:r>
              <a:rPr lang="en-US" altLang="es-ES" dirty="0" smtClean="0"/>
              <a:t>built-in programming features</a:t>
            </a:r>
          </a:p>
          <a:p>
            <a:pPr lvl="1"/>
            <a:r>
              <a:rPr lang="en-US" altLang="es-ES" dirty="0" smtClean="0"/>
              <a:t>Standard command line utilities</a:t>
            </a:r>
          </a:p>
          <a:p>
            <a:r>
              <a:rPr lang="en-US" altLang="es-ES" dirty="0" smtClean="0"/>
              <a:t>Any configuration or management task that can be done through a GUI tool, can also be accomplished with PowerShell</a:t>
            </a:r>
          </a:p>
          <a:p>
            <a:r>
              <a:rPr lang="en-US" altLang="es-ES" dirty="0" smtClean="0"/>
              <a:t>Scripts can be written to automate tasks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228600"/>
            <a:ext cx="8077200" cy="1143000"/>
          </a:xfrm>
        </p:spPr>
        <p:txBody>
          <a:bodyPr/>
          <a:lstStyle/>
          <a:p>
            <a:r>
              <a:rPr lang="en-US" altLang="es-ES" dirty="0" smtClean="0"/>
              <a:t>Windows PowerShell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47800"/>
            <a:ext cx="6486525" cy="23622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819400"/>
            <a:ext cx="3810000" cy="37528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228600"/>
            <a:ext cx="8077200" cy="1143000"/>
          </a:xfrm>
        </p:spPr>
        <p:txBody>
          <a:bodyPr/>
          <a:lstStyle/>
          <a:p>
            <a:r>
              <a:rPr lang="en-US" altLang="es-ES" smtClean="0"/>
              <a:t>Virtualization</a:t>
            </a:r>
          </a:p>
        </p:txBody>
      </p:sp>
      <p:sp>
        <p:nvSpPr>
          <p:cNvPr id="43011" name="Rectangle 7"/>
          <p:cNvSpPr>
            <a:spLocks noGrp="1" noChangeArrowheads="1"/>
          </p:cNvSpPr>
          <p:nvPr>
            <p:ph idx="1"/>
          </p:nvPr>
        </p:nvSpPr>
        <p:spPr>
          <a:xfrm>
            <a:off x="381000" y="1600200"/>
            <a:ext cx="8305800" cy="4572000"/>
          </a:xfrm>
        </p:spPr>
        <p:txBody>
          <a:bodyPr/>
          <a:lstStyle/>
          <a:p>
            <a:r>
              <a:rPr lang="en-CA" altLang="es-ES" dirty="0"/>
              <a:t>a combination of software and hardware engineering that creates Virtual Machines (VMs) - an abstraction of the computer hardware that allows a single machine to act as if it where </a:t>
            </a:r>
            <a:r>
              <a:rPr lang="en-CA" altLang="es-ES" dirty="0" smtClean="0"/>
              <a:t>many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63" y="3455504"/>
            <a:ext cx="5488037" cy="262206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Virtual Machines (Servers)</a:t>
            </a:r>
            <a:endParaRPr lang="en-CA" dirty="0"/>
          </a:p>
        </p:txBody>
      </p:sp>
      <p:sp>
        <p:nvSpPr>
          <p:cNvPr id="8" name="Content Placeholder 7"/>
          <p:cNvSpPr>
            <a:spLocks noGrp="1"/>
          </p:cNvSpPr>
          <p:nvPr>
            <p:ph idx="1"/>
          </p:nvPr>
        </p:nvSpPr>
        <p:spPr/>
        <p:txBody>
          <a:bodyPr/>
          <a:lstStyle/>
          <a:p>
            <a:r>
              <a:rPr lang="en-CA" dirty="0" smtClean="0"/>
              <a:t>Enables server consolidation and uses resources more efficiently</a:t>
            </a:r>
          </a:p>
          <a:p>
            <a:pPr lvl="1"/>
            <a:r>
              <a:rPr lang="en-CA" dirty="0" smtClean="0"/>
              <a:t>reduce </a:t>
            </a:r>
            <a:r>
              <a:rPr lang="en-CA" dirty="0"/>
              <a:t>power consumption and air conditioning </a:t>
            </a:r>
            <a:r>
              <a:rPr lang="en-CA" dirty="0" smtClean="0"/>
              <a:t>needs</a:t>
            </a:r>
          </a:p>
          <a:p>
            <a:pPr lvl="1"/>
            <a:r>
              <a:rPr lang="en-CA" dirty="0" smtClean="0"/>
              <a:t>Reduce building </a:t>
            </a:r>
            <a:r>
              <a:rPr lang="en-CA" dirty="0"/>
              <a:t>space and land requirements </a:t>
            </a:r>
            <a:endParaRPr lang="en-CA" dirty="0" smtClean="0"/>
          </a:p>
          <a:p>
            <a:pPr lvl="1"/>
            <a:r>
              <a:rPr lang="en-CA" dirty="0" smtClean="0"/>
              <a:t>provides </a:t>
            </a:r>
            <a:r>
              <a:rPr lang="en-CA" dirty="0"/>
              <a:t>high availability for critical applications, and streamlines application deployment and </a:t>
            </a:r>
            <a:r>
              <a:rPr lang="en-CA" dirty="0" smtClean="0"/>
              <a:t>migrations.</a:t>
            </a:r>
          </a:p>
          <a:p>
            <a:pPr lvl="1"/>
            <a:r>
              <a:rPr lang="en-CA" dirty="0" smtClean="0"/>
              <a:t>can </a:t>
            </a:r>
            <a:r>
              <a:rPr lang="en-CA" dirty="0"/>
              <a:t>simplify IT operations and allow IT organizations to respond faster to changing business </a:t>
            </a:r>
            <a:r>
              <a:rPr lang="en-CA" dirty="0" smtClean="0"/>
              <a:t>demands</a:t>
            </a:r>
            <a:endParaRPr lang="en-CA" dirty="0"/>
          </a:p>
        </p:txBody>
      </p:sp>
    </p:spTree>
    <p:extLst>
      <p:ext uri="{BB962C8B-B14F-4D97-AF65-F5344CB8AC3E}">
        <p14:creationId xmlns:p14="http://schemas.microsoft.com/office/powerpoint/2010/main" val="9144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s-ES" smtClean="0"/>
              <a:t>What is a Server Operating System?</a:t>
            </a:r>
          </a:p>
        </p:txBody>
      </p:sp>
      <p:sp>
        <p:nvSpPr>
          <p:cNvPr id="14339" name="Text Placeholder 5"/>
          <p:cNvSpPr>
            <a:spLocks noGrp="1"/>
          </p:cNvSpPr>
          <p:nvPr>
            <p:ph type="body" idx="1"/>
          </p:nvPr>
        </p:nvSpPr>
        <p:spPr/>
        <p:txBody>
          <a:bodyPr/>
          <a:lstStyle/>
          <a:p>
            <a:r>
              <a:rPr lang="en-US" altLang="es-ES" smtClean="0"/>
              <a:t>Server Operating System</a:t>
            </a:r>
          </a:p>
        </p:txBody>
      </p:sp>
      <p:sp>
        <p:nvSpPr>
          <p:cNvPr id="14340" name="Content Placeholder 2"/>
          <p:cNvSpPr>
            <a:spLocks noGrp="1"/>
          </p:cNvSpPr>
          <p:nvPr>
            <p:ph sz="half" idx="2"/>
          </p:nvPr>
        </p:nvSpPr>
        <p:spPr/>
        <p:txBody>
          <a:bodyPr/>
          <a:lstStyle/>
          <a:p>
            <a:r>
              <a:rPr lang="en-US" altLang="es-ES" sz="2000" smtClean="0"/>
              <a:t>provides services to users and client computers on a network and are typically optimized to perform these tasks</a:t>
            </a:r>
          </a:p>
        </p:txBody>
      </p:sp>
      <p:sp>
        <p:nvSpPr>
          <p:cNvPr id="14341" name="Text Placeholder 6"/>
          <p:cNvSpPr>
            <a:spLocks noGrp="1"/>
          </p:cNvSpPr>
          <p:nvPr>
            <p:ph type="body" sz="quarter" idx="3"/>
          </p:nvPr>
        </p:nvSpPr>
        <p:spPr>
          <a:xfrm>
            <a:off x="4645025" y="1535113"/>
            <a:ext cx="4270375" cy="639762"/>
          </a:xfrm>
        </p:spPr>
        <p:txBody>
          <a:bodyPr/>
          <a:lstStyle/>
          <a:p>
            <a:r>
              <a:rPr lang="en-US" altLang="es-ES" smtClean="0"/>
              <a:t>Desktop Operating System</a:t>
            </a:r>
          </a:p>
        </p:txBody>
      </p:sp>
      <p:sp>
        <p:nvSpPr>
          <p:cNvPr id="14342" name="Content Placeholder 7"/>
          <p:cNvSpPr>
            <a:spLocks noGrp="1"/>
          </p:cNvSpPr>
          <p:nvPr>
            <p:ph sz="quarter" idx="4"/>
          </p:nvPr>
        </p:nvSpPr>
        <p:spPr/>
        <p:txBody>
          <a:bodyPr/>
          <a:lstStyle/>
          <a:p>
            <a:r>
              <a:rPr lang="en-US" altLang="es-ES" sz="2000" smtClean="0"/>
              <a:t>optimized to interact with users and run user applications</a:t>
            </a:r>
          </a:p>
        </p:txBody>
      </p:sp>
      <p:pic>
        <p:nvPicPr>
          <p:cNvPr id="14345" name="Picture 2" descr="client_n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26193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4" descr="http://www.clipartbest.com/cliparts/niE/EpR/niEEpRBiA.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505200"/>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Hyper-V</a:t>
            </a:r>
            <a:endParaRPr lang="en-CA" dirty="0"/>
          </a:p>
        </p:txBody>
      </p:sp>
      <p:sp>
        <p:nvSpPr>
          <p:cNvPr id="3" name="Content Placeholder 2"/>
          <p:cNvSpPr>
            <a:spLocks noGrp="1"/>
          </p:cNvSpPr>
          <p:nvPr>
            <p:ph idx="1"/>
          </p:nvPr>
        </p:nvSpPr>
        <p:spPr/>
        <p:txBody>
          <a:bodyPr/>
          <a:lstStyle/>
          <a:p>
            <a:r>
              <a:rPr lang="en-CA" dirty="0" smtClean="0"/>
              <a:t>Microsoft’s Server Virtualization software, included with Standard and Datacenter</a:t>
            </a:r>
          </a:p>
          <a:p>
            <a:r>
              <a:rPr lang="en-CA" dirty="0" smtClean="0"/>
              <a:t>Hyper-V is free software that can be downloaded from the Microsoft website.</a:t>
            </a:r>
          </a:p>
          <a:p>
            <a:r>
              <a:rPr lang="en-CA" dirty="0" smtClean="0"/>
              <a:t>Install the Hyper-V role and use the Hyper-V Manager to create and manage virtual machines</a:t>
            </a:r>
          </a:p>
          <a:p>
            <a:r>
              <a:rPr lang="en-CA" dirty="0" smtClean="0"/>
              <a:t>You can use other </a:t>
            </a:r>
            <a:r>
              <a:rPr lang="en-CA" dirty="0" err="1" smtClean="0"/>
              <a:t>companys</a:t>
            </a:r>
            <a:r>
              <a:rPr lang="en-CA" dirty="0" smtClean="0"/>
              <a:t>’ virtualization software with Windows server</a:t>
            </a:r>
            <a:endParaRPr lang="en-CA" dirty="0"/>
          </a:p>
        </p:txBody>
      </p:sp>
    </p:spTree>
    <p:extLst>
      <p:ext uri="{BB962C8B-B14F-4D97-AF65-F5344CB8AC3E}">
        <p14:creationId xmlns:p14="http://schemas.microsoft.com/office/powerpoint/2010/main" val="74280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Computing</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600200"/>
            <a:ext cx="7293083" cy="3971925"/>
          </a:xfrm>
        </p:spPr>
      </p:pic>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sp>
        <p:nvSpPr>
          <p:cNvPr id="5" name="Slide Number Placeholder 4"/>
          <p:cNvSpPr>
            <a:spLocks noGrp="1"/>
          </p:cNvSpPr>
          <p:nvPr>
            <p:ph type="sldNum" sz="quarter" idx="4294967295"/>
          </p:nvPr>
        </p:nvSpPr>
        <p:spPr>
          <a:xfrm>
            <a:off x="6553200" y="6248400"/>
            <a:ext cx="1905000" cy="457200"/>
          </a:xfrm>
          <a:prstGeom prst="rect">
            <a:avLst/>
          </a:prstGeom>
        </p:spPr>
        <p:txBody>
          <a:bodyPr/>
          <a:lstStyle/>
          <a:p>
            <a:fld id="{E4AD069A-9AE9-40F7-A19A-08D5FF897FFF}" type="slidenum">
              <a:rPr lang="en-US" altLang="es-ES" smtClean="0"/>
              <a:pPr/>
              <a:t>31</a:t>
            </a:fld>
            <a:endParaRPr lang="en-US" altLang="es-ES"/>
          </a:p>
        </p:txBody>
      </p:sp>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200" dirty="0">
                <a:solidFill>
                  <a:schemeClr val="tx1"/>
                </a:solidFill>
              </a:rPr>
              <a:t>http://www.hcltech.com/blogs/transformation-through-technology/rise-cloud/</a:t>
            </a:r>
            <a:endParaRPr lang="en-US" altLang="es-ES" sz="1200" dirty="0" smtClean="0">
              <a:solidFill>
                <a:schemeClr val="tx1"/>
              </a:solidFill>
            </a:endParaRPr>
          </a:p>
        </p:txBody>
      </p:sp>
    </p:spTree>
    <p:extLst>
      <p:ext uri="{BB962C8B-B14F-4D97-AF65-F5344CB8AC3E}">
        <p14:creationId xmlns:p14="http://schemas.microsoft.com/office/powerpoint/2010/main" val="3499815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Mobile Device Support – Workplace Join</a:t>
            </a:r>
            <a:endParaRPr lang="en-CA" sz="3200" dirty="0"/>
          </a:p>
        </p:txBody>
      </p:sp>
      <p:sp>
        <p:nvSpPr>
          <p:cNvPr id="3" name="Content Placeholder 2"/>
          <p:cNvSpPr>
            <a:spLocks noGrp="1"/>
          </p:cNvSpPr>
          <p:nvPr>
            <p:ph idx="1"/>
          </p:nvPr>
        </p:nvSpPr>
        <p:spPr/>
        <p:txBody>
          <a:bodyPr/>
          <a:lstStyle/>
          <a:p>
            <a:endParaRPr lang="en-CA" dirty="0"/>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pPr>
              <a:defRPr/>
            </a:pPr>
            <a:r>
              <a:rPr lang="en-US" smtClean="0"/>
              <a:t>Hands-On Microsoft Windows Server 2008</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447800"/>
            <a:ext cx="8761770" cy="4694262"/>
          </a:xfrm>
          <a:prstGeom prst="rect">
            <a:avLst/>
          </a:prstGeom>
        </p:spPr>
      </p:pic>
      <p:sp>
        <p:nvSpPr>
          <p:cNvPr id="7" name="Footer Placeholder 3"/>
          <p:cNvSpPr txBox="1">
            <a:spLocks/>
          </p:cNvSpPr>
          <p:nvPr/>
        </p:nvSpPr>
        <p:spPr bwMode="auto">
          <a:xfrm>
            <a:off x="533400" y="6324600"/>
            <a:ext cx="5867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742950" indent="-28575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11430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6002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2057400" indent="-228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9pPr>
          </a:lstStyle>
          <a:p>
            <a:pPr eaLnBrk="1" hangingPunct="1"/>
            <a:r>
              <a:rPr lang="en-US" altLang="es-ES" sz="1200" dirty="0">
                <a:solidFill>
                  <a:schemeClr val="tx1"/>
                </a:solidFill>
              </a:rPr>
              <a:t>http://</a:t>
            </a:r>
            <a:r>
              <a:rPr lang="en-US" altLang="es-ES" sz="1200" dirty="0" smtClean="0">
                <a:solidFill>
                  <a:schemeClr val="tx1"/>
                </a:solidFill>
              </a:rPr>
              <a:t>blogs.technet.com/b/itprohellas/archive/2014/03/03/what-s-new-in-server-2012-r2-part-6-access-and-information-protection.aspx</a:t>
            </a:r>
          </a:p>
        </p:txBody>
      </p:sp>
    </p:spTree>
    <p:extLst>
      <p:ext uri="{BB962C8B-B14F-4D97-AF65-F5344CB8AC3E}">
        <p14:creationId xmlns:p14="http://schemas.microsoft.com/office/powerpoint/2010/main" val="57475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228600"/>
            <a:ext cx="8077200" cy="1143000"/>
          </a:xfrm>
        </p:spPr>
        <p:txBody>
          <a:bodyPr/>
          <a:lstStyle/>
          <a:p>
            <a:pPr eaLnBrk="1" hangingPunct="1"/>
            <a:r>
              <a:rPr lang="en-US" altLang="es-ES" smtClean="0"/>
              <a:t>Summary</a:t>
            </a:r>
          </a:p>
        </p:txBody>
      </p:sp>
      <p:sp>
        <p:nvSpPr>
          <p:cNvPr id="47107" name="Rectangle 3"/>
          <p:cNvSpPr>
            <a:spLocks noGrp="1" noChangeArrowheads="1"/>
          </p:cNvSpPr>
          <p:nvPr>
            <p:ph idx="1"/>
          </p:nvPr>
        </p:nvSpPr>
        <p:spPr>
          <a:xfrm>
            <a:off x="381000" y="1524000"/>
            <a:ext cx="8077200" cy="4572000"/>
          </a:xfrm>
        </p:spPr>
        <p:txBody>
          <a:bodyPr/>
          <a:lstStyle/>
          <a:p>
            <a:r>
              <a:rPr lang="en-US" altLang="es-ES" dirty="0" smtClean="0"/>
              <a:t>The Windows Server 2012 R2 platforms include, Standard Edition, </a:t>
            </a:r>
            <a:r>
              <a:rPr lang="en-US" altLang="es-ES" dirty="0"/>
              <a:t>Datacenter </a:t>
            </a:r>
            <a:r>
              <a:rPr lang="en-US" altLang="es-ES" dirty="0" smtClean="0"/>
              <a:t>Edition, Essentials Edition and Foundation Edition</a:t>
            </a:r>
          </a:p>
          <a:p>
            <a:r>
              <a:rPr lang="en-US" altLang="es-ES" dirty="0" smtClean="0"/>
              <a:t>Windows Server 2012 R2 includes many vital features</a:t>
            </a:r>
            <a:r>
              <a:rPr lang="en-US" altLang="es-ES" dirty="0"/>
              <a:t>, including: Server Manager/Remote </a:t>
            </a:r>
            <a:r>
              <a:rPr lang="en-US" altLang="es-ES" dirty="0" smtClean="0"/>
              <a:t>Administration, Clustering, Reliability, Windows </a:t>
            </a:r>
            <a:r>
              <a:rPr lang="en-US" altLang="es-ES" dirty="0"/>
              <a:t>Server </a:t>
            </a:r>
            <a:r>
              <a:rPr lang="en-US" altLang="es-ES" dirty="0" smtClean="0"/>
              <a:t>Core, Windows PowerShell, Virtualization, Cloud Computing and Mobile Support</a:t>
            </a:r>
            <a:endParaRPr lang="en-US" alt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s-ES" smtClean="0"/>
              <a:t>Server Operating System Services</a:t>
            </a:r>
          </a:p>
        </p:txBody>
      </p:sp>
      <p:sp>
        <p:nvSpPr>
          <p:cNvPr id="15363" name="Content Placeholder 2"/>
          <p:cNvSpPr>
            <a:spLocks noGrp="1"/>
          </p:cNvSpPr>
          <p:nvPr>
            <p:ph idx="1"/>
          </p:nvPr>
        </p:nvSpPr>
        <p:spPr/>
        <p:txBody>
          <a:bodyPr/>
          <a:lstStyle/>
          <a:p>
            <a:pPr lvl="1"/>
            <a:r>
              <a:rPr lang="en-US" altLang="es-ES" smtClean="0"/>
              <a:t>Web services</a:t>
            </a:r>
          </a:p>
          <a:p>
            <a:pPr lvl="1"/>
            <a:r>
              <a:rPr lang="en-US" altLang="es-ES" smtClean="0"/>
              <a:t>Email services</a:t>
            </a:r>
          </a:p>
          <a:p>
            <a:pPr lvl="1"/>
            <a:r>
              <a:rPr lang="en-US" altLang="es-ES" smtClean="0"/>
              <a:t>File storage</a:t>
            </a:r>
          </a:p>
          <a:p>
            <a:pPr lvl="1"/>
            <a:r>
              <a:rPr lang="en-US" altLang="es-ES" smtClean="0"/>
              <a:t>Print services</a:t>
            </a:r>
          </a:p>
          <a:p>
            <a:pPr lvl="1"/>
            <a:r>
              <a:rPr lang="en-US" altLang="es-ES" smtClean="0"/>
              <a:t>Shared applications</a:t>
            </a:r>
          </a:p>
          <a:p>
            <a:pPr lvl="1"/>
            <a:r>
              <a:rPr lang="en-US" altLang="es-ES" smtClean="0"/>
              <a:t>Client/server applications</a:t>
            </a:r>
          </a:p>
          <a:p>
            <a:pPr lvl="1"/>
            <a:r>
              <a:rPr lang="en-US" altLang="es-ES" smtClean="0"/>
              <a:t>Unattended installations</a:t>
            </a:r>
          </a:p>
          <a:p>
            <a:pPr lvl="1"/>
            <a:r>
              <a:rPr lang="en-US" altLang="es-ES" smtClean="0"/>
              <a:t>User management</a:t>
            </a:r>
          </a:p>
          <a:p>
            <a:pPr lvl="1"/>
            <a:r>
              <a:rPr lang="en-US" altLang="es-ES" smtClean="0"/>
              <a:t>Resource management</a:t>
            </a:r>
          </a:p>
          <a:p>
            <a:pPr lvl="1"/>
            <a:r>
              <a:rPr lang="en-US" altLang="es-ES" smtClean="0"/>
              <a:t>Network management</a:t>
            </a:r>
          </a:p>
          <a:p>
            <a:endParaRPr lang="en-US" altLang="es-ES" smtClean="0"/>
          </a:p>
        </p:txBody>
      </p:sp>
      <p:pic>
        <p:nvPicPr>
          <p:cNvPr id="15366" name="Picture 5" descr="IIS-server-installation.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03847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s-ES" smtClean="0"/>
              <a:t>Server Hardware</a:t>
            </a:r>
          </a:p>
        </p:txBody>
      </p:sp>
      <p:sp>
        <p:nvSpPr>
          <p:cNvPr id="16387" name="Content Placeholder 5"/>
          <p:cNvSpPr>
            <a:spLocks noGrp="1"/>
          </p:cNvSpPr>
          <p:nvPr>
            <p:ph sz="half" idx="1"/>
          </p:nvPr>
        </p:nvSpPr>
        <p:spPr>
          <a:xfrm>
            <a:off x="381000" y="1447800"/>
            <a:ext cx="3962400" cy="4572000"/>
          </a:xfrm>
        </p:spPr>
        <p:txBody>
          <a:bodyPr/>
          <a:lstStyle/>
          <a:p>
            <a:pPr>
              <a:buFontTx/>
              <a:buNone/>
            </a:pPr>
            <a:r>
              <a:rPr lang="en-US" altLang="es-ES" smtClean="0"/>
              <a:t>Small Business Server</a:t>
            </a:r>
          </a:p>
        </p:txBody>
      </p:sp>
      <p:sp>
        <p:nvSpPr>
          <p:cNvPr id="16388" name="Content Placeholder 6"/>
          <p:cNvSpPr>
            <a:spLocks noGrp="1"/>
          </p:cNvSpPr>
          <p:nvPr>
            <p:ph sz="half" idx="2"/>
          </p:nvPr>
        </p:nvSpPr>
        <p:spPr>
          <a:xfrm>
            <a:off x="4343400" y="1295400"/>
            <a:ext cx="4572000" cy="4572000"/>
          </a:xfrm>
        </p:spPr>
        <p:txBody>
          <a:bodyPr/>
          <a:lstStyle/>
          <a:p>
            <a:pPr algn="ctr">
              <a:buFontTx/>
              <a:buNone/>
            </a:pPr>
            <a:r>
              <a:rPr lang="en-US" altLang="es-ES" smtClean="0"/>
              <a:t>Blade and Rack Mounted Servers</a:t>
            </a:r>
          </a:p>
        </p:txBody>
      </p:sp>
      <p:pic>
        <p:nvPicPr>
          <p:cNvPr id="16391" name="Picture 2" descr="Blade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362200"/>
            <a:ext cx="300037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4" descr="http://www.computervalley.ca/bmz_cache/f/f967b58d2162cca48573108fb913a68d.image.550x5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6" descr="http://3.bp.blogspot.com/-WxvqM_vxVro/UR5pCP23RNI/AAAAAAAAFTk/ldJCmUUvp9I/s320/What+are+the+Difference+Between+Rack+and+Blade+Serv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343400"/>
            <a:ext cx="30480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s-ES" dirty="0" smtClean="0"/>
              <a:t>Windows Server 2012 R2 Editions</a:t>
            </a:r>
          </a:p>
        </p:txBody>
      </p:sp>
      <p:sp>
        <p:nvSpPr>
          <p:cNvPr id="17411" name="Rectangle 3"/>
          <p:cNvSpPr>
            <a:spLocks noGrp="1" noChangeArrowheads="1"/>
          </p:cNvSpPr>
          <p:nvPr>
            <p:ph idx="1"/>
          </p:nvPr>
        </p:nvSpPr>
        <p:spPr>
          <a:xfrm>
            <a:off x="381000" y="3505200"/>
            <a:ext cx="8305800" cy="3048000"/>
          </a:xfrm>
        </p:spPr>
        <p:txBody>
          <a:bodyPr/>
          <a:lstStyle/>
          <a:p>
            <a:r>
              <a:rPr lang="en-US" altLang="es-ES" dirty="0" smtClean="0"/>
              <a:t>Windows Server 2012 R2 </a:t>
            </a:r>
            <a:r>
              <a:rPr lang="en-US" altLang="es-ES" dirty="0"/>
              <a:t>Datacenter Edition</a:t>
            </a:r>
            <a:endParaRPr lang="en-US" altLang="es-ES" dirty="0" smtClean="0"/>
          </a:p>
          <a:p>
            <a:r>
              <a:rPr lang="en-US" altLang="es-ES" dirty="0" smtClean="0"/>
              <a:t>Windows Server 2012 R2 Standard Edition</a:t>
            </a:r>
          </a:p>
          <a:p>
            <a:r>
              <a:rPr lang="en-US" altLang="es-ES" dirty="0" smtClean="0"/>
              <a:t>Windows Server 2012 R2 Essentials Edition</a:t>
            </a:r>
          </a:p>
          <a:p>
            <a:r>
              <a:rPr lang="en-US" altLang="es-ES" dirty="0" smtClean="0"/>
              <a:t>Windows Server 2012 R2 Foundation Edition</a:t>
            </a:r>
          </a:p>
          <a:p>
            <a:pPr marL="0" indent="0">
              <a:buNone/>
            </a:pPr>
            <a:endParaRPr lang="en-US" altLang="es-E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47576"/>
            <a:ext cx="6096851" cy="17814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s-ES" dirty="0"/>
              <a:t>Windows Server </a:t>
            </a:r>
            <a:r>
              <a:rPr lang="en-US" altLang="es-ES" dirty="0" smtClean="0"/>
              <a:t>2012 </a:t>
            </a:r>
            <a:r>
              <a:rPr lang="en-US" altLang="es-ES" dirty="0"/>
              <a:t>R2 </a:t>
            </a:r>
            <a:br>
              <a:rPr lang="en-US" altLang="es-ES" dirty="0"/>
            </a:br>
            <a:r>
              <a:rPr lang="en-US" altLang="es-ES" dirty="0" smtClean="0"/>
              <a:t>Datacenter and Standard Editions</a:t>
            </a:r>
            <a:endParaRPr lang="en-US" altLang="es-ES" dirty="0"/>
          </a:p>
        </p:txBody>
      </p:sp>
      <p:sp>
        <p:nvSpPr>
          <p:cNvPr id="18435" name="Content Placeholder 2"/>
          <p:cNvSpPr>
            <a:spLocks noGrp="1"/>
          </p:cNvSpPr>
          <p:nvPr>
            <p:ph idx="1"/>
          </p:nvPr>
        </p:nvSpPr>
        <p:spPr/>
        <p:txBody>
          <a:bodyPr/>
          <a:lstStyle/>
          <a:p>
            <a:pPr marL="0" indent="0">
              <a:buNone/>
            </a:pPr>
            <a:r>
              <a:rPr lang="en-CA" b="1" dirty="0" smtClean="0"/>
              <a:t>Datacenter </a:t>
            </a:r>
            <a:r>
              <a:rPr lang="en-CA" b="1" dirty="0"/>
              <a:t>edition </a:t>
            </a:r>
            <a:r>
              <a:rPr lang="en-CA" dirty="0"/>
              <a:t>for highly-virtualized private cloud </a:t>
            </a:r>
            <a:r>
              <a:rPr lang="en-CA" dirty="0" smtClean="0"/>
              <a:t>environments (unlimited VMs) </a:t>
            </a:r>
          </a:p>
          <a:p>
            <a:r>
              <a:rPr lang="en-CA" dirty="0" smtClean="0"/>
              <a:t>Only available through volume licensing and OEM channels.</a:t>
            </a:r>
            <a:endParaRPr lang="en-CA" dirty="0"/>
          </a:p>
          <a:p>
            <a:pPr marL="0" indent="0">
              <a:buNone/>
            </a:pPr>
            <a:r>
              <a:rPr lang="en-CA" b="1" dirty="0" smtClean="0"/>
              <a:t>Standard </a:t>
            </a:r>
            <a:r>
              <a:rPr lang="en-CA" b="1" dirty="0"/>
              <a:t>edition </a:t>
            </a:r>
            <a:r>
              <a:rPr lang="en-CA" dirty="0"/>
              <a:t>for non-virtualized or lightly virtualized </a:t>
            </a:r>
            <a:r>
              <a:rPr lang="en-CA" dirty="0" smtClean="0"/>
              <a:t>environments (only 2 VMs)</a:t>
            </a:r>
          </a:p>
          <a:p>
            <a:r>
              <a:rPr lang="en-CA" dirty="0"/>
              <a:t>Available through OEM, volume licensing, and retail </a:t>
            </a:r>
            <a:r>
              <a:rPr lang="en-CA" dirty="0" smtClean="0"/>
              <a:t>channels</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ES" dirty="0"/>
              <a:t>Windows Server 2012 R2 </a:t>
            </a:r>
            <a:br>
              <a:rPr lang="en-US" altLang="es-ES" dirty="0"/>
            </a:br>
            <a:r>
              <a:rPr lang="en-US" altLang="es-ES" dirty="0"/>
              <a:t>Datacenter and Standard Editions</a:t>
            </a:r>
            <a:endParaRPr lang="en-CA" dirty="0"/>
          </a:p>
        </p:txBody>
      </p:sp>
      <p:sp>
        <p:nvSpPr>
          <p:cNvPr id="3" name="Content Placeholder 2"/>
          <p:cNvSpPr>
            <a:spLocks noGrp="1"/>
          </p:cNvSpPr>
          <p:nvPr>
            <p:ph idx="1"/>
          </p:nvPr>
        </p:nvSpPr>
        <p:spPr/>
        <p:txBody>
          <a:bodyPr/>
          <a:lstStyle/>
          <a:p>
            <a:r>
              <a:rPr lang="en-CA" dirty="0"/>
              <a:t>Full set of server features</a:t>
            </a:r>
          </a:p>
          <a:p>
            <a:r>
              <a:rPr lang="en-CA" dirty="0"/>
              <a:t>enterprise-class server and cloud platform </a:t>
            </a:r>
          </a:p>
          <a:p>
            <a:r>
              <a:rPr lang="en-CA" dirty="0"/>
              <a:t> powerful availability features protect against service outages 	</a:t>
            </a:r>
          </a:p>
          <a:p>
            <a:r>
              <a:rPr lang="en-CA" dirty="0" smtClean="0"/>
              <a:t>automation </a:t>
            </a:r>
            <a:r>
              <a:rPr lang="en-CA" dirty="0"/>
              <a:t>plus storage and networking virtualization solutions</a:t>
            </a:r>
          </a:p>
          <a:p>
            <a:r>
              <a:rPr lang="en-CA" dirty="0"/>
              <a:t>Per-processor licensing (2 processors/license)</a:t>
            </a:r>
          </a:p>
          <a:p>
            <a:r>
              <a:rPr lang="en-CA" dirty="0"/>
              <a:t>requires Windows Server CALs for every user or device accessing a server </a:t>
            </a:r>
          </a:p>
          <a:p>
            <a:endParaRPr lang="en-CA" dirty="0"/>
          </a:p>
        </p:txBody>
      </p:sp>
    </p:spTree>
    <p:extLst>
      <p:ext uri="{BB962C8B-B14F-4D97-AF65-F5344CB8AC3E}">
        <p14:creationId xmlns:p14="http://schemas.microsoft.com/office/powerpoint/2010/main" val="15936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defRPr/>
            </a:pPr>
            <a:r>
              <a:rPr lang="en-US" sz="2800" dirty="0"/>
              <a:t>Windows Server </a:t>
            </a:r>
            <a:r>
              <a:rPr lang="en-US" sz="2800" dirty="0" smtClean="0"/>
              <a:t>2012 </a:t>
            </a:r>
            <a:r>
              <a:rPr lang="en-US" sz="2800" dirty="0"/>
              <a:t>R2 </a:t>
            </a:r>
            <a:r>
              <a:rPr lang="en-US" sz="2800" dirty="0" smtClean="0"/>
              <a:t>Essentials </a:t>
            </a:r>
            <a:r>
              <a:rPr lang="en-US" sz="2800" dirty="0"/>
              <a:t>Edition</a:t>
            </a:r>
          </a:p>
        </p:txBody>
      </p:sp>
      <p:sp>
        <p:nvSpPr>
          <p:cNvPr id="19459" name="Rectangle 3"/>
          <p:cNvSpPr>
            <a:spLocks noGrp="1" noChangeArrowheads="1"/>
          </p:cNvSpPr>
          <p:nvPr>
            <p:ph idx="1"/>
          </p:nvPr>
        </p:nvSpPr>
        <p:spPr>
          <a:xfrm>
            <a:off x="381000" y="1676400"/>
            <a:ext cx="8305800" cy="4572000"/>
          </a:xfrm>
        </p:spPr>
        <p:txBody>
          <a:bodyPr/>
          <a:lstStyle/>
          <a:p>
            <a:r>
              <a:rPr lang="en-CA" dirty="0" smtClean="0"/>
              <a:t>for </a:t>
            </a:r>
            <a:r>
              <a:rPr lang="en-CA" dirty="0"/>
              <a:t>small businesses with up to 25 users running on servers with up to two </a:t>
            </a:r>
            <a:r>
              <a:rPr lang="en-CA" dirty="0" smtClean="0"/>
              <a:t>processors</a:t>
            </a:r>
          </a:p>
          <a:p>
            <a:r>
              <a:rPr lang="en-CA" dirty="0" smtClean="0"/>
              <a:t>Limited set of features</a:t>
            </a:r>
          </a:p>
          <a:p>
            <a:r>
              <a:rPr lang="en-CA" dirty="0" smtClean="0"/>
              <a:t>Available through OEM, volume licensing, and retail channels</a:t>
            </a:r>
          </a:p>
          <a:p>
            <a:r>
              <a:rPr lang="en-CA" dirty="0" smtClean="0"/>
              <a:t>1 license covers 2 processors and 25 users</a:t>
            </a:r>
          </a:p>
          <a:p>
            <a:r>
              <a:rPr lang="en-CA" dirty="0" smtClean="0"/>
              <a:t>Cannot join a domain (can create a domain)</a:t>
            </a:r>
          </a:p>
          <a:p>
            <a:r>
              <a:rPr lang="en-CA" dirty="0"/>
              <a:t>No Server Core Mode</a:t>
            </a:r>
          </a:p>
          <a:p>
            <a:endParaRPr lang="en-CA" dirty="0"/>
          </a:p>
          <a:p>
            <a:endParaRPr lang="en-CA" dirty="0"/>
          </a:p>
          <a:p>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2556</Words>
  <Application>Microsoft Office PowerPoint</Application>
  <PresentationFormat>On-screen Show (4:3)</PresentationFormat>
  <Paragraphs>243</Paragraphs>
  <Slides>33</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Times New Roman</vt:lpstr>
      <vt:lpstr>3_Default Design</vt:lpstr>
      <vt:lpstr>Introduction to Windows Server</vt:lpstr>
      <vt:lpstr>Objectives</vt:lpstr>
      <vt:lpstr>What is a Server Operating System?</vt:lpstr>
      <vt:lpstr>Server Operating System Services</vt:lpstr>
      <vt:lpstr>Server Hardware</vt:lpstr>
      <vt:lpstr>Windows Server 2012 R2 Editions</vt:lpstr>
      <vt:lpstr>Windows Server 2012 R2  Datacenter and Standard Editions</vt:lpstr>
      <vt:lpstr>Windows Server 2012 R2  Datacenter and Standard Editions</vt:lpstr>
      <vt:lpstr>Windows Server 2012 R2 Essentials Edition</vt:lpstr>
      <vt:lpstr>Windows Server 2012 R2 Foundation Edition</vt:lpstr>
      <vt:lpstr>Hardware Requirements</vt:lpstr>
      <vt:lpstr>Hardware Maximums</vt:lpstr>
      <vt:lpstr>Windows Server 2012 R2 Features</vt:lpstr>
      <vt:lpstr>Server Manager</vt:lpstr>
      <vt:lpstr>Server Manager</vt:lpstr>
      <vt:lpstr>Server Manager</vt:lpstr>
      <vt:lpstr>Manage the Local Server</vt:lpstr>
      <vt:lpstr>Manage Remote Server(s)</vt:lpstr>
      <vt:lpstr>Clustering</vt:lpstr>
      <vt:lpstr>Clustering </vt:lpstr>
      <vt:lpstr>Hot-Add/Replace</vt:lpstr>
      <vt:lpstr>Windows Server Core</vt:lpstr>
      <vt:lpstr>Benefits of Server Core</vt:lpstr>
      <vt:lpstr>Changing from Server Core to GUI</vt:lpstr>
      <vt:lpstr>Something In-Between</vt:lpstr>
      <vt:lpstr>Windows PowerShell</vt:lpstr>
      <vt:lpstr>Windows PowerShell</vt:lpstr>
      <vt:lpstr>Virtualization</vt:lpstr>
      <vt:lpstr>Virtual Machines (Servers)</vt:lpstr>
      <vt:lpstr>Hyper-V</vt:lpstr>
      <vt:lpstr>Cloud Computing</vt:lpstr>
      <vt:lpstr>Mobile Device Support – Workplace Join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Windows Server 2008 R2</dc:title>
  <dc:creator/>
  <cp:lastModifiedBy/>
  <cp:revision>699</cp:revision>
  <dcterms:created xsi:type="dcterms:W3CDTF">2002-09-27T23:29:22Z</dcterms:created>
  <dcterms:modified xsi:type="dcterms:W3CDTF">2015-01-13T19:00:04Z</dcterms:modified>
</cp:coreProperties>
</file>