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1" r:id="rId5"/>
    <p:sldId id="257" r:id="rId6"/>
    <p:sldId id="259"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9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89A1-ED4A-472F-BED2-D3CCEAB8A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AEAA0E-53D9-4A4A-B4BF-96203E658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7DAF71-B205-4E93-B300-C0A82F6BE448}"/>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5" name="Footer Placeholder 4">
            <a:extLst>
              <a:ext uri="{FF2B5EF4-FFF2-40B4-BE49-F238E27FC236}">
                <a16:creationId xmlns:a16="http://schemas.microsoft.com/office/drawing/2014/main" id="{D85C1CA5-8106-4146-B46E-AA99EB6FC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2847C-365A-4505-BC55-1F4D17ADBBD7}"/>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1078430749"/>
      </p:ext>
    </p:extLst>
  </p:cSld>
  <p:clrMapOvr>
    <a:masterClrMapping/>
  </p:clrMapOvr>
  <p:transition>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78C0-0F64-4321-93D2-E05681BEB5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ED0BB5-ADA5-4E38-BF4F-1040F55C43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020C-F32F-4CA3-8706-94C552F8354C}"/>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5" name="Footer Placeholder 4">
            <a:extLst>
              <a:ext uri="{FF2B5EF4-FFF2-40B4-BE49-F238E27FC236}">
                <a16:creationId xmlns:a16="http://schemas.microsoft.com/office/drawing/2014/main" id="{D3591F50-A25D-45D9-8F53-71864B5FF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C0319-A32F-4577-BC31-84FDB0B28AD9}"/>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3357352769"/>
      </p:ext>
    </p:extLst>
  </p:cSld>
  <p:clrMapOvr>
    <a:masterClrMapping/>
  </p:clrMapOvr>
  <p:transition>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175F2-932E-4160-A05C-78A0DB5810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81A688-6738-41C4-979D-E5431AB826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FD227-D8EA-4DD6-A699-461155B36558}"/>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5" name="Footer Placeholder 4">
            <a:extLst>
              <a:ext uri="{FF2B5EF4-FFF2-40B4-BE49-F238E27FC236}">
                <a16:creationId xmlns:a16="http://schemas.microsoft.com/office/drawing/2014/main" id="{2AE60775-E3BD-497D-9913-2739288DD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CCCB6-DBAD-47DF-910E-B186BD24662D}"/>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595937331"/>
      </p:ext>
    </p:extLst>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6351-B18B-4A55-A565-59621EDF0E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9DBE81-B34B-474D-9010-41B3CF83AF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BC8B7-C6BA-41E0-9E67-46A9521B857F}"/>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5" name="Footer Placeholder 4">
            <a:extLst>
              <a:ext uri="{FF2B5EF4-FFF2-40B4-BE49-F238E27FC236}">
                <a16:creationId xmlns:a16="http://schemas.microsoft.com/office/drawing/2014/main" id="{617834E8-6699-4DDA-89E6-72494D1FD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9F341-4844-45D3-98DD-7F9A7C33F41D}"/>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1762189019"/>
      </p:ext>
    </p:extLst>
  </p:cSld>
  <p:clrMapOvr>
    <a:masterClrMapping/>
  </p:clrMapOvr>
  <p:transition>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00F2-3C94-4D8D-9A63-A9ACDB72C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B1AB5C-470E-4D9F-8DC1-C59A80757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78AB07-8ED2-47F2-8A8A-ADC8CE137488}"/>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5" name="Footer Placeholder 4">
            <a:extLst>
              <a:ext uri="{FF2B5EF4-FFF2-40B4-BE49-F238E27FC236}">
                <a16:creationId xmlns:a16="http://schemas.microsoft.com/office/drawing/2014/main" id="{CA045267-08D5-412A-8637-750E434A8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4CDC4-7014-4ECD-B9C6-B0A4BD6BEEFD}"/>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1081183197"/>
      </p:ext>
    </p:extLst>
  </p:cSld>
  <p:clrMapOvr>
    <a:masterClrMapping/>
  </p:clrMapOvr>
  <p:transition>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B6CC-F5EB-466F-B45D-FF3B9ED17C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9B52A-E2DB-4DCD-B880-7321A86CE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6B940-29DB-4B5B-8979-D2B2D9C175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E64162-82B9-4606-9621-73C75D68AB3E}"/>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6" name="Footer Placeholder 5">
            <a:extLst>
              <a:ext uri="{FF2B5EF4-FFF2-40B4-BE49-F238E27FC236}">
                <a16:creationId xmlns:a16="http://schemas.microsoft.com/office/drawing/2014/main" id="{9D98D8DF-5D12-41F4-AD61-F84F54D1B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4E4277-A6A3-400B-ABC9-7868F44D27BC}"/>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4237349230"/>
      </p:ext>
    </p:extLst>
  </p:cSld>
  <p:clrMapOvr>
    <a:masterClrMapping/>
  </p:clrMapOvr>
  <p:transition>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59D5-7074-4504-973F-D00DFB93AA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55804D-1D83-463E-9D58-68F3DDD0F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4F5816-CCAF-403C-BC68-A85105BA3C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26C603-0E4B-4966-8929-7AD956AC5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1D7A6-C634-43CB-A923-C9D29F4A5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E5EDE4-DBA3-4BC7-8128-BC16032D19D1}"/>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8" name="Footer Placeholder 7">
            <a:extLst>
              <a:ext uri="{FF2B5EF4-FFF2-40B4-BE49-F238E27FC236}">
                <a16:creationId xmlns:a16="http://schemas.microsoft.com/office/drawing/2014/main" id="{87D23C81-3D13-464E-89C6-CFB4B6909C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E02A27-3AAB-483E-A83C-CC0F8314C12F}"/>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1179962396"/>
      </p:ext>
    </p:extLst>
  </p:cSld>
  <p:clrMapOvr>
    <a:masterClrMapping/>
  </p:clrMapOvr>
  <p:transition>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6A50-7F9B-4AE8-AE69-6E2DF81E63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EC640-1185-4A92-9426-02E7FFB3C4C3}"/>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4" name="Footer Placeholder 3">
            <a:extLst>
              <a:ext uri="{FF2B5EF4-FFF2-40B4-BE49-F238E27FC236}">
                <a16:creationId xmlns:a16="http://schemas.microsoft.com/office/drawing/2014/main" id="{C4EF27D5-E594-48DF-84CD-1E73AA638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42F889-CB5D-4743-9891-D02DEFE6B117}"/>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2784754252"/>
      </p:ext>
    </p:extLst>
  </p:cSld>
  <p:clrMapOvr>
    <a:masterClrMapping/>
  </p:clrMapOvr>
  <p:transition>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EFA8EC-FE9F-4588-BAEE-B1A0D11E2129}"/>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3" name="Footer Placeholder 2">
            <a:extLst>
              <a:ext uri="{FF2B5EF4-FFF2-40B4-BE49-F238E27FC236}">
                <a16:creationId xmlns:a16="http://schemas.microsoft.com/office/drawing/2014/main" id="{DC5512A2-BB7A-4B25-99C8-F89DB193FD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8884C8-2862-46C0-BF8E-80ADC087DA0F}"/>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42310171"/>
      </p:ext>
    </p:extLst>
  </p:cSld>
  <p:clrMapOvr>
    <a:masterClrMapping/>
  </p:clrMapOvr>
  <p:transition>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7187-8984-4E1E-9430-5DE0B8FE0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C4A936-2EEA-42E6-8F4A-6806A06B2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81784B-153D-41BC-A707-8B6399B5E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03E85-2B2E-458F-978E-CDF3109A45A6}"/>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6" name="Footer Placeholder 5">
            <a:extLst>
              <a:ext uri="{FF2B5EF4-FFF2-40B4-BE49-F238E27FC236}">
                <a16:creationId xmlns:a16="http://schemas.microsoft.com/office/drawing/2014/main" id="{AA4CAE5D-7791-4AD2-9A59-3211A8E6C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2CF502-B6D0-4B72-A816-3A247668430F}"/>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3995630032"/>
      </p:ext>
    </p:extLst>
  </p:cSld>
  <p:clrMapOvr>
    <a:masterClrMapping/>
  </p:clrMapOvr>
  <p:transition>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CC22-BDB0-4432-9891-FA45F8A9A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4B342D-C6F2-407E-A246-48AC86EB2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53344D-D36A-4323-8604-1F87ED865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38096-35BF-4BEE-A6B8-C58F4C0103AC}"/>
              </a:ext>
            </a:extLst>
          </p:cNvPr>
          <p:cNvSpPr>
            <a:spLocks noGrp="1"/>
          </p:cNvSpPr>
          <p:nvPr>
            <p:ph type="dt" sz="half" idx="10"/>
          </p:nvPr>
        </p:nvSpPr>
        <p:spPr/>
        <p:txBody>
          <a:bodyPr/>
          <a:lstStyle/>
          <a:p>
            <a:fld id="{2E29872B-9348-4AD6-B30A-4C4FE80B3785}" type="datetimeFigureOut">
              <a:rPr lang="en-US" smtClean="0"/>
              <a:pPr/>
              <a:t>6/21/2020</a:t>
            </a:fld>
            <a:endParaRPr lang="en-US"/>
          </a:p>
        </p:txBody>
      </p:sp>
      <p:sp>
        <p:nvSpPr>
          <p:cNvPr id="6" name="Footer Placeholder 5">
            <a:extLst>
              <a:ext uri="{FF2B5EF4-FFF2-40B4-BE49-F238E27FC236}">
                <a16:creationId xmlns:a16="http://schemas.microsoft.com/office/drawing/2014/main" id="{722CB8C5-4B1E-4052-BB57-2DDE9E9FB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51C83-5D3A-401E-9A07-4869485B83F2}"/>
              </a:ext>
            </a:extLst>
          </p:cNvPr>
          <p:cNvSpPr>
            <a:spLocks noGrp="1"/>
          </p:cNvSpPr>
          <p:nvPr>
            <p:ph type="sldNum" sz="quarter" idx="12"/>
          </p:nvPr>
        </p:nvSpPr>
        <p:spPr/>
        <p:txBody>
          <a:bodyPr/>
          <a:lstStyle/>
          <a:p>
            <a:fld id="{CC212EB4-35E4-4CC5-97D9-767101F8112C}" type="slidenum">
              <a:rPr lang="en-US" smtClean="0"/>
              <a:pPr/>
              <a:t>‹#›</a:t>
            </a:fld>
            <a:endParaRPr lang="en-US"/>
          </a:p>
        </p:txBody>
      </p:sp>
    </p:spTree>
    <p:extLst>
      <p:ext uri="{BB962C8B-B14F-4D97-AF65-F5344CB8AC3E}">
        <p14:creationId xmlns:p14="http://schemas.microsoft.com/office/powerpoint/2010/main" val="1000054675"/>
      </p:ext>
    </p:extLst>
  </p:cSld>
  <p:clrMapOvr>
    <a:masterClrMapping/>
  </p:clrMapOvr>
  <p:transition>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7000" b="-2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DD63AF-20F6-42EF-B4AE-65F06CECC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D04327-5F11-42D1-AD7B-9F978FB0F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890B3-C2A6-49A8-B5B9-A31E13B199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9872B-9348-4AD6-B30A-4C4FE80B3785}" type="datetimeFigureOut">
              <a:rPr lang="en-US" smtClean="0"/>
              <a:pPr/>
              <a:t>6/21/2020</a:t>
            </a:fld>
            <a:endParaRPr lang="en-US"/>
          </a:p>
        </p:txBody>
      </p:sp>
      <p:sp>
        <p:nvSpPr>
          <p:cNvPr id="5" name="Footer Placeholder 4">
            <a:extLst>
              <a:ext uri="{FF2B5EF4-FFF2-40B4-BE49-F238E27FC236}">
                <a16:creationId xmlns:a16="http://schemas.microsoft.com/office/drawing/2014/main" id="{ECEF184E-001F-4010-BB2D-38DAB16E0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448B82-0054-455E-BE7D-8CD2D0AFA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12EB4-35E4-4CC5-97D9-767101F8112C}" type="slidenum">
              <a:rPr lang="en-US" smtClean="0"/>
              <a:pPr/>
              <a:t>‹#›</a:t>
            </a:fld>
            <a:endParaRPr lang="en-US"/>
          </a:p>
        </p:txBody>
      </p:sp>
    </p:spTree>
    <p:extLst>
      <p:ext uri="{BB962C8B-B14F-4D97-AF65-F5344CB8AC3E}">
        <p14:creationId xmlns:p14="http://schemas.microsoft.com/office/powerpoint/2010/main" val="2969820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newsfla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6EAE77-D784-4826-9F57-1EE41A5FA4AC}"/>
              </a:ext>
            </a:extLst>
          </p:cNvPr>
          <p:cNvSpPr>
            <a:spLocks noGrp="1"/>
          </p:cNvSpPr>
          <p:nvPr>
            <p:ph type="subTitle" idx="1"/>
          </p:nvPr>
        </p:nvSpPr>
        <p:spPr>
          <a:xfrm>
            <a:off x="1524000" y="424071"/>
            <a:ext cx="9144000" cy="6133202"/>
          </a:xfrm>
        </p:spPr>
        <p:txBody>
          <a:bodyPr>
            <a:normAutofit lnSpcReduction="10000"/>
          </a:bodyPr>
          <a:lstStyle/>
          <a:p>
            <a:r>
              <a:rPr lang="en-US" sz="3000" b="1" dirty="0"/>
              <a:t>BOOK REVIEW</a:t>
            </a:r>
          </a:p>
          <a:p>
            <a:endParaRPr lang="en-US" dirty="0"/>
          </a:p>
          <a:p>
            <a:r>
              <a:rPr lang="en-US" sz="4300" b="1" i="1" u="sng" dirty="0"/>
              <a:t>“The Kite Runner” </a:t>
            </a:r>
          </a:p>
          <a:p>
            <a:endParaRPr lang="en-US" dirty="0"/>
          </a:p>
          <a:p>
            <a:r>
              <a:rPr lang="en-US" b="1" dirty="0"/>
              <a:t>Course Instructor: Miss </a:t>
            </a:r>
            <a:r>
              <a:rPr lang="en-US" b="1" dirty="0" err="1"/>
              <a:t>Ufaq</a:t>
            </a:r>
            <a:r>
              <a:rPr lang="en-US" b="1" dirty="0"/>
              <a:t> </a:t>
            </a:r>
            <a:r>
              <a:rPr lang="en-US" b="1" dirty="0" err="1"/>
              <a:t>binte</a:t>
            </a:r>
            <a:r>
              <a:rPr lang="en-US" b="1" dirty="0"/>
              <a:t> Jamal</a:t>
            </a:r>
          </a:p>
          <a:p>
            <a:r>
              <a:rPr lang="en-US" b="1" dirty="0"/>
              <a:t>Semester 4 Section C</a:t>
            </a:r>
          </a:p>
          <a:p>
            <a:endParaRPr lang="en-US" dirty="0"/>
          </a:p>
          <a:p>
            <a:pPr algn="l"/>
            <a:r>
              <a:rPr lang="en-US" b="1" i="1" dirty="0"/>
              <a:t>Group Members:</a:t>
            </a:r>
          </a:p>
          <a:p>
            <a:pPr algn="l"/>
            <a:r>
              <a:rPr lang="en-US" dirty="0" err="1"/>
              <a:t>Amal</a:t>
            </a:r>
            <a:r>
              <a:rPr lang="en-US" dirty="0"/>
              <a:t> Fatima:              (05-171182-109)</a:t>
            </a:r>
          </a:p>
          <a:p>
            <a:pPr algn="l"/>
            <a:r>
              <a:rPr lang="en-US" dirty="0" err="1"/>
              <a:t>Anayah</a:t>
            </a:r>
            <a:r>
              <a:rPr lang="en-US" dirty="0"/>
              <a:t> Ahmed:         (05-171182-115)</a:t>
            </a:r>
          </a:p>
          <a:p>
            <a:pPr algn="l"/>
            <a:r>
              <a:rPr lang="en-US" dirty="0"/>
              <a:t>Maham </a:t>
            </a:r>
            <a:r>
              <a:rPr lang="en-US" dirty="0" err="1"/>
              <a:t>Mutahir</a:t>
            </a:r>
            <a:r>
              <a:rPr lang="en-US" dirty="0"/>
              <a:t> Ali: (05-171182-125)</a:t>
            </a:r>
          </a:p>
          <a:p>
            <a:pPr algn="l"/>
            <a:r>
              <a:rPr lang="en-US" dirty="0" err="1"/>
              <a:t>Rida</a:t>
            </a:r>
            <a:r>
              <a:rPr lang="en-US" dirty="0"/>
              <a:t> </a:t>
            </a:r>
            <a:r>
              <a:rPr lang="en-US" dirty="0" err="1"/>
              <a:t>Yousaf</a:t>
            </a:r>
            <a:r>
              <a:rPr lang="en-US" dirty="0"/>
              <a:t>:                (05-171182-112)</a:t>
            </a:r>
          </a:p>
          <a:p>
            <a:pPr algn="l"/>
            <a:r>
              <a:rPr lang="en-US" dirty="0"/>
              <a:t>Sabika Safdar:             (05-171181-112)</a:t>
            </a:r>
          </a:p>
          <a:p>
            <a:endParaRPr lang="en-US" dirty="0"/>
          </a:p>
          <a:p>
            <a:endParaRPr lang="en-US" dirty="0"/>
          </a:p>
        </p:txBody>
      </p:sp>
    </p:spTree>
    <p:extLst>
      <p:ext uri="{BB962C8B-B14F-4D97-AF65-F5344CB8AC3E}">
        <p14:creationId xmlns:p14="http://schemas.microsoft.com/office/powerpoint/2010/main" val="479125392"/>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6EAE77-D784-4826-9F57-1EE41A5FA4AC}"/>
              </a:ext>
            </a:extLst>
          </p:cNvPr>
          <p:cNvSpPr>
            <a:spLocks noGrp="1"/>
          </p:cNvSpPr>
          <p:nvPr>
            <p:ph type="subTitle" idx="1"/>
          </p:nvPr>
        </p:nvSpPr>
        <p:spPr>
          <a:xfrm>
            <a:off x="609600" y="424071"/>
            <a:ext cx="7460974" cy="6133202"/>
          </a:xfrm>
        </p:spPr>
        <p:txBody>
          <a:bodyPr/>
          <a:lstStyle/>
          <a:p>
            <a:r>
              <a:rPr lang="en-US" b="1" u="sng" dirty="0"/>
              <a:t>BASIC INFORMATION</a:t>
            </a:r>
          </a:p>
          <a:p>
            <a:endParaRPr lang="en-US" dirty="0"/>
          </a:p>
          <a:p>
            <a:pPr marL="342900" indent="-342900" algn="l">
              <a:buBlip>
                <a:blip r:embed="rId2"/>
              </a:buBlip>
            </a:pPr>
            <a:r>
              <a:rPr lang="en-US" b="1" dirty="0"/>
              <a:t>Title:                      The Kite Runner</a:t>
            </a:r>
          </a:p>
          <a:p>
            <a:pPr marL="342900" indent="-342900" algn="l">
              <a:buBlip>
                <a:blip r:embed="rId2"/>
              </a:buBlip>
            </a:pPr>
            <a:r>
              <a:rPr lang="en-US" b="1" dirty="0"/>
              <a:t>Author:                  Khaled Hosseini </a:t>
            </a:r>
          </a:p>
          <a:p>
            <a:pPr marL="342900" indent="-342900" algn="l">
              <a:buBlip>
                <a:blip r:embed="rId2"/>
              </a:buBlip>
            </a:pPr>
            <a:r>
              <a:rPr lang="en-US" b="1" dirty="0"/>
              <a:t>Publisher:              Riverhead books</a:t>
            </a:r>
          </a:p>
          <a:p>
            <a:pPr marL="342900" indent="-342900" algn="l">
              <a:buBlip>
                <a:blip r:embed="rId2"/>
              </a:buBlip>
            </a:pPr>
            <a:r>
              <a:rPr lang="en-US" b="1" dirty="0"/>
              <a:t>Publication Date: May 29 2003</a:t>
            </a:r>
          </a:p>
          <a:p>
            <a:pPr marL="342900" indent="-342900" algn="l">
              <a:buBlip>
                <a:blip r:embed="rId2"/>
              </a:buBlip>
            </a:pPr>
            <a:r>
              <a:rPr lang="en-US" b="1" dirty="0"/>
              <a:t>Country:                 United States</a:t>
            </a:r>
          </a:p>
          <a:p>
            <a:pPr marL="342900" indent="-342900" algn="l">
              <a:buBlip>
                <a:blip r:embed="rId2"/>
              </a:buBlip>
            </a:pPr>
            <a:r>
              <a:rPr lang="en-US" b="1" dirty="0"/>
              <a:t>Language:              English</a:t>
            </a:r>
          </a:p>
          <a:p>
            <a:pPr marL="342900" indent="-342900" algn="l">
              <a:buBlip>
                <a:blip r:embed="rId2"/>
              </a:buBlip>
            </a:pPr>
            <a:r>
              <a:rPr lang="en-US" b="1" dirty="0"/>
              <a:t>Type:                       Fiction</a:t>
            </a:r>
          </a:p>
          <a:p>
            <a:pPr marL="342900" indent="-342900" algn="l">
              <a:buBlip>
                <a:blip r:embed="rId2"/>
              </a:buBlip>
            </a:pPr>
            <a:r>
              <a:rPr lang="en-US" b="1" dirty="0"/>
              <a:t>Genre:            Historical fiction, Drama and Classic</a:t>
            </a:r>
          </a:p>
          <a:p>
            <a:pPr marL="342900" indent="-342900" algn="l">
              <a:buBlip>
                <a:blip r:embed="rId2"/>
              </a:buBlip>
            </a:pPr>
            <a:r>
              <a:rPr lang="en-US" b="1" dirty="0"/>
              <a:t>Pages:                     372</a:t>
            </a:r>
          </a:p>
          <a:p>
            <a:pPr marL="342900" indent="-342900" algn="l">
              <a:buBlip>
                <a:blip r:embed="rId2"/>
              </a:buBlip>
            </a:pPr>
            <a:r>
              <a:rPr lang="en-US" b="1" dirty="0"/>
              <a:t>Price:                   Rs 1000-1500</a:t>
            </a:r>
          </a:p>
          <a:p>
            <a:pPr marL="342900" indent="-342900" algn="l">
              <a:buBlip>
                <a:blip r:embed="rId2"/>
              </a:buBlip>
            </a:pPr>
            <a:r>
              <a:rPr lang="en-US" b="1" dirty="0"/>
              <a:t>ISBN:                    1-57322-245-3</a:t>
            </a:r>
          </a:p>
          <a:p>
            <a:endParaRPr lang="en-US" dirty="0"/>
          </a:p>
          <a:p>
            <a:endParaRPr lang="en-US" dirty="0"/>
          </a:p>
        </p:txBody>
      </p:sp>
      <p:pic>
        <p:nvPicPr>
          <p:cNvPr id="2" name="Picture 1">
            <a:extLst>
              <a:ext uri="{FF2B5EF4-FFF2-40B4-BE49-F238E27FC236}">
                <a16:creationId xmlns:a16="http://schemas.microsoft.com/office/drawing/2014/main" id="{B1FF1DE3-1B3E-4814-A9A6-58A4CEB51935}"/>
              </a:ext>
            </a:extLst>
          </p:cNvPr>
          <p:cNvPicPr>
            <a:picLocks noChangeAspect="1"/>
          </p:cNvPicPr>
          <p:nvPr/>
        </p:nvPicPr>
        <p:blipFill>
          <a:blip r:embed="rId3" cstate="print"/>
          <a:stretch>
            <a:fillRect/>
          </a:stretch>
        </p:blipFill>
        <p:spPr>
          <a:xfrm>
            <a:off x="8348869" y="689446"/>
            <a:ext cx="1930677" cy="299254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31D30ED3-40E9-442E-AC08-B7BC08C34E1B}"/>
              </a:ext>
            </a:extLst>
          </p:cNvPr>
          <p:cNvPicPr>
            <a:picLocks noChangeAspect="1"/>
          </p:cNvPicPr>
          <p:nvPr/>
        </p:nvPicPr>
        <p:blipFill>
          <a:blip r:embed="rId4" cstate="print"/>
          <a:stretch>
            <a:fillRect/>
          </a:stretch>
        </p:blipFill>
        <p:spPr>
          <a:xfrm>
            <a:off x="7433641" y="3947370"/>
            <a:ext cx="3989733" cy="24865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49007442"/>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3">
                                            <p:txEl>
                                              <p:pRg st="2" end="2"/>
                                            </p:txEl>
                                          </p:spTgt>
                                        </p:tgtEl>
                                      </p:cBhvr>
                                    </p:animEffect>
                                    <p:set>
                                      <p:cBhvr>
                                        <p:cTn id="7"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amond(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amond(in)">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amond(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amond(in)">
                                      <p:cBhvr>
                                        <p:cTn id="42" dur="2000"/>
                                        <p:tgtEl>
                                          <p:spTgt spid="3">
                                            <p:txEl>
                                              <p:pRg st="8" end="8"/>
                                            </p:txEl>
                                          </p:spTgt>
                                        </p:tgtEl>
                                      </p:cBhvr>
                                    </p:animEffect>
                                  </p:childTnLst>
                                </p:cTn>
                              </p:par>
                              <p:par>
                                <p:cTn id="43" presetID="8" presetClass="entr" presetSubtype="16"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diamond(in)">
                                      <p:cBhvr>
                                        <p:cTn id="45" dur="20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diamond(in)">
                                      <p:cBhvr>
                                        <p:cTn id="50" dur="2000"/>
                                        <p:tgtEl>
                                          <p:spTgt spid="3">
                                            <p:txEl>
                                              <p:pRg st="10" end="10"/>
                                            </p:txEl>
                                          </p:spTgt>
                                        </p:tgtEl>
                                      </p:cBhvr>
                                    </p:animEffect>
                                  </p:childTnLst>
                                </p:cTn>
                              </p:par>
                              <p:par>
                                <p:cTn id="51" presetID="8" presetClass="entr" presetSubtype="16"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diamond(in)">
                                      <p:cBhvr>
                                        <p:cTn id="53" dur="2000"/>
                                        <p:tgtEl>
                                          <p:spTgt spid="3">
                                            <p:txEl>
                                              <p:pRg st="11" end="11"/>
                                            </p:txEl>
                                          </p:spTgt>
                                        </p:tgtEl>
                                      </p:cBhvr>
                                    </p:animEffect>
                                  </p:childTnLst>
                                </p:cTn>
                              </p:par>
                              <p:par>
                                <p:cTn id="54" presetID="8" presetClass="entr" presetSubtype="16" fill="hold"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diamond(in)">
                                      <p:cBhvr>
                                        <p:cTn id="56"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6EAE77-D784-4826-9F57-1EE41A5FA4AC}"/>
              </a:ext>
            </a:extLst>
          </p:cNvPr>
          <p:cNvSpPr>
            <a:spLocks noGrp="1"/>
          </p:cNvSpPr>
          <p:nvPr>
            <p:ph type="subTitle" idx="1"/>
          </p:nvPr>
        </p:nvSpPr>
        <p:spPr>
          <a:xfrm>
            <a:off x="742122" y="225084"/>
            <a:ext cx="10877791" cy="6332190"/>
          </a:xfrm>
        </p:spPr>
        <p:txBody>
          <a:bodyPr>
            <a:normAutofit/>
          </a:bodyPr>
          <a:lstStyle/>
          <a:p>
            <a:r>
              <a:rPr lang="en-US" b="1" u="sng" dirty="0"/>
              <a:t>BACKGROUND</a:t>
            </a:r>
          </a:p>
          <a:p>
            <a:endParaRPr lang="en-US" dirty="0"/>
          </a:p>
          <a:p>
            <a:pPr marL="342900" indent="-342900" algn="l">
              <a:buSzPct val="170000"/>
              <a:buBlip>
                <a:blip r:embed="rId2"/>
              </a:buBlip>
            </a:pPr>
            <a:r>
              <a:rPr lang="en-US" sz="2000" b="1" dirty="0">
                <a:latin typeface="Calibri" pitchFamily="34" charset="0"/>
                <a:cs typeface="Calibri" pitchFamily="34" charset="0"/>
              </a:rPr>
              <a:t>In 1999, Hosseini learned through a news report that the Taliban had banned kite flying in Afghanistan, a restriction he found particularly cruel.</a:t>
            </a:r>
          </a:p>
          <a:p>
            <a:pPr algn="l">
              <a:buSzPct val="170000"/>
            </a:pPr>
            <a:endParaRPr lang="en-US" sz="2000" b="1" dirty="0">
              <a:latin typeface="Calibri" pitchFamily="34" charset="0"/>
              <a:cs typeface="Calibri" pitchFamily="34" charset="0"/>
            </a:endParaRPr>
          </a:p>
          <a:p>
            <a:pPr marL="342900" indent="-342900" algn="l">
              <a:buSzPct val="170000"/>
              <a:buBlip>
                <a:blip r:embed="rId2"/>
              </a:buBlip>
            </a:pPr>
            <a:r>
              <a:rPr lang="en-US" sz="2000" b="1" dirty="0">
                <a:latin typeface="Calibri" pitchFamily="34" charset="0"/>
                <a:cs typeface="Calibri" pitchFamily="34" charset="0"/>
              </a:rPr>
              <a:t> The news "struck a personal chord" for him, as he had grown up with the sport while living in Afghanistan. </a:t>
            </a:r>
          </a:p>
          <a:p>
            <a:pPr algn="l">
              <a:buSzPct val="170000"/>
            </a:pPr>
            <a:endParaRPr lang="en-US" sz="2000" b="1" dirty="0">
              <a:latin typeface="Calibri" pitchFamily="34" charset="0"/>
              <a:cs typeface="Calibri" pitchFamily="34" charset="0"/>
            </a:endParaRPr>
          </a:p>
          <a:p>
            <a:pPr marL="342900" indent="-342900" algn="l">
              <a:buSzPct val="170000"/>
              <a:buBlip>
                <a:blip r:embed="rId2"/>
              </a:buBlip>
            </a:pPr>
            <a:r>
              <a:rPr lang="en-US" sz="2000" b="1" dirty="0">
                <a:latin typeface="Calibri" pitchFamily="34" charset="0"/>
                <a:cs typeface="Calibri" pitchFamily="34" charset="0"/>
              </a:rPr>
              <a:t>He was motivated to write a 25-page short story about two boys who fly kites in Kabul.</a:t>
            </a:r>
          </a:p>
          <a:p>
            <a:pPr algn="l">
              <a:buSzPct val="170000"/>
            </a:pPr>
            <a:endParaRPr lang="en-US" sz="2000" b="1" dirty="0">
              <a:latin typeface="Calibri" pitchFamily="34" charset="0"/>
              <a:cs typeface="Calibri" pitchFamily="34" charset="0"/>
            </a:endParaRPr>
          </a:p>
          <a:p>
            <a:pPr marL="342900" indent="-342900" algn="l">
              <a:buSzPct val="170000"/>
              <a:buBlip>
                <a:blip r:embed="rId2"/>
              </a:buBlip>
            </a:pPr>
            <a:r>
              <a:rPr lang="en-US" sz="2000" b="1" dirty="0">
                <a:latin typeface="Calibri" pitchFamily="34" charset="0"/>
                <a:cs typeface="Calibri" pitchFamily="34" charset="0"/>
              </a:rPr>
              <a:t>Hosseini submitted copies to Esquire and The New Yorker, both of which rejected it.</a:t>
            </a:r>
          </a:p>
          <a:p>
            <a:pPr marL="342900" indent="-342900" algn="l">
              <a:buSzPct val="170000"/>
              <a:buBlip>
                <a:blip r:embed="rId2"/>
              </a:buBlip>
            </a:pPr>
            <a:endParaRPr lang="en-US" sz="2000" b="1" dirty="0">
              <a:latin typeface="Calibri" pitchFamily="34" charset="0"/>
              <a:cs typeface="Calibri" pitchFamily="34" charset="0"/>
            </a:endParaRPr>
          </a:p>
          <a:p>
            <a:pPr marL="342900" indent="-342900" algn="l">
              <a:buSzPct val="170000"/>
              <a:buBlip>
                <a:blip r:embed="rId2"/>
              </a:buBlip>
            </a:pPr>
            <a:r>
              <a:rPr lang="en-US" sz="2000" b="1" dirty="0">
                <a:latin typeface="Calibri" pitchFamily="34" charset="0"/>
                <a:cs typeface="Calibri" pitchFamily="34" charset="0"/>
              </a:rPr>
              <a:t>He then rediscovered the manuscript in his garage in March 2001 and began to expand it to novel format at the suggestion of a friend.</a:t>
            </a:r>
          </a:p>
        </p:txBody>
      </p:sp>
    </p:spTree>
    <p:extLst>
      <p:ext uri="{BB962C8B-B14F-4D97-AF65-F5344CB8AC3E}">
        <p14:creationId xmlns:p14="http://schemas.microsoft.com/office/powerpoint/2010/main" val="3765357735"/>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lide(fromBottom)">
                                      <p:cBhvr>
                                        <p:cTn id="10" dur="500"/>
                                        <p:tgtEl>
                                          <p:spTgt spid="3">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slide(fromBottom)">
                                      <p:cBhvr>
                                        <p:cTn id="13" dur="500"/>
                                        <p:tgtEl>
                                          <p:spTgt spid="3">
                                            <p:txEl>
                                              <p:pRg st="6" end="6"/>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slide(fromBottom)">
                                      <p:cBhvr>
                                        <p:cTn id="16" dur="500"/>
                                        <p:tgtEl>
                                          <p:spTgt spid="3">
                                            <p:txEl>
                                              <p:pRg st="8" end="8"/>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slide(fromBottom)">
                                      <p:cBhvr>
                                        <p:cTn id="1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6EAE77-D784-4826-9F57-1EE41A5FA4AC}"/>
              </a:ext>
            </a:extLst>
          </p:cNvPr>
          <p:cNvSpPr>
            <a:spLocks noGrp="1"/>
          </p:cNvSpPr>
          <p:nvPr>
            <p:ph type="subTitle" idx="1"/>
          </p:nvPr>
        </p:nvSpPr>
        <p:spPr>
          <a:xfrm>
            <a:off x="1524000" y="424071"/>
            <a:ext cx="9144000" cy="6133202"/>
          </a:xfrm>
        </p:spPr>
        <p:txBody>
          <a:bodyPr>
            <a:normAutofit/>
          </a:bodyPr>
          <a:lstStyle/>
          <a:p>
            <a:r>
              <a:rPr lang="en-US" b="1" u="sng" dirty="0"/>
              <a:t>MAJOR CHARACTERS AND PLOT</a:t>
            </a:r>
          </a:p>
          <a:p>
            <a:endParaRPr lang="en-US" dirty="0"/>
          </a:p>
          <a:p>
            <a:endParaRPr lang="en-US" dirty="0"/>
          </a:p>
          <a:p>
            <a:pPr algn="l"/>
            <a:r>
              <a:rPr lang="en-US" b="1" dirty="0"/>
              <a:t>Amir:          narrator , protagonist                            Farid:  taxi driver</a:t>
            </a:r>
          </a:p>
          <a:p>
            <a:pPr algn="l"/>
            <a:r>
              <a:rPr lang="en-US" b="1" dirty="0"/>
              <a:t>Hassan:   Amir’s closest friend                 General Taheri:  soraya’s father </a:t>
            </a:r>
          </a:p>
          <a:p>
            <a:pPr algn="l"/>
            <a:r>
              <a:rPr lang="en-US" b="1" dirty="0"/>
              <a:t>Assef:       antagonist                                  Jamila Taheri:  soraya’s mother     </a:t>
            </a:r>
          </a:p>
          <a:p>
            <a:pPr algn="l"/>
            <a:r>
              <a:rPr lang="en-US" b="1" dirty="0"/>
              <a:t>Baba:       Amir’s father                                known as Khanum taheri</a:t>
            </a:r>
          </a:p>
          <a:p>
            <a:pPr algn="l"/>
            <a:r>
              <a:rPr lang="en-US" b="1" dirty="0"/>
              <a:t>Ali:            baba’s servant   </a:t>
            </a:r>
          </a:p>
          <a:p>
            <a:pPr algn="l"/>
            <a:r>
              <a:rPr lang="en-US" b="1" dirty="0"/>
              <a:t>Rahim khan:  Baba’s friend and business partner</a:t>
            </a:r>
          </a:p>
          <a:p>
            <a:pPr algn="l"/>
            <a:r>
              <a:rPr lang="en-US" b="1" dirty="0"/>
              <a:t>Soraya:         wife of Amir</a:t>
            </a:r>
          </a:p>
          <a:p>
            <a:pPr algn="l"/>
            <a:r>
              <a:rPr lang="en-US" b="1" dirty="0"/>
              <a:t>Sohrab:   son of Hassam</a:t>
            </a:r>
          </a:p>
          <a:p>
            <a:pPr algn="l"/>
            <a:r>
              <a:rPr lang="en-US" b="1" dirty="0"/>
              <a:t>Sanaubar:   Ali’s wife and mother of Hassan   </a:t>
            </a:r>
          </a:p>
        </p:txBody>
      </p:sp>
    </p:spTree>
    <p:extLst>
      <p:ext uri="{BB962C8B-B14F-4D97-AF65-F5344CB8AC3E}">
        <p14:creationId xmlns:p14="http://schemas.microsoft.com/office/powerpoint/2010/main" val="3099084089"/>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3">
                                            <p:txEl>
                                              <p:pRg st="3" end="3"/>
                                            </p:txEl>
                                          </p:spTgt>
                                        </p:tgtEl>
                                        <p:attrNameLst>
                                          <p:attrName>r</p:attrName>
                                        </p:attrNameLst>
                                      </p:cBhvr>
                                    </p:animRot>
                                  </p:childTnLst>
                                </p:cTn>
                              </p:par>
                              <p:par>
                                <p:cTn id="12" presetID="8" presetClass="emph" presetSubtype="0" fill="hold" nodeType="withEffect">
                                  <p:stCondLst>
                                    <p:cond delay="0"/>
                                  </p:stCondLst>
                                  <p:childTnLst>
                                    <p:animRot by="21600000">
                                      <p:cBhvr>
                                        <p:cTn id="13" dur="2000" fill="hold"/>
                                        <p:tgtEl>
                                          <p:spTgt spid="3">
                                            <p:txEl>
                                              <p:pRg st="4" end="4"/>
                                            </p:txEl>
                                          </p:spTgt>
                                        </p:tgtEl>
                                        <p:attrNameLst>
                                          <p:attrName>r</p:attrName>
                                        </p:attrNameLst>
                                      </p:cBhvr>
                                    </p:animRot>
                                  </p:childTnLst>
                                </p:cTn>
                              </p:par>
                              <p:par>
                                <p:cTn id="14" presetID="8" presetClass="emph" presetSubtype="0" fill="hold" nodeType="withEffect">
                                  <p:stCondLst>
                                    <p:cond delay="0"/>
                                  </p:stCondLst>
                                  <p:childTnLst>
                                    <p:animRot by="21600000">
                                      <p:cBhvr>
                                        <p:cTn id="15" dur="2000" fill="hold"/>
                                        <p:tgtEl>
                                          <p:spTgt spid="3">
                                            <p:txEl>
                                              <p:pRg st="5" end="5"/>
                                            </p:txEl>
                                          </p:spTgt>
                                        </p:tgtEl>
                                        <p:attrNameLst>
                                          <p:attrName>r</p:attrName>
                                        </p:attrNameLst>
                                      </p:cBhvr>
                                    </p:animRot>
                                  </p:childTnLst>
                                </p:cTn>
                              </p:par>
                              <p:par>
                                <p:cTn id="16" presetID="8" presetClass="emph" presetSubtype="0" fill="hold" nodeType="withEffect">
                                  <p:stCondLst>
                                    <p:cond delay="0"/>
                                  </p:stCondLst>
                                  <p:childTnLst>
                                    <p:animRot by="21600000">
                                      <p:cBhvr>
                                        <p:cTn id="17" dur="2000" fill="hold"/>
                                        <p:tgtEl>
                                          <p:spTgt spid="3">
                                            <p:txEl>
                                              <p:pRg st="6" end="6"/>
                                            </p:txEl>
                                          </p:spTgt>
                                        </p:tgtEl>
                                        <p:attrNameLst>
                                          <p:attrName>r</p:attrName>
                                        </p:attrNameLst>
                                      </p:cBhvr>
                                    </p:animRot>
                                  </p:childTnLst>
                                </p:cTn>
                              </p:par>
                              <p:par>
                                <p:cTn id="18" presetID="8" presetClass="emph" presetSubtype="0" fill="hold" nodeType="withEffect">
                                  <p:stCondLst>
                                    <p:cond delay="0"/>
                                  </p:stCondLst>
                                  <p:childTnLst>
                                    <p:animRot by="21600000">
                                      <p:cBhvr>
                                        <p:cTn id="19" dur="2000" fill="hold"/>
                                        <p:tgtEl>
                                          <p:spTgt spid="3">
                                            <p:txEl>
                                              <p:pRg st="7" end="7"/>
                                            </p:txEl>
                                          </p:spTgt>
                                        </p:tgtEl>
                                        <p:attrNameLst>
                                          <p:attrName>r</p:attrName>
                                        </p:attrNameLst>
                                      </p:cBhvr>
                                    </p:animRot>
                                  </p:childTnLst>
                                </p:cTn>
                              </p:par>
                              <p:par>
                                <p:cTn id="20" presetID="8" presetClass="emph" presetSubtype="0" fill="hold" nodeType="withEffect">
                                  <p:stCondLst>
                                    <p:cond delay="0"/>
                                  </p:stCondLst>
                                  <p:childTnLst>
                                    <p:animRot by="21600000">
                                      <p:cBhvr>
                                        <p:cTn id="21" dur="2000" fill="hold"/>
                                        <p:tgtEl>
                                          <p:spTgt spid="3">
                                            <p:txEl>
                                              <p:pRg st="8" end="8"/>
                                            </p:txEl>
                                          </p:spTgt>
                                        </p:tgtEl>
                                        <p:attrNameLst>
                                          <p:attrName>r</p:attrName>
                                        </p:attrNameLst>
                                      </p:cBhvr>
                                    </p:animRot>
                                  </p:childTnLst>
                                </p:cTn>
                              </p:par>
                              <p:par>
                                <p:cTn id="22" presetID="8" presetClass="emph" presetSubtype="0" fill="hold" nodeType="withEffect">
                                  <p:stCondLst>
                                    <p:cond delay="0"/>
                                  </p:stCondLst>
                                  <p:childTnLst>
                                    <p:animRot by="21600000">
                                      <p:cBhvr>
                                        <p:cTn id="23" dur="2000" fill="hold"/>
                                        <p:tgtEl>
                                          <p:spTgt spid="3">
                                            <p:txEl>
                                              <p:pRg st="9" end="9"/>
                                            </p:txEl>
                                          </p:spTgt>
                                        </p:tgtEl>
                                        <p:attrNameLst>
                                          <p:attrName>r</p:attrName>
                                        </p:attrNameLst>
                                      </p:cBhvr>
                                    </p:animRot>
                                  </p:childTnLst>
                                </p:cTn>
                              </p:par>
                              <p:par>
                                <p:cTn id="24" presetID="8" presetClass="emph" presetSubtype="0" fill="hold" nodeType="withEffect">
                                  <p:stCondLst>
                                    <p:cond delay="0"/>
                                  </p:stCondLst>
                                  <p:childTnLst>
                                    <p:animRot by="21600000">
                                      <p:cBhvr>
                                        <p:cTn id="25" dur="2000" fill="hold"/>
                                        <p:tgtEl>
                                          <p:spTgt spid="3">
                                            <p:txEl>
                                              <p:pRg st="10" end="10"/>
                                            </p:txEl>
                                          </p:spTgt>
                                        </p:tgtEl>
                                        <p:attrNameLst>
                                          <p:attrName>r</p:attrName>
                                        </p:attrNameLst>
                                      </p:cBhvr>
                                    </p:animRot>
                                  </p:childTnLst>
                                </p:cTn>
                              </p:par>
                              <p:par>
                                <p:cTn id="26" presetID="8" presetClass="emph" presetSubtype="0" fill="hold" nodeType="withEffect">
                                  <p:stCondLst>
                                    <p:cond delay="0"/>
                                  </p:stCondLst>
                                  <p:childTnLst>
                                    <p:animRot by="21600000">
                                      <p:cBhvr>
                                        <p:cTn id="27" dur="2000" fill="hold"/>
                                        <p:tgtEl>
                                          <p:spTgt spid="3">
                                            <p:txEl>
                                              <p:pRg st="11" end="1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6EAE77-D784-4826-9F57-1EE41A5FA4AC}"/>
              </a:ext>
            </a:extLst>
          </p:cNvPr>
          <p:cNvSpPr>
            <a:spLocks noGrp="1"/>
          </p:cNvSpPr>
          <p:nvPr>
            <p:ph type="subTitle" idx="1"/>
          </p:nvPr>
        </p:nvSpPr>
        <p:spPr>
          <a:xfrm>
            <a:off x="543340" y="424071"/>
            <a:ext cx="8216347" cy="6133202"/>
          </a:xfrm>
        </p:spPr>
        <p:txBody>
          <a:bodyPr>
            <a:normAutofit lnSpcReduction="10000"/>
          </a:bodyPr>
          <a:lstStyle/>
          <a:p>
            <a:r>
              <a:rPr lang="en-US" b="1" u="sng" dirty="0"/>
              <a:t>SUMMARY</a:t>
            </a:r>
          </a:p>
          <a:p>
            <a:endParaRPr lang="en-US" dirty="0"/>
          </a:p>
          <a:p>
            <a:pPr marL="342900" indent="-342900" algn="l">
              <a:buSzPct val="130000"/>
              <a:buBlip>
                <a:blip r:embed="rId2"/>
              </a:buBlip>
            </a:pPr>
            <a:r>
              <a:rPr lang="en-US" dirty="0"/>
              <a:t>The Kite Runner by Khaled Hosseini is a novel about two boys growing up in Afghanistan and how their friendship shapes the rest of their lives.</a:t>
            </a:r>
          </a:p>
          <a:p>
            <a:pPr algn="l">
              <a:buSzPct val="130000"/>
            </a:pPr>
            <a:endParaRPr lang="en-US" dirty="0"/>
          </a:p>
          <a:p>
            <a:pPr marL="342900" indent="-342900" algn="l">
              <a:buSzPct val="130000"/>
              <a:buBlip>
                <a:blip r:embed="rId2"/>
              </a:buBlip>
            </a:pPr>
            <a:r>
              <a:rPr lang="en-US" dirty="0"/>
              <a:t>As a boy, Amir witnesses the rape of his servant and illegitimate half-brother, Hassan.</a:t>
            </a:r>
          </a:p>
          <a:p>
            <a:pPr algn="l">
              <a:buSzPct val="130000"/>
            </a:pPr>
            <a:endParaRPr lang="en-US" dirty="0"/>
          </a:p>
          <a:p>
            <a:pPr marL="342900" indent="-342900" algn="l">
              <a:buSzPct val="130000"/>
              <a:buBlip>
                <a:blip r:embed="rId2"/>
              </a:buBlip>
            </a:pPr>
            <a:r>
              <a:rPr lang="en-US" dirty="0"/>
              <a:t>After moving to the United States, Amir loses track of Hassan, becomes a writer, and marries a woman named Soraya.</a:t>
            </a:r>
          </a:p>
          <a:p>
            <a:pPr algn="l">
              <a:buSzPct val="130000"/>
            </a:pPr>
            <a:endParaRPr lang="en-US" dirty="0"/>
          </a:p>
          <a:p>
            <a:pPr marL="342900" indent="-342900" algn="l">
              <a:buSzPct val="130000"/>
              <a:buBlip>
                <a:blip r:embed="rId2"/>
              </a:buBlip>
            </a:pPr>
            <a:r>
              <a:rPr lang="en-US" dirty="0"/>
              <a:t>Amir later discovers that Hassan has died. He tracks down Hassan’s son, Sohrab, and rescues him from the Taliban. </a:t>
            </a:r>
          </a:p>
          <a:p>
            <a:pPr algn="l">
              <a:buSzPct val="130000"/>
            </a:pPr>
            <a:endParaRPr lang="en-US" dirty="0"/>
          </a:p>
          <a:p>
            <a:pPr marL="342900" indent="-342900" algn="l">
              <a:buSzPct val="130000"/>
              <a:buBlip>
                <a:blip r:embed="rId2"/>
              </a:buBlip>
            </a:pPr>
            <a:r>
              <a:rPr lang="en-US" dirty="0"/>
              <a:t>Amir and Soraya then later adopt Sohrab.</a:t>
            </a:r>
          </a:p>
          <a:p>
            <a:endParaRPr lang="en-US" dirty="0"/>
          </a:p>
        </p:txBody>
      </p:sp>
      <p:pic>
        <p:nvPicPr>
          <p:cNvPr id="1026" name="Picture 2" descr="The Kite Runner - mitch. - Medium">
            <a:extLst>
              <a:ext uri="{FF2B5EF4-FFF2-40B4-BE49-F238E27FC236}">
                <a16:creationId xmlns:a16="http://schemas.microsoft.com/office/drawing/2014/main" id="{8B82CC2A-0CAB-4E03-B507-9B9D171B43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9687" y="1637961"/>
            <a:ext cx="2915478" cy="44779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30551771"/>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slide(fromBottom)">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slide(fromBottom)">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slide(fromBottom)">
                                      <p:cBhvr>
                                        <p:cTn id="22" dur="500"/>
                                        <p:tgtEl>
                                          <p:spTgt spid="3">
                                            <p:txEl>
                                              <p:pRg st="8" end="8"/>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slide(fromBottom)">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6EAE77-D784-4826-9F57-1EE41A5FA4AC}"/>
              </a:ext>
            </a:extLst>
          </p:cNvPr>
          <p:cNvSpPr>
            <a:spLocks noGrp="1"/>
          </p:cNvSpPr>
          <p:nvPr>
            <p:ph type="subTitle" idx="1"/>
          </p:nvPr>
        </p:nvSpPr>
        <p:spPr>
          <a:xfrm>
            <a:off x="265043" y="198783"/>
            <a:ext cx="11675166" cy="6358490"/>
          </a:xfrm>
        </p:spPr>
        <p:txBody>
          <a:bodyPr/>
          <a:lstStyle/>
          <a:p>
            <a:r>
              <a:rPr lang="en-US" b="1" dirty="0"/>
              <a:t>THEMES/ MORAL/ LESSON</a:t>
            </a:r>
          </a:p>
          <a:p>
            <a:endParaRPr lang="en-US" dirty="0"/>
          </a:p>
          <a:p>
            <a:pPr marL="342900" indent="-342900" algn="l">
              <a:buSzPct val="130000"/>
              <a:buBlip>
                <a:blip r:embed="rId2"/>
              </a:buBlip>
            </a:pPr>
            <a:r>
              <a:rPr lang="en-US" dirty="0"/>
              <a:t>The Kite Runner says the story transcends Afghan values. The message that it portrays is from a mixture of different themes which are guilt, friendship, forgiveness, loss, and desire for atonement, and desire to be better than who you think you are.</a:t>
            </a:r>
          </a:p>
          <a:p>
            <a:pPr algn="l">
              <a:buSzPct val="130000"/>
            </a:pPr>
            <a:endParaRPr lang="en-US" dirty="0"/>
          </a:p>
          <a:p>
            <a:pPr marL="342900" indent="-342900" algn="l">
              <a:buSzPct val="130000"/>
              <a:buBlip>
                <a:blip r:embed="rId2"/>
              </a:buBlip>
            </a:pPr>
            <a:r>
              <a:rPr lang="en-US" dirty="0"/>
              <a:t>Hosseini wrote this novel to show the world the way that common issues of identity, assimilation and power are carried out in his culture in Afghanistan.</a:t>
            </a:r>
          </a:p>
          <a:p>
            <a:pPr algn="l">
              <a:buSzPct val="130000"/>
            </a:pPr>
            <a:r>
              <a:rPr lang="en-US" dirty="0"/>
              <a:t> </a:t>
            </a:r>
          </a:p>
          <a:p>
            <a:pPr marL="342900" indent="-342900" algn="l">
              <a:buSzPct val="130000"/>
              <a:buBlip>
                <a:blip r:embed="rId2"/>
              </a:buBlip>
            </a:pPr>
            <a:r>
              <a:rPr lang="en-US" dirty="0"/>
              <a:t>The Kite Runner, a beautiful work, taught us one single thing that stands out, the depths of true friendship and loyalty, and that selfish, egoistic concerns always lead to undoing of friendships and true relationships.</a:t>
            </a:r>
          </a:p>
        </p:txBody>
      </p:sp>
      <p:pic>
        <p:nvPicPr>
          <p:cNvPr id="2050" name="Picture 2" descr="The Kite Runner">
            <a:extLst>
              <a:ext uri="{FF2B5EF4-FFF2-40B4-BE49-F238E27FC236}">
                <a16:creationId xmlns:a16="http://schemas.microsoft.com/office/drawing/2014/main" id="{54480B97-97FB-4D9F-A120-D9BAEAF5F0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2486" y="4768948"/>
            <a:ext cx="3868616" cy="17883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226999039"/>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slide(fromBottom)">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slide(fromBottom)">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6EAE77-D784-4826-9F57-1EE41A5FA4AC}"/>
              </a:ext>
            </a:extLst>
          </p:cNvPr>
          <p:cNvSpPr>
            <a:spLocks noGrp="1"/>
          </p:cNvSpPr>
          <p:nvPr>
            <p:ph type="subTitle" idx="1"/>
          </p:nvPr>
        </p:nvSpPr>
        <p:spPr>
          <a:xfrm>
            <a:off x="1524000" y="424071"/>
            <a:ext cx="9144000" cy="6133202"/>
          </a:xfrm>
        </p:spPr>
        <p:txBody>
          <a:bodyPr/>
          <a:lstStyle/>
          <a:p>
            <a:r>
              <a:rPr lang="en-US" b="1" u="sng" dirty="0"/>
              <a:t>CONTROVERSIES</a:t>
            </a:r>
          </a:p>
          <a:p>
            <a:pPr algn="l">
              <a:buFont typeface="Arial" pitchFamily="34" charset="0"/>
              <a:buChar char="•"/>
            </a:pPr>
            <a:r>
              <a:rPr lang="en-US" dirty="0"/>
              <a:t> Hindering the western understanding by Taliban by portraying them into unfavourable light.</a:t>
            </a:r>
          </a:p>
          <a:p>
            <a:pPr algn="l">
              <a:buFont typeface="Arial" pitchFamily="34" charset="0"/>
              <a:buChar char="•"/>
            </a:pPr>
            <a:r>
              <a:rPr lang="en-US" dirty="0"/>
              <a:t> under the Taliban rule “</a:t>
            </a:r>
            <a:r>
              <a:rPr lang="en-US" b="1" i="1" dirty="0"/>
              <a:t>bacha bazi</a:t>
            </a:r>
            <a:r>
              <a:rPr lang="en-US" dirty="0"/>
              <a:t>” was common. </a:t>
            </a:r>
          </a:p>
          <a:p>
            <a:pPr algn="l">
              <a:buFont typeface="Arial" pitchFamily="34" charset="0"/>
              <a:buChar char="•"/>
            </a:pPr>
            <a:r>
              <a:rPr lang="en-US" dirty="0"/>
              <a:t>American library association removed this book their library due to offensive language.</a:t>
            </a:r>
          </a:p>
          <a:p>
            <a:r>
              <a:rPr lang="en-US" b="1" u="sng" dirty="0"/>
              <a:t>CRITICISM</a:t>
            </a:r>
          </a:p>
          <a:p>
            <a:pPr algn="l"/>
            <a:r>
              <a:rPr lang="en-US" b="1" i="1" u="sng" dirty="0"/>
              <a:t>Critique by The feminist:</a:t>
            </a:r>
          </a:p>
          <a:p>
            <a:pPr algn="l">
              <a:buFont typeface="Arial" pitchFamily="34" charset="0"/>
              <a:buChar char="•"/>
            </a:pPr>
            <a:r>
              <a:rPr lang="en-US" dirty="0"/>
              <a:t>He displays how conservative the Afghanis are by portraying women as being innately inferior to the men. </a:t>
            </a:r>
          </a:p>
          <a:p>
            <a:pPr algn="l">
              <a:buFont typeface="Arial" pitchFamily="34" charset="0"/>
              <a:buChar char="•"/>
            </a:pPr>
            <a:r>
              <a:rPr lang="en-US" dirty="0"/>
              <a:t>Lack of female agencies in many way.</a:t>
            </a:r>
          </a:p>
          <a:p>
            <a:pPr algn="l">
              <a:buFont typeface="Arial" pitchFamily="34" charset="0"/>
              <a:buChar char="•"/>
            </a:pPr>
            <a:r>
              <a:rPr lang="en-US" dirty="0"/>
              <a:t>Women are viewed as </a:t>
            </a:r>
            <a:r>
              <a:rPr lang="en-US" b="1" i="1" dirty="0"/>
              <a:t>degraded sexual object by men</a:t>
            </a:r>
            <a:r>
              <a:rPr lang="en-US" dirty="0"/>
              <a:t>. </a:t>
            </a:r>
          </a:p>
          <a:p>
            <a:pPr algn="l">
              <a:buFont typeface="Arial" pitchFamily="34" charset="0"/>
              <a:buChar char="•"/>
            </a:pPr>
            <a:r>
              <a:rPr lang="en-US" dirty="0"/>
              <a:t>Showcasing the impact of </a:t>
            </a:r>
            <a:r>
              <a:rPr lang="en-US" b="1" i="1" dirty="0"/>
              <a:t>gender biasness</a:t>
            </a:r>
            <a:r>
              <a:rPr lang="en-US" dirty="0"/>
              <a:t>.</a:t>
            </a:r>
          </a:p>
          <a:p>
            <a:pPr algn="l">
              <a:buFont typeface="Arial" pitchFamily="34" charset="0"/>
              <a:buChar char="•"/>
            </a:pPr>
            <a:r>
              <a:rPr lang="en-US" dirty="0"/>
              <a:t> women’s role are directed by men in this novel.</a:t>
            </a:r>
          </a:p>
          <a:p>
            <a:pPr algn="l">
              <a:buFont typeface="Arial" pitchFamily="34" charset="0"/>
              <a:buChar char="•"/>
            </a:pPr>
            <a:endParaRPr lang="en-US" dirty="0"/>
          </a:p>
        </p:txBody>
      </p:sp>
    </p:spTree>
    <p:extLst>
      <p:ext uri="{BB962C8B-B14F-4D97-AF65-F5344CB8AC3E}">
        <p14:creationId xmlns:p14="http://schemas.microsoft.com/office/powerpoint/2010/main" val="3402393933"/>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21600000">
                                      <p:cBhvr>
                                        <p:cTn id="24" dur="2000" fill="hold"/>
                                        <p:tgtEl>
                                          <p:spTgt spid="3">
                                            <p:txEl>
                                              <p:pRg st="4" end="4"/>
                                            </p:txEl>
                                          </p:spTgt>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3">
                                            <p:txEl>
                                              <p:pRg st="5" end="5"/>
                                            </p:txEl>
                                          </p:spTgt>
                                        </p:tgtEl>
                                      </p:cBhvr>
                                    </p:animEffect>
                                    <p:animScale>
                                      <p:cBhvr>
                                        <p:cTn id="29" dur="250" autoRev="1" fill="hold"/>
                                        <p:tgtEl>
                                          <p:spTgt spid="3">
                                            <p:txEl>
                                              <p:pRg st="5" end="5"/>
                                            </p:txEl>
                                          </p:spTgt>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3">
                                            <p:txEl>
                                              <p:pRg st="6" end="6"/>
                                            </p:txEl>
                                          </p:spTgt>
                                        </p:tgtEl>
                                      </p:cBhvr>
                                    </p:animEffect>
                                    <p:animScale>
                                      <p:cBhvr>
                                        <p:cTn id="32" dur="250" autoRev="1" fill="hold"/>
                                        <p:tgtEl>
                                          <p:spTgt spid="3">
                                            <p:txEl>
                                              <p:pRg st="6" end="6"/>
                                            </p:txEl>
                                          </p:spTgt>
                                        </p:tgtEl>
                                      </p:cBhvr>
                                      <p:by x="105000" y="105000"/>
                                    </p:animScale>
                                  </p:childTnLst>
                                </p:cTn>
                              </p:par>
                              <p:par>
                                <p:cTn id="33" presetID="26" presetClass="emph" presetSubtype="0" fill="hold" nodeType="withEffect">
                                  <p:stCondLst>
                                    <p:cond delay="0"/>
                                  </p:stCondLst>
                                  <p:childTnLst>
                                    <p:animEffect transition="out" filter="fade">
                                      <p:cBhvr>
                                        <p:cTn id="34" dur="500" tmFilter="0, 0; .2, .5; .8, .5; 1, 0"/>
                                        <p:tgtEl>
                                          <p:spTgt spid="3">
                                            <p:txEl>
                                              <p:pRg st="7" end="7"/>
                                            </p:txEl>
                                          </p:spTgt>
                                        </p:tgtEl>
                                      </p:cBhvr>
                                    </p:animEffect>
                                    <p:animScale>
                                      <p:cBhvr>
                                        <p:cTn id="35" dur="250" autoRev="1" fill="hold"/>
                                        <p:tgtEl>
                                          <p:spTgt spid="3">
                                            <p:txEl>
                                              <p:pRg st="7" end="7"/>
                                            </p:txEl>
                                          </p:spTgt>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3">
                                            <p:txEl>
                                              <p:pRg st="8" end="8"/>
                                            </p:txEl>
                                          </p:spTgt>
                                        </p:tgtEl>
                                      </p:cBhvr>
                                    </p:animEffect>
                                    <p:animScale>
                                      <p:cBhvr>
                                        <p:cTn id="38" dur="250" autoRev="1" fill="hold"/>
                                        <p:tgtEl>
                                          <p:spTgt spid="3">
                                            <p:txEl>
                                              <p:pRg st="8" end="8"/>
                                            </p:txEl>
                                          </p:spTgt>
                                        </p:tgtEl>
                                      </p:cBhvr>
                                      <p:by x="105000" y="105000"/>
                                    </p:animScale>
                                  </p:childTnLst>
                                </p:cTn>
                              </p:par>
                              <p:par>
                                <p:cTn id="39" presetID="26" presetClass="emph" presetSubtype="0" fill="hold" nodeType="withEffect">
                                  <p:stCondLst>
                                    <p:cond delay="0"/>
                                  </p:stCondLst>
                                  <p:childTnLst>
                                    <p:animEffect transition="out" filter="fade">
                                      <p:cBhvr>
                                        <p:cTn id="40" dur="500" tmFilter="0, 0; .2, .5; .8, .5; 1, 0"/>
                                        <p:tgtEl>
                                          <p:spTgt spid="3">
                                            <p:txEl>
                                              <p:pRg st="9" end="9"/>
                                            </p:txEl>
                                          </p:spTgt>
                                        </p:tgtEl>
                                      </p:cBhvr>
                                    </p:animEffect>
                                    <p:animScale>
                                      <p:cBhvr>
                                        <p:cTn id="41" dur="250" autoRev="1" fill="hold"/>
                                        <p:tgtEl>
                                          <p:spTgt spid="3">
                                            <p:txEl>
                                              <p:pRg st="9" end="9"/>
                                            </p:txEl>
                                          </p:spTgt>
                                        </p:tgtEl>
                                      </p:cBhvr>
                                      <p:by x="105000" y="105000"/>
                                    </p:animScale>
                                  </p:childTnLst>
                                </p:cTn>
                              </p:par>
                              <p:par>
                                <p:cTn id="42" presetID="26" presetClass="emph" presetSubtype="0" fill="hold" nodeType="withEffect">
                                  <p:stCondLst>
                                    <p:cond delay="0"/>
                                  </p:stCondLst>
                                  <p:childTnLst>
                                    <p:animEffect transition="out" filter="fade">
                                      <p:cBhvr>
                                        <p:cTn id="43" dur="500" tmFilter="0, 0; .2, .5; .8, .5; 1, 0"/>
                                        <p:tgtEl>
                                          <p:spTgt spid="3">
                                            <p:txEl>
                                              <p:pRg st="10" end="10"/>
                                            </p:txEl>
                                          </p:spTgt>
                                        </p:tgtEl>
                                      </p:cBhvr>
                                    </p:animEffect>
                                    <p:animScale>
                                      <p:cBhvr>
                                        <p:cTn id="44" dur="250" autoRev="1" fill="hold"/>
                                        <p:tgtEl>
                                          <p:spTgt spid="3">
                                            <p:txEl>
                                              <p:pRg st="10" end="1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C6EAE77-D784-4826-9F57-1EE41A5FA4AC}"/>
              </a:ext>
            </a:extLst>
          </p:cNvPr>
          <p:cNvSpPr>
            <a:spLocks noGrp="1"/>
          </p:cNvSpPr>
          <p:nvPr>
            <p:ph type="subTitle" idx="1"/>
          </p:nvPr>
        </p:nvSpPr>
        <p:spPr>
          <a:xfrm>
            <a:off x="1524000" y="424071"/>
            <a:ext cx="9144000" cy="6133202"/>
          </a:xfrm>
        </p:spPr>
        <p:txBody>
          <a:bodyPr/>
          <a:lstStyle/>
          <a:p>
            <a:r>
              <a:rPr lang="en-US" sz="2800" b="1" u="sng" dirty="0"/>
              <a:t>REVIEWS</a:t>
            </a:r>
          </a:p>
          <a:p>
            <a:pPr algn="l">
              <a:buFont typeface="Wingdings" pitchFamily="2" charset="2"/>
              <a:buChar char="Ø"/>
            </a:pPr>
            <a:r>
              <a:rPr lang="en-US" b="1" dirty="0"/>
              <a:t>Charlie B. </a:t>
            </a:r>
          </a:p>
          <a:p>
            <a:pPr algn="l"/>
            <a:r>
              <a:rPr lang="en-US" dirty="0"/>
              <a:t>           “the story is fact base, hardly ever dull, and introduce me to the world– the world of afghan life--- which is strange, fascinating and yet oddly familiar with the same time. </a:t>
            </a:r>
          </a:p>
          <a:p>
            <a:pPr algn="l"/>
            <a:endParaRPr lang="en-US" dirty="0"/>
          </a:p>
          <a:p>
            <a:pPr algn="l">
              <a:buFont typeface="Wingdings" pitchFamily="2" charset="2"/>
              <a:buChar char="Ø"/>
            </a:pPr>
            <a:r>
              <a:rPr lang="en-US" b="1" dirty="0"/>
              <a:t> Sarah Smith </a:t>
            </a:r>
            <a:r>
              <a:rPr lang="en-US" dirty="0"/>
              <a:t>from </a:t>
            </a:r>
            <a:r>
              <a:rPr lang="en-US" b="1" dirty="0"/>
              <a:t>The Guardian</a:t>
            </a:r>
            <a:r>
              <a:rPr lang="en-US" dirty="0"/>
              <a:t>:</a:t>
            </a:r>
          </a:p>
          <a:p>
            <a:pPr algn="l"/>
            <a:r>
              <a:rPr lang="en-US" dirty="0"/>
              <a:t>                  “novel started out well but began to falter towards the end. </a:t>
            </a:r>
            <a:r>
              <a:rPr lang="en-US" dirty="0" err="1"/>
              <a:t>Hussaini</a:t>
            </a:r>
            <a:r>
              <a:rPr lang="en-US" dirty="0"/>
              <a:t> was too focused on fully redeeming the protagonist in part III and dong so created </a:t>
            </a:r>
            <a:r>
              <a:rPr lang="en-US" dirty="0" err="1"/>
              <a:t>toomany</a:t>
            </a:r>
            <a:r>
              <a:rPr lang="en-US" dirty="0"/>
              <a:t> unrealistic coincidences that allow Amir the opportunity to undo his past wrongs.” </a:t>
            </a:r>
          </a:p>
          <a:p>
            <a:pPr algn="l"/>
            <a:endParaRPr lang="en-US" dirty="0"/>
          </a:p>
          <a:p>
            <a:pPr algn="l">
              <a:buFont typeface="Wingdings" pitchFamily="2" charset="2"/>
              <a:buChar char="Ø"/>
            </a:pPr>
            <a:r>
              <a:rPr lang="en-US" dirty="0"/>
              <a:t> </a:t>
            </a:r>
            <a:r>
              <a:rPr lang="en-US" b="1" dirty="0"/>
              <a:t>First Lady Laura Bush </a:t>
            </a:r>
            <a:r>
              <a:rPr lang="en-US" dirty="0"/>
              <a:t>commented story as;</a:t>
            </a:r>
          </a:p>
          <a:p>
            <a:pPr algn="l"/>
            <a:r>
              <a:rPr lang="en-US" dirty="0"/>
              <a:t>                      “ really great” </a:t>
            </a:r>
          </a:p>
        </p:txBody>
      </p:sp>
    </p:spTree>
    <p:extLst>
      <p:ext uri="{BB962C8B-B14F-4D97-AF65-F5344CB8AC3E}">
        <p14:creationId xmlns:p14="http://schemas.microsoft.com/office/powerpoint/2010/main" val="2490279797"/>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slide(fromBottom)">
                                      <p:cBhvr>
                                        <p:cTn id="20" dur="500"/>
                                        <p:tgtEl>
                                          <p:spTgt spid="3">
                                            <p:txEl>
                                              <p:pRg st="4" end="4"/>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slide(fromBottom)">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slide(fromBottom)">
                                      <p:cBhvr>
                                        <p:cTn id="28" dur="500"/>
                                        <p:tgtEl>
                                          <p:spTgt spid="3">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slide(fromBottom)">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ome\AppData\Local\Microsoft\Windows\INetCache\IE\XDIR6FOV\thank-you[1].jpg"/>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bwMode="auto">
          <a:xfrm>
            <a:off x="2485482" y="1257300"/>
            <a:ext cx="5833018" cy="4433094"/>
          </a:xfrm>
          <a:prstGeom prst="rect">
            <a:avLst/>
          </a:prstGeom>
          <a:noFill/>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714</Words>
  <Application>Microsoft Office PowerPoint</Application>
  <PresentationFormat>Widescreen</PresentationFormat>
  <Paragraphs>87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Sabre1s</dc:creator>
  <cp:lastModifiedBy>05-171182-115</cp:lastModifiedBy>
  <cp:revision>7</cp:revision>
  <dcterms:created xsi:type="dcterms:W3CDTF">2020-06-15T06:51:38Z</dcterms:created>
  <dcterms:modified xsi:type="dcterms:W3CDTF">2020-06-21T12:58:22Z</dcterms:modified>
</cp:coreProperties>
</file>