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65" r:id="rId5"/>
    <p:sldId id="283" r:id="rId6"/>
    <p:sldId id="292" r:id="rId7"/>
    <p:sldId id="293" r:id="rId8"/>
    <p:sldId id="305" r:id="rId9"/>
    <p:sldId id="304" r:id="rId10"/>
    <p:sldId id="295" r:id="rId11"/>
    <p:sldId id="303" r:id="rId12"/>
    <p:sldId id="302" r:id="rId13"/>
    <p:sldId id="299" r:id="rId14"/>
    <p:sldId id="300" r:id="rId15"/>
    <p:sldId id="30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FB0F2B-72EF-44E7-AE6D-8141471A9E3F}">
  <a:tblStyle styleId="{A2FB0F2B-72EF-44E7-AE6D-8141471A9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22FB0-E018-4152-9DE9-A149E097B12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B3552C-6BEE-49AF-81A0-19FF75A26D35}">
      <dgm:prSet/>
      <dgm:spPr/>
      <dgm:t>
        <a:bodyPr/>
        <a:lstStyle/>
        <a:p>
          <a:r>
            <a:rPr lang="en-US" dirty="0">
              <a:latin typeface="+mn-lt"/>
            </a:rPr>
            <a:t>Muhammad Hamza	SP20-BCS-082</a:t>
          </a:r>
        </a:p>
      </dgm:t>
    </dgm:pt>
    <dgm:pt modelId="{1CC14CC8-F9B0-439B-84C2-CA9FD59FFBDB}" type="parTrans" cxnId="{9F2C9E31-EE07-4BDC-8D02-D187A927AAE3}">
      <dgm:prSet/>
      <dgm:spPr/>
      <dgm:t>
        <a:bodyPr/>
        <a:lstStyle/>
        <a:p>
          <a:endParaRPr lang="en-US"/>
        </a:p>
      </dgm:t>
    </dgm:pt>
    <dgm:pt modelId="{B6A54E38-A7CD-40ED-BEAF-C45E184EF513}" type="sibTrans" cxnId="{9F2C9E31-EE07-4BDC-8D02-D187A927AAE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EB4B8D8-C350-44CB-9CB3-AD10EC36EF4C}">
      <dgm:prSet/>
      <dgm:spPr/>
      <dgm:t>
        <a:bodyPr/>
        <a:lstStyle/>
        <a:p>
          <a:r>
            <a:rPr lang="en-US">
              <a:latin typeface="+mn-lt"/>
            </a:rPr>
            <a:t>Uzair Altaf		SP20-BCS-048</a:t>
          </a:r>
        </a:p>
      </dgm:t>
    </dgm:pt>
    <dgm:pt modelId="{9196F740-A549-4240-8EF8-F77F6894EBC3}" type="parTrans" cxnId="{E222024F-557A-41EF-BF25-207B5EB65008}">
      <dgm:prSet/>
      <dgm:spPr/>
      <dgm:t>
        <a:bodyPr/>
        <a:lstStyle/>
        <a:p>
          <a:endParaRPr lang="en-US"/>
        </a:p>
      </dgm:t>
    </dgm:pt>
    <dgm:pt modelId="{2BE60C23-5CB1-4096-B946-CE472E0CC13D}" type="sibTrans" cxnId="{E222024F-557A-41EF-BF25-207B5EB6500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67BBB19-60FB-4047-A5A0-DEAE3B8A31F0}">
      <dgm:prSet/>
      <dgm:spPr/>
      <dgm:t>
        <a:bodyPr/>
        <a:lstStyle/>
        <a:p>
          <a:r>
            <a:rPr lang="en-US">
              <a:latin typeface="+mn-lt"/>
            </a:rPr>
            <a:t>Haseeb ur Rehman	SP20-BCS-127</a:t>
          </a:r>
        </a:p>
      </dgm:t>
    </dgm:pt>
    <dgm:pt modelId="{8C79F0B7-ACD9-44EF-8E76-B052BAF8A641}" type="parTrans" cxnId="{5DE72D6E-F525-4CD2-A44F-CCE0A066B0AA}">
      <dgm:prSet/>
      <dgm:spPr/>
      <dgm:t>
        <a:bodyPr/>
        <a:lstStyle/>
        <a:p>
          <a:endParaRPr lang="en-US"/>
        </a:p>
      </dgm:t>
    </dgm:pt>
    <dgm:pt modelId="{8A2B4698-3F84-450A-A924-7C3AE1988AFB}" type="sibTrans" cxnId="{5DE72D6E-F525-4CD2-A44F-CCE0A066B0AA}">
      <dgm:prSet/>
      <dgm:spPr/>
      <dgm:t>
        <a:bodyPr/>
        <a:lstStyle/>
        <a:p>
          <a:endParaRPr lang="en-US"/>
        </a:p>
      </dgm:t>
    </dgm:pt>
    <dgm:pt modelId="{78604C1C-81A6-4A71-8577-00A1BC987F9E}" type="pres">
      <dgm:prSet presAssocID="{D6F22FB0-E018-4152-9DE9-A149E097B12E}" presName="outerComposite" presStyleCnt="0">
        <dgm:presLayoutVars>
          <dgm:chMax val="5"/>
          <dgm:dir/>
          <dgm:resizeHandles val="exact"/>
        </dgm:presLayoutVars>
      </dgm:prSet>
      <dgm:spPr/>
    </dgm:pt>
    <dgm:pt modelId="{8D8E00E0-620B-4DAF-908D-9285A4BF0B0B}" type="pres">
      <dgm:prSet presAssocID="{D6F22FB0-E018-4152-9DE9-A149E097B12E}" presName="dummyMaxCanvas" presStyleCnt="0">
        <dgm:presLayoutVars/>
      </dgm:prSet>
      <dgm:spPr/>
    </dgm:pt>
    <dgm:pt modelId="{F93A429A-9BFE-47CC-8909-AAA9C0976FEF}" type="pres">
      <dgm:prSet presAssocID="{D6F22FB0-E018-4152-9DE9-A149E097B12E}" presName="ThreeNodes_1" presStyleLbl="node1" presStyleIdx="0" presStyleCnt="3">
        <dgm:presLayoutVars>
          <dgm:bulletEnabled val="1"/>
        </dgm:presLayoutVars>
      </dgm:prSet>
      <dgm:spPr/>
    </dgm:pt>
    <dgm:pt modelId="{0C72D0E6-B8D7-49BD-A620-6D20FE2DEC0C}" type="pres">
      <dgm:prSet presAssocID="{D6F22FB0-E018-4152-9DE9-A149E097B12E}" presName="ThreeNodes_2" presStyleLbl="node1" presStyleIdx="1" presStyleCnt="3">
        <dgm:presLayoutVars>
          <dgm:bulletEnabled val="1"/>
        </dgm:presLayoutVars>
      </dgm:prSet>
      <dgm:spPr/>
    </dgm:pt>
    <dgm:pt modelId="{DE38A0F1-713A-44FA-AFA4-CBB71E62BF68}" type="pres">
      <dgm:prSet presAssocID="{D6F22FB0-E018-4152-9DE9-A149E097B12E}" presName="ThreeNodes_3" presStyleLbl="node1" presStyleIdx="2" presStyleCnt="3">
        <dgm:presLayoutVars>
          <dgm:bulletEnabled val="1"/>
        </dgm:presLayoutVars>
      </dgm:prSet>
      <dgm:spPr/>
    </dgm:pt>
    <dgm:pt modelId="{FDAB0A54-4841-4B6B-8687-BF7F95A77756}" type="pres">
      <dgm:prSet presAssocID="{D6F22FB0-E018-4152-9DE9-A149E097B12E}" presName="ThreeConn_1-2" presStyleLbl="fgAccFollowNode1" presStyleIdx="0" presStyleCnt="2">
        <dgm:presLayoutVars>
          <dgm:bulletEnabled val="1"/>
        </dgm:presLayoutVars>
      </dgm:prSet>
      <dgm:spPr/>
    </dgm:pt>
    <dgm:pt modelId="{70E58E7E-6696-4196-B5BC-881E9A0F061E}" type="pres">
      <dgm:prSet presAssocID="{D6F22FB0-E018-4152-9DE9-A149E097B12E}" presName="ThreeConn_2-3" presStyleLbl="fgAccFollowNode1" presStyleIdx="1" presStyleCnt="2">
        <dgm:presLayoutVars>
          <dgm:bulletEnabled val="1"/>
        </dgm:presLayoutVars>
      </dgm:prSet>
      <dgm:spPr/>
    </dgm:pt>
    <dgm:pt modelId="{E038E8EB-D2F9-4F0B-820B-AC3B09311833}" type="pres">
      <dgm:prSet presAssocID="{D6F22FB0-E018-4152-9DE9-A149E097B12E}" presName="ThreeNodes_1_text" presStyleLbl="node1" presStyleIdx="2" presStyleCnt="3">
        <dgm:presLayoutVars>
          <dgm:bulletEnabled val="1"/>
        </dgm:presLayoutVars>
      </dgm:prSet>
      <dgm:spPr/>
    </dgm:pt>
    <dgm:pt modelId="{6B300C93-7FCA-4381-BDA3-FA880E2BEB78}" type="pres">
      <dgm:prSet presAssocID="{D6F22FB0-E018-4152-9DE9-A149E097B12E}" presName="ThreeNodes_2_text" presStyleLbl="node1" presStyleIdx="2" presStyleCnt="3">
        <dgm:presLayoutVars>
          <dgm:bulletEnabled val="1"/>
        </dgm:presLayoutVars>
      </dgm:prSet>
      <dgm:spPr/>
    </dgm:pt>
    <dgm:pt modelId="{4FE50918-40A2-4A92-BE25-CB0B4CB0A984}" type="pres">
      <dgm:prSet presAssocID="{D6F22FB0-E018-4152-9DE9-A149E097B12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2C9E31-EE07-4BDC-8D02-D187A927AAE3}" srcId="{D6F22FB0-E018-4152-9DE9-A149E097B12E}" destId="{84B3552C-6BEE-49AF-81A0-19FF75A26D35}" srcOrd="0" destOrd="0" parTransId="{1CC14CC8-F9B0-439B-84C2-CA9FD59FFBDB}" sibTransId="{B6A54E38-A7CD-40ED-BEAF-C45E184EF513}"/>
    <dgm:cxn modelId="{359CE468-FC7A-4D4B-A207-1DF84DA4955D}" type="presOf" srcId="{84B3552C-6BEE-49AF-81A0-19FF75A26D35}" destId="{F93A429A-9BFE-47CC-8909-AAA9C0976FEF}" srcOrd="0" destOrd="0" presId="urn:microsoft.com/office/officeart/2005/8/layout/vProcess5"/>
    <dgm:cxn modelId="{B377564C-20F7-4A42-B2DD-B1D71A5624D8}" type="presOf" srcId="{467BBB19-60FB-4047-A5A0-DEAE3B8A31F0}" destId="{DE38A0F1-713A-44FA-AFA4-CBB71E62BF68}" srcOrd="0" destOrd="0" presId="urn:microsoft.com/office/officeart/2005/8/layout/vProcess5"/>
    <dgm:cxn modelId="{5DE72D6E-F525-4CD2-A44F-CCE0A066B0AA}" srcId="{D6F22FB0-E018-4152-9DE9-A149E097B12E}" destId="{467BBB19-60FB-4047-A5A0-DEAE3B8A31F0}" srcOrd="2" destOrd="0" parTransId="{8C79F0B7-ACD9-44EF-8E76-B052BAF8A641}" sibTransId="{8A2B4698-3F84-450A-A924-7C3AE1988AFB}"/>
    <dgm:cxn modelId="{E222024F-557A-41EF-BF25-207B5EB65008}" srcId="{D6F22FB0-E018-4152-9DE9-A149E097B12E}" destId="{CEB4B8D8-C350-44CB-9CB3-AD10EC36EF4C}" srcOrd="1" destOrd="0" parTransId="{9196F740-A549-4240-8EF8-F77F6894EBC3}" sibTransId="{2BE60C23-5CB1-4096-B946-CE472E0CC13D}"/>
    <dgm:cxn modelId="{753BE651-C08D-4166-98C8-D04A47D3C55C}" type="presOf" srcId="{B6A54E38-A7CD-40ED-BEAF-C45E184EF513}" destId="{FDAB0A54-4841-4B6B-8687-BF7F95A77756}" srcOrd="0" destOrd="0" presId="urn:microsoft.com/office/officeart/2005/8/layout/vProcess5"/>
    <dgm:cxn modelId="{FE6241A3-2F16-47BF-8035-B1C8BC455F96}" type="presOf" srcId="{467BBB19-60FB-4047-A5A0-DEAE3B8A31F0}" destId="{4FE50918-40A2-4A92-BE25-CB0B4CB0A984}" srcOrd="1" destOrd="0" presId="urn:microsoft.com/office/officeart/2005/8/layout/vProcess5"/>
    <dgm:cxn modelId="{229BD3C3-FC4F-40F6-9E78-913C9ED60DA2}" type="presOf" srcId="{CEB4B8D8-C350-44CB-9CB3-AD10EC36EF4C}" destId="{0C72D0E6-B8D7-49BD-A620-6D20FE2DEC0C}" srcOrd="0" destOrd="0" presId="urn:microsoft.com/office/officeart/2005/8/layout/vProcess5"/>
    <dgm:cxn modelId="{4713FDE9-5FF9-4B3E-BE0A-16459655AE6C}" type="presOf" srcId="{2BE60C23-5CB1-4096-B946-CE472E0CC13D}" destId="{70E58E7E-6696-4196-B5BC-881E9A0F061E}" srcOrd="0" destOrd="0" presId="urn:microsoft.com/office/officeart/2005/8/layout/vProcess5"/>
    <dgm:cxn modelId="{9DCB38F1-E7B3-42CB-A484-FB39646D6375}" type="presOf" srcId="{CEB4B8D8-C350-44CB-9CB3-AD10EC36EF4C}" destId="{6B300C93-7FCA-4381-BDA3-FA880E2BEB78}" srcOrd="1" destOrd="0" presId="urn:microsoft.com/office/officeart/2005/8/layout/vProcess5"/>
    <dgm:cxn modelId="{3CA007F2-CBC9-4FCC-8FA7-E647F76F2F13}" type="presOf" srcId="{D6F22FB0-E018-4152-9DE9-A149E097B12E}" destId="{78604C1C-81A6-4A71-8577-00A1BC987F9E}" srcOrd="0" destOrd="0" presId="urn:microsoft.com/office/officeart/2005/8/layout/vProcess5"/>
    <dgm:cxn modelId="{29FD23FC-E3D9-4545-98FA-C020425750A2}" type="presOf" srcId="{84B3552C-6BEE-49AF-81A0-19FF75A26D35}" destId="{E038E8EB-D2F9-4F0B-820B-AC3B09311833}" srcOrd="1" destOrd="0" presId="urn:microsoft.com/office/officeart/2005/8/layout/vProcess5"/>
    <dgm:cxn modelId="{B99D16B5-C964-40B6-9D93-9E511F4F85B0}" type="presParOf" srcId="{78604C1C-81A6-4A71-8577-00A1BC987F9E}" destId="{8D8E00E0-620B-4DAF-908D-9285A4BF0B0B}" srcOrd="0" destOrd="0" presId="urn:microsoft.com/office/officeart/2005/8/layout/vProcess5"/>
    <dgm:cxn modelId="{318F5CAC-BFB5-4A9A-9EFD-4DD1E7B05111}" type="presParOf" srcId="{78604C1C-81A6-4A71-8577-00A1BC987F9E}" destId="{F93A429A-9BFE-47CC-8909-AAA9C0976FEF}" srcOrd="1" destOrd="0" presId="urn:microsoft.com/office/officeart/2005/8/layout/vProcess5"/>
    <dgm:cxn modelId="{111159A1-CAA9-4DCD-809B-AE605C221555}" type="presParOf" srcId="{78604C1C-81A6-4A71-8577-00A1BC987F9E}" destId="{0C72D0E6-B8D7-49BD-A620-6D20FE2DEC0C}" srcOrd="2" destOrd="0" presId="urn:microsoft.com/office/officeart/2005/8/layout/vProcess5"/>
    <dgm:cxn modelId="{F499B333-38F5-4A17-A651-EA618BFCBA18}" type="presParOf" srcId="{78604C1C-81A6-4A71-8577-00A1BC987F9E}" destId="{DE38A0F1-713A-44FA-AFA4-CBB71E62BF68}" srcOrd="3" destOrd="0" presId="urn:microsoft.com/office/officeart/2005/8/layout/vProcess5"/>
    <dgm:cxn modelId="{2E2B35D3-4B14-46A0-84F6-17A852AA0E80}" type="presParOf" srcId="{78604C1C-81A6-4A71-8577-00A1BC987F9E}" destId="{FDAB0A54-4841-4B6B-8687-BF7F95A77756}" srcOrd="4" destOrd="0" presId="urn:microsoft.com/office/officeart/2005/8/layout/vProcess5"/>
    <dgm:cxn modelId="{07F78237-4C2A-489F-BA6B-B6661A983472}" type="presParOf" srcId="{78604C1C-81A6-4A71-8577-00A1BC987F9E}" destId="{70E58E7E-6696-4196-B5BC-881E9A0F061E}" srcOrd="5" destOrd="0" presId="urn:microsoft.com/office/officeart/2005/8/layout/vProcess5"/>
    <dgm:cxn modelId="{DE321E78-79EA-4253-A5BE-F88F51538293}" type="presParOf" srcId="{78604C1C-81A6-4A71-8577-00A1BC987F9E}" destId="{E038E8EB-D2F9-4F0B-820B-AC3B09311833}" srcOrd="6" destOrd="0" presId="urn:microsoft.com/office/officeart/2005/8/layout/vProcess5"/>
    <dgm:cxn modelId="{F6E53D1D-7B29-4DC0-B6E2-2B6CFA2DA398}" type="presParOf" srcId="{78604C1C-81A6-4A71-8577-00A1BC987F9E}" destId="{6B300C93-7FCA-4381-BDA3-FA880E2BEB78}" srcOrd="7" destOrd="0" presId="urn:microsoft.com/office/officeart/2005/8/layout/vProcess5"/>
    <dgm:cxn modelId="{8075E755-FC63-4E37-92F8-01CAD7102703}" type="presParOf" srcId="{78604C1C-81A6-4A71-8577-00A1BC987F9E}" destId="{4FE50918-40A2-4A92-BE25-CB0B4CB0A98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429A-9BFE-47CC-8909-AAA9C0976FEF}">
      <dsp:nvSpPr>
        <dsp:cNvPr id="0" name=""/>
        <dsp:cNvSpPr/>
      </dsp:nvSpPr>
      <dsp:spPr>
        <a:xfrm>
          <a:off x="0" y="0"/>
          <a:ext cx="6898005" cy="84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n-lt"/>
            </a:rPr>
            <a:t>Muhammad Hamza	SP20-BCS-082</a:t>
          </a:r>
        </a:p>
      </dsp:txBody>
      <dsp:txXfrm>
        <a:off x="24606" y="24606"/>
        <a:ext cx="5991466" cy="790892"/>
      </dsp:txXfrm>
    </dsp:sp>
    <dsp:sp modelId="{0C72D0E6-B8D7-49BD-A620-6D20FE2DEC0C}">
      <dsp:nvSpPr>
        <dsp:cNvPr id="0" name=""/>
        <dsp:cNvSpPr/>
      </dsp:nvSpPr>
      <dsp:spPr>
        <a:xfrm>
          <a:off x="608647" y="980122"/>
          <a:ext cx="6898005" cy="84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+mn-lt"/>
            </a:rPr>
            <a:t>Uzair Altaf		SP20-BCS-048</a:t>
          </a:r>
        </a:p>
      </dsp:txBody>
      <dsp:txXfrm>
        <a:off x="633253" y="1004728"/>
        <a:ext cx="5694077" cy="790892"/>
      </dsp:txXfrm>
    </dsp:sp>
    <dsp:sp modelId="{DE38A0F1-713A-44FA-AFA4-CBB71E62BF68}">
      <dsp:nvSpPr>
        <dsp:cNvPr id="0" name=""/>
        <dsp:cNvSpPr/>
      </dsp:nvSpPr>
      <dsp:spPr>
        <a:xfrm>
          <a:off x="1217294" y="1960244"/>
          <a:ext cx="6898005" cy="84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+mn-lt"/>
            </a:rPr>
            <a:t>Haseeb ur Rehman	SP20-BCS-127</a:t>
          </a:r>
        </a:p>
      </dsp:txBody>
      <dsp:txXfrm>
        <a:off x="1241900" y="1984850"/>
        <a:ext cx="5694077" cy="790892"/>
      </dsp:txXfrm>
    </dsp:sp>
    <dsp:sp modelId="{FDAB0A54-4841-4B6B-8687-BF7F95A77756}">
      <dsp:nvSpPr>
        <dsp:cNvPr id="0" name=""/>
        <dsp:cNvSpPr/>
      </dsp:nvSpPr>
      <dsp:spPr>
        <a:xfrm>
          <a:off x="6351936" y="637079"/>
          <a:ext cx="546068" cy="546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n-lt"/>
          </a:endParaRPr>
        </a:p>
      </dsp:txBody>
      <dsp:txXfrm>
        <a:off x="6474801" y="637079"/>
        <a:ext cx="300338" cy="410916"/>
      </dsp:txXfrm>
    </dsp:sp>
    <dsp:sp modelId="{70E58E7E-6696-4196-B5BC-881E9A0F061E}">
      <dsp:nvSpPr>
        <dsp:cNvPr id="0" name=""/>
        <dsp:cNvSpPr/>
      </dsp:nvSpPr>
      <dsp:spPr>
        <a:xfrm>
          <a:off x="6960584" y="1611600"/>
          <a:ext cx="546068" cy="546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+mn-lt"/>
          </a:endParaRPr>
        </a:p>
      </dsp:txBody>
      <dsp:txXfrm>
        <a:off x="7083449" y="1611600"/>
        <a:ext cx="300338" cy="410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5dd88ae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5dd88ae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640378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640378a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d2d37a2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6d2d37a2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4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654F-C8C0-6A63-F585-5532ECC58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E2BA9-8FCB-FCC0-169C-EEA33E99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9920-3C1E-EF74-F679-05299EFF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3A40-8992-3E5D-DDF9-CFA9C4D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08B0-1366-8BBE-F0DC-E94059EF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4183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3883-FE96-3D57-99AD-2972B529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597D3-77AD-C149-62EE-4F3F69510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2143-9786-B53A-4558-C2011C52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E8A7-6679-FEFA-317A-EE715571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2DFB-5D81-CFDB-C1A5-9E06ED1F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1644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FEA0-5A6A-5F00-FF36-5813178A5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F832F-1767-C1B3-A968-E2F4BE48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F677-3C17-3C2F-0841-F43891B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3605-4B96-D2EB-B8A0-93406B8E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B3E2-BC8E-34C5-475A-3AABB000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032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52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D827-C16B-0B17-B59F-8FA29CB5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C17C-1732-5FB1-AAF7-9F004A90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10E8-AF8B-FB0C-E2FE-2954ECDA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9755-81A5-C5C0-7D42-BEB37C00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ADC3-6B73-B9AE-9BA5-F48B65BB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080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309-287E-47A7-4ECE-54A9DEEB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464F-9880-5442-976A-41E46700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3317-8C40-21A9-6576-089972FA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09CA-9975-C5AD-EF9C-DC631A70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927-3B58-075C-BBBC-6774B44F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0508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52F-9306-2413-B1C1-57531FFA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88AD-40C8-90ED-7E95-4FED76AE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7E41A-0576-806D-9011-0970015C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1D56A-D61E-0CC7-230D-C30BFF55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DCF25-9DB4-DF63-F99B-9DA9F03E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FBC5B-D2C6-28AC-B933-CDC85096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534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D254-16E8-A2C6-E112-A4B4115A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88B7B-ACF7-9089-8FE6-028DF7E9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4355-E43B-A60E-59BD-EB5EAB6DC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720D9-5CE3-4E23-6A26-0E9454B06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DB64-EF7F-A0FF-7632-92426CBA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D695-3214-E790-A973-0A321EEA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0A0E7-EB5D-C2D0-43A5-175265F8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41A2D-1642-D2C6-1C7F-46C8ACE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73428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D2BB-8611-6FA2-A50F-5748D009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1557-0D0B-01A5-0B4A-9504F725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76C9B-EF12-72BD-BF62-2804271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7D03F-F641-A9AE-79CD-8E53D5BB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8628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A2509-7DE1-03E9-A418-58DBCA8F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094C-508F-25AD-2C72-76B52402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8C80-7190-C759-1DA5-8ADB943C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10C-C0DD-5F72-1EC5-D448FFCB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A456-98A0-5BC8-34B4-F86D87DC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1496-E549-2CF7-C4DC-C35303FE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C8DE-3866-7D51-561D-6E06B13F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973E6-4399-EE11-8971-B31040D5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738B-1045-690B-BC9D-9831780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155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55E-03A8-4B7E-1ACE-89F57BBA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30C24-E35E-7F31-DFD6-C40FC3CF3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834B9-0807-939C-2C6E-828A66C8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9EBD-96F9-2AB2-0256-6D5FE742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BB670-EB69-06B0-D647-E811A2F1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BC15-3650-514D-EBCC-2826D405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1334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0E996-D0FA-416C-890B-BA7F09C5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0D098-401D-8E8F-A793-04F0E19F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CF5C-4F8D-0847-8E52-F3A5789E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53D9-BB12-47AB-B835-780E2498AE47}" type="datetimeFigureOut">
              <a:rPr lang="en-PK" smtClean="0"/>
              <a:t>21/12/2022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6B4B-ECA2-B621-D891-A2CAB4291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7927-AAE2-06E7-CBFD-35E71F806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on-maximum-suppression-nms-93ce178e177c" TargetMode="External"/><Relationship Id="rId2" Type="http://schemas.openxmlformats.org/officeDocument/2006/relationships/hyperlink" Target="https://pylessons.com/YOLOv3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blog/yolo-object-detection-explained" TargetMode="External"/><Relationship Id="rId4" Type="http://schemas.openxmlformats.org/officeDocument/2006/relationships/hyperlink" Target="https://pjreddie.com/darknet/yol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0"/>
            <a:ext cx="9169464" cy="51510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2"/>
            <a:ext cx="8829202" cy="515105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515105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2"/>
            <a:ext cx="9175185" cy="515105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363251" y="-646368"/>
            <a:ext cx="5146448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890229" y="816787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21925" y="614238"/>
            <a:ext cx="5036024" cy="23840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l" defTabSz="914400">
              <a:spcAft>
                <a:spcPts val="0"/>
              </a:spcAft>
              <a:buSzPts val="990"/>
            </a:pPr>
            <a:r>
              <a:rPr lang="en-US" sz="3600">
                <a:solidFill>
                  <a:srgbClr val="FFFFFF"/>
                </a:solidFill>
              </a:rPr>
              <a:t>Vehicle Detection in Autonomous Vehicles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367582"/>
            <a:ext cx="9163282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06A771-CA19-E8B8-AB42-287ECB0E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4837"/>
            <a:ext cx="7620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BF83CB-E3A7-0514-F855-AE592C03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792479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A0AC-30A5-0B16-28EC-D818639E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+mn-lt"/>
              </a:rPr>
              <a:t>Non-max Suppression</a:t>
            </a:r>
            <a:endParaRPr lang="en-PK" sz="3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Content Placeholder 4" descr="A picture containing text, sky, road, way&#10;&#10;Description automatically generated">
            <a:extLst>
              <a:ext uri="{FF2B5EF4-FFF2-40B4-BE49-F238E27FC236}">
                <a16:creationId xmlns:a16="http://schemas.microsoft.com/office/drawing/2014/main" id="{7D378F4A-5123-664A-4144-5538721D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91" y="1878235"/>
            <a:ext cx="7701140" cy="3049753"/>
          </a:xfrm>
        </p:spPr>
      </p:pic>
    </p:spTree>
    <p:extLst>
      <p:ext uri="{BB962C8B-B14F-4D97-AF65-F5344CB8AC3E}">
        <p14:creationId xmlns:p14="http://schemas.microsoft.com/office/powerpoint/2010/main" val="298834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A0AC-30A5-0B16-28EC-D818639E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+mn-lt"/>
              </a:rPr>
              <a:t>Distance Calculation</a:t>
            </a:r>
            <a:endParaRPr lang="en-PK" sz="3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2BDEE-B0AA-4362-3D2B-9A46A4BB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1" y="2147469"/>
            <a:ext cx="7846828" cy="20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3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A0AC-30A5-0B16-28EC-D818639E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+mn-lt"/>
              </a:rPr>
              <a:t>Distance Calculation Cont..</a:t>
            </a:r>
            <a:endParaRPr lang="en-PK" sz="3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597BA-6758-7087-821C-786D5A23C1BE}"/>
              </a:ext>
            </a:extLst>
          </p:cNvPr>
          <p:cNvSpPr txBox="1"/>
          <p:nvPr/>
        </p:nvSpPr>
        <p:spPr>
          <a:xfrm>
            <a:off x="770218" y="2328644"/>
            <a:ext cx="730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latin typeface="+mj-lt"/>
                <a:ea typeface="+mj-ea"/>
                <a:cs typeface="+mj-cs"/>
              </a:rPr>
              <a:t>Distance to the nearest vehicle</a:t>
            </a:r>
            <a:r>
              <a:rPr lang="en-US" dirty="0">
                <a:latin typeface="+mj-lt"/>
                <a:ea typeface="+mj-ea"/>
                <a:cs typeface="+mj-cs"/>
              </a:rPr>
              <a:t> by 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using </a:t>
            </a:r>
            <a:r>
              <a:rPr lang="en-US" sz="1800" b="1" kern="1200" dirty="0">
                <a:latin typeface="+mj-lt"/>
                <a:ea typeface="+mj-ea"/>
                <a:cs typeface="+mj-cs"/>
              </a:rPr>
              <a:t>same triangle principles</a:t>
            </a:r>
            <a:br>
              <a:rPr lang="en-US" sz="1800" kern="1200" dirty="0">
                <a:latin typeface="+mj-lt"/>
                <a:ea typeface="+mj-ea"/>
                <a:cs typeface="+mj-cs"/>
              </a:rPr>
            </a:br>
            <a:endParaRPr lang="en-US" sz="1800" kern="1200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1800" kern="1200" dirty="0">
                <a:latin typeface="+mj-lt"/>
                <a:ea typeface="+mj-ea"/>
                <a:cs typeface="+mj-cs"/>
              </a:rPr>
              <a:t>di = HF/hi = 250H/hi </a:t>
            </a:r>
            <a:br>
              <a:rPr lang="en-US" sz="1800" kern="1200">
                <a:latin typeface="+mj-lt"/>
                <a:ea typeface="+mj-ea"/>
                <a:cs typeface="+mj-cs"/>
              </a:rPr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7010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A0AC-30A5-0B16-28EC-D818639E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+mn-lt"/>
              </a:rPr>
              <a:t>For further reading</a:t>
            </a:r>
            <a:endParaRPr lang="en-PK" sz="3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597BA-6758-7087-821C-786D5A23C1BE}"/>
              </a:ext>
            </a:extLst>
          </p:cNvPr>
          <p:cNvSpPr txBox="1"/>
          <p:nvPr/>
        </p:nvSpPr>
        <p:spPr>
          <a:xfrm>
            <a:off x="770218" y="2328644"/>
            <a:ext cx="7309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https://pylessons.com/YOLOv3-introduction</a:t>
            </a:r>
            <a:endParaRPr lang="en-GB" dirty="0"/>
          </a:p>
          <a:p>
            <a:r>
              <a:rPr lang="en-GB" dirty="0">
                <a:hlinkClick r:id="rId3"/>
              </a:rPr>
              <a:t>https://towardsdatascience.com/non-maximum-suppression-nms-93ce178e177c</a:t>
            </a:r>
            <a:endParaRPr lang="en-GB" dirty="0"/>
          </a:p>
          <a:p>
            <a:r>
              <a:rPr lang="en-GB" dirty="0">
                <a:hlinkClick r:id="rId4"/>
              </a:rPr>
              <a:t>https://pjreddie.com/darknet/yolo/</a:t>
            </a:r>
            <a:endParaRPr lang="en-GB" dirty="0"/>
          </a:p>
          <a:p>
            <a:r>
              <a:rPr lang="en-GB" dirty="0">
                <a:hlinkClick r:id="rId5"/>
              </a:rPr>
              <a:t>https://www.datacamp.com/blog/yolo-object-detection-explained</a:t>
            </a:r>
            <a:endParaRPr lang="en-GB" dirty="0"/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384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8" cy="3200399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2004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42900"/>
            <a:ext cx="8458200" cy="44576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57250" y="742949"/>
            <a:ext cx="7429500" cy="51435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Members</a:t>
            </a:r>
          </a:p>
        </p:txBody>
      </p:sp>
      <p:graphicFrame>
        <p:nvGraphicFramePr>
          <p:cNvPr id="104" name="Google Shape;93;p14">
            <a:extLst>
              <a:ext uri="{FF2B5EF4-FFF2-40B4-BE49-F238E27FC236}">
                <a16:creationId xmlns:a16="http://schemas.microsoft.com/office/drawing/2014/main" id="{FC9FD1CC-B3B4-B71C-363A-3E27C4261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432311"/>
              </p:ext>
            </p:extLst>
          </p:nvPr>
        </p:nvGraphicFramePr>
        <p:xfrm>
          <a:off x="514350" y="1602921"/>
          <a:ext cx="8115300" cy="280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Problem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1025718" y="1867827"/>
            <a:ext cx="7281746" cy="26753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Problem &amp; Challenge - Summary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We present a scheme of how we can help drivers and provide a way to reduce car accidents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Our project mainly is about object detection and distance estimation of vehicle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Phase A: Specifications &amp; Setup </a:t>
            </a:r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025718" y="1867827"/>
            <a:ext cx="7281746" cy="26753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Our Proposed Solution - Summary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We solve this problem by estimating </a:t>
            </a:r>
            <a:r>
              <a:rPr lang="en-US" sz="1400" b="1" dirty="0"/>
              <a:t>distance</a:t>
            </a:r>
            <a:r>
              <a:rPr lang="en-US" sz="1400" dirty="0"/>
              <a:t> for detected objects in the roads using YoloV3.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We will use distance of detected objects to provide some information to the driver which in turn will reduce car accidents.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What is Yolo</a:t>
            </a: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1025718" y="1867827"/>
            <a:ext cx="7281746" cy="26753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YOLO, stands for 'You only look once, is an object detection algorithm that divides images into a grid system. Each cell in the grid is responsible for detecting objects within itself.</a:t>
            </a:r>
          </a:p>
          <a:p>
            <a:pPr marL="57150" indent="0" defTabSz="914400">
              <a:spcAft>
                <a:spcPts val="12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729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3E90C-E3B3-3CE6-0093-9A80DD8D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+mn-lt"/>
              </a:rPr>
              <a:t>Why Yolo?</a:t>
            </a:r>
            <a:endParaRPr lang="en-PK" sz="3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29C-9A68-CCD2-4252-1766717B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1867827"/>
            <a:ext cx="7281746" cy="2675379"/>
          </a:xfrm>
        </p:spPr>
        <p:txBody>
          <a:bodyPr anchor="ctr">
            <a:normAutofit/>
          </a:bodyPr>
          <a:lstStyle/>
          <a:p>
            <a:pPr algn="l"/>
            <a:r>
              <a:rPr lang="en-GB" sz="1400" b="0" i="0" dirty="0">
                <a:solidFill>
                  <a:srgbClr val="060913"/>
                </a:solidFill>
                <a:effectLst/>
              </a:rPr>
              <a:t>In addition to increased accuracy in predictions and a better </a:t>
            </a:r>
            <a:r>
              <a:rPr lang="en-GB" sz="1400" b="1" i="0" dirty="0">
                <a:solidFill>
                  <a:srgbClr val="060913"/>
                </a:solidFill>
                <a:effectLst/>
              </a:rPr>
              <a:t>Intersection over Union 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in</a:t>
            </a:r>
            <a:r>
              <a:rPr lang="en-GB" sz="1400" b="0" i="0" strike="noStrike" dirty="0">
                <a:effectLst/>
              </a:rPr>
              <a:t> boundin</a:t>
            </a:r>
            <a:r>
              <a:rPr lang="en-GB" sz="1400" dirty="0"/>
              <a:t>g boxes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(compared to real-time object detectors), YOLO has the inherent advantage of speed.</a:t>
            </a:r>
          </a:p>
          <a:p>
            <a:pPr algn="l"/>
            <a:r>
              <a:rPr lang="en-GB" sz="1400" b="0" i="0" dirty="0">
                <a:solidFill>
                  <a:srgbClr val="060913"/>
                </a:solidFill>
                <a:effectLst/>
              </a:rPr>
              <a:t>YOLO is a much faster algorithm compare to other real time object detectors like </a:t>
            </a:r>
            <a:r>
              <a:rPr lang="en-GB" sz="1400" b="0" i="0" dirty="0" err="1">
                <a:solidFill>
                  <a:srgbClr val="060913"/>
                </a:solidFill>
                <a:effectLst/>
              </a:rPr>
              <a:t>rcnn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 ,fast </a:t>
            </a:r>
            <a:r>
              <a:rPr lang="en-GB" sz="1400" b="0" i="0" dirty="0" err="1">
                <a:solidFill>
                  <a:srgbClr val="060913"/>
                </a:solidFill>
                <a:effectLst/>
              </a:rPr>
              <a:t>rcnn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 ,faster </a:t>
            </a:r>
            <a:r>
              <a:rPr lang="en-GB" sz="1400" b="0" i="0" dirty="0" err="1">
                <a:solidFill>
                  <a:srgbClr val="060913"/>
                </a:solidFill>
                <a:effectLst/>
              </a:rPr>
              <a:t>rcnn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 etc .YOLO runs at as high as 45 FPS.</a:t>
            </a:r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51615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766762"/>
            <a:ext cx="532209" cy="1571626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628308"/>
            <a:ext cx="302419" cy="127907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480670"/>
            <a:ext cx="126206" cy="128489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476787"/>
            <a:ext cx="246459" cy="130677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476786"/>
            <a:ext cx="8180897" cy="1156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A0AC-30A5-0B16-28EC-D818639E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600294"/>
            <a:ext cx="7698523" cy="909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+mn-lt"/>
              </a:rPr>
              <a:t>How does YOLO works?</a:t>
            </a:r>
            <a:endParaRPr lang="en-PK" sz="3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6F4-E298-3FF7-8E8E-9C00A506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1867827"/>
            <a:ext cx="7281746" cy="2675379"/>
          </a:xfrm>
        </p:spPr>
        <p:txBody>
          <a:bodyPr anchor="ctr">
            <a:normAutofit/>
          </a:bodyPr>
          <a:lstStyle/>
          <a:p>
            <a:r>
              <a:rPr lang="en-GB" sz="1400" b="0" i="0" dirty="0">
                <a:solidFill>
                  <a:srgbClr val="060913"/>
                </a:solidFill>
                <a:effectLst/>
              </a:rPr>
              <a:t>The YOLO algorithm works by dividing the image into </a:t>
            </a:r>
            <a:r>
              <a:rPr lang="en-GB" sz="1400" b="0" i="1" dirty="0">
                <a:solidFill>
                  <a:srgbClr val="060913"/>
                </a:solidFill>
                <a:effectLst/>
              </a:rPr>
              <a:t>N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 grids, each having an equal dimensional region of </a:t>
            </a:r>
            <a:r>
              <a:rPr lang="en-GB" sz="1400" b="0" i="0" dirty="0" err="1">
                <a:solidFill>
                  <a:srgbClr val="060913"/>
                </a:solidFill>
                <a:effectLst/>
              </a:rPr>
              <a:t>SxS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. Each of these </a:t>
            </a:r>
            <a:r>
              <a:rPr lang="en-GB" sz="1400" b="0" i="1" dirty="0">
                <a:solidFill>
                  <a:srgbClr val="060913"/>
                </a:solidFill>
                <a:effectLst/>
              </a:rPr>
              <a:t>N</a:t>
            </a:r>
            <a:r>
              <a:rPr lang="en-GB" sz="1400" b="0" i="0" dirty="0">
                <a:solidFill>
                  <a:srgbClr val="060913"/>
                </a:solidFill>
                <a:effectLst/>
              </a:rPr>
              <a:t> grids is responsible for the detection and localization of the object it contains.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347897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football player kicking a ball&#10;&#10;Description automatically generated with medium confidence">
            <a:extLst>
              <a:ext uri="{FF2B5EF4-FFF2-40B4-BE49-F238E27FC236}">
                <a16:creationId xmlns:a16="http://schemas.microsoft.com/office/drawing/2014/main" id="{E3781561-6F03-E3DE-B681-A1FDC030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71537"/>
            <a:ext cx="7620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9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picture containing text, grass, sport, athletic game&#10;&#10;Description automatically generated">
            <a:extLst>
              <a:ext uri="{FF2B5EF4-FFF2-40B4-BE49-F238E27FC236}">
                <a16:creationId xmlns:a16="http://schemas.microsoft.com/office/drawing/2014/main" id="{BA394923-9FC5-4BF9-A7F3-FE28ACC2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23900"/>
            <a:ext cx="762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321</Words>
  <Application>Microsoft Office PowerPoint</Application>
  <PresentationFormat>On-screen Show (16:9)</PresentationFormat>
  <Paragraphs>30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Vehicle Detection in Autonomous Vehicles</vt:lpstr>
      <vt:lpstr>Group Members</vt:lpstr>
      <vt:lpstr>Problem</vt:lpstr>
      <vt:lpstr>Phase A: Specifications &amp; Setup </vt:lpstr>
      <vt:lpstr>What is Yolo</vt:lpstr>
      <vt:lpstr>Why Yolo?</vt:lpstr>
      <vt:lpstr>How does YOLO works?</vt:lpstr>
      <vt:lpstr>PowerPoint Presentation</vt:lpstr>
      <vt:lpstr>PowerPoint Presentation</vt:lpstr>
      <vt:lpstr>PowerPoint Presentation</vt:lpstr>
      <vt:lpstr>PowerPoint Presentation</vt:lpstr>
      <vt:lpstr>Non-max Suppression</vt:lpstr>
      <vt:lpstr>Distance Calculation</vt:lpstr>
      <vt:lpstr>Distance Calculation Cont..</vt:lpstr>
      <vt:lpstr>For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in Autonomous Vehicles</dc:title>
  <dc:creator>Haseeb Ur Rehman</dc:creator>
  <cp:lastModifiedBy>SP20-BCS-127</cp:lastModifiedBy>
  <cp:revision>14</cp:revision>
  <dcterms:modified xsi:type="dcterms:W3CDTF">2022-12-21T05:57:06Z</dcterms:modified>
</cp:coreProperties>
</file>