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13"/>
  </p:notesMasterIdLst>
  <p:sldIdLst>
    <p:sldId id="256" r:id="rId2"/>
    <p:sldId id="257" r:id="rId3"/>
    <p:sldId id="263" r:id="rId4"/>
    <p:sldId id="258" r:id="rId5"/>
    <p:sldId id="259" r:id="rId6"/>
    <p:sldId id="260" r:id="rId7"/>
    <p:sldId id="264" r:id="rId8"/>
    <p:sldId id="265" r:id="rId9"/>
    <p:sldId id="266"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90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DC4FF-F8C2-4DB4-9536-497D011E6822}" type="datetimeFigureOut">
              <a:rPr lang="en-US" smtClean="0"/>
              <a:t>8/22/2017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4F6495-E53E-4FF1-AA8F-4A9CBC0167FF}" type="slidenum">
              <a:rPr lang="en-US" smtClean="0"/>
              <a:t>‹#›</a:t>
            </a:fld>
            <a:endParaRPr lang="en-US"/>
          </a:p>
        </p:txBody>
      </p:sp>
    </p:spTree>
    <p:extLst>
      <p:ext uri="{BB962C8B-B14F-4D97-AF65-F5344CB8AC3E}">
        <p14:creationId xmlns:p14="http://schemas.microsoft.com/office/powerpoint/2010/main" val="2717931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4F6495-E53E-4FF1-AA8F-4A9CBC0167FF}" type="slidenum">
              <a:rPr lang="en-US" smtClean="0"/>
              <a:t>6</a:t>
            </a:fld>
            <a:endParaRPr lang="en-US"/>
          </a:p>
        </p:txBody>
      </p:sp>
    </p:spTree>
    <p:extLst>
      <p:ext uri="{BB962C8B-B14F-4D97-AF65-F5344CB8AC3E}">
        <p14:creationId xmlns:p14="http://schemas.microsoft.com/office/powerpoint/2010/main" val="337897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08F14B6-C6B9-45B2-A692-0BB32242A27C}"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D38D86C-732B-46F4-99E9-2929A9F8D4D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8F14B6-C6B9-45B2-A692-0BB32242A27C}"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8D86C-732B-46F4-99E9-2929A9F8D4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8F14B6-C6B9-45B2-A692-0BB32242A27C}"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8D86C-732B-46F4-99E9-2929A9F8D4D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8F14B6-C6B9-45B2-A692-0BB32242A27C}"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8D86C-732B-46F4-99E9-2929A9F8D4D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08F14B6-C6B9-45B2-A692-0BB32242A27C}" type="datetimeFigureOut">
              <a:rPr lang="en-US" smtClean="0"/>
              <a:t>8/22/2017</a:t>
            </a:fld>
            <a:endParaRPr lang="en-US"/>
          </a:p>
        </p:txBody>
      </p:sp>
      <p:sp>
        <p:nvSpPr>
          <p:cNvPr id="8" name="Slide Number Placeholder 7"/>
          <p:cNvSpPr>
            <a:spLocks noGrp="1"/>
          </p:cNvSpPr>
          <p:nvPr>
            <p:ph type="sldNum" sz="quarter" idx="11"/>
          </p:nvPr>
        </p:nvSpPr>
        <p:spPr/>
        <p:txBody>
          <a:bodyPr/>
          <a:lstStyle/>
          <a:p>
            <a:fld id="{0D38D86C-732B-46F4-99E9-2929A9F8D4D4}"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8F14B6-C6B9-45B2-A692-0BB32242A27C}"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8D86C-732B-46F4-99E9-2929A9F8D4D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8F14B6-C6B9-45B2-A692-0BB32242A27C}" type="datetimeFigureOut">
              <a:rPr lang="en-US" smtClean="0"/>
              <a:t>8/22/2017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38D86C-732B-46F4-99E9-2929A9F8D4D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8F14B6-C6B9-45B2-A692-0BB32242A27C}" type="datetimeFigureOut">
              <a:rPr lang="en-US" smtClean="0"/>
              <a:t>8/22/2017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38D86C-732B-46F4-99E9-2929A9F8D4D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F14B6-C6B9-45B2-A692-0BB32242A27C}" type="datetimeFigureOut">
              <a:rPr lang="en-US" smtClean="0"/>
              <a:t>8/22/2017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38D86C-732B-46F4-99E9-2929A9F8D4D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8F14B6-C6B9-45B2-A692-0BB32242A27C}"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8D86C-732B-46F4-99E9-2929A9F8D4D4}"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8F14B6-C6B9-45B2-A692-0BB32242A27C}"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0D38D86C-732B-46F4-99E9-2929A9F8D4D4}"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E08F14B6-C6B9-45B2-A692-0BB32242A27C}" type="datetimeFigureOut">
              <a:rPr lang="en-US" smtClean="0"/>
              <a:t>8/22/2017</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0D38D86C-732B-46F4-99E9-2929A9F8D4D4}"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reviewlit.doc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nufacturerFlow.docx" TargetMode="External"/><Relationship Id="rId7" Type="http://schemas.openxmlformats.org/officeDocument/2006/relationships/image" Target="../media/image3.png"/><Relationship Id="rId12" Type="http://schemas.openxmlformats.org/officeDocument/2006/relationships/slide" Target="slide9.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image" Target="../media/image6.png"/><Relationship Id="rId5" Type="http://schemas.openxmlformats.org/officeDocument/2006/relationships/image" Target="../media/image2.png"/><Relationship Id="rId10" Type="http://schemas.openxmlformats.org/officeDocument/2006/relationships/slide" Target="slide8.xml"/><Relationship Id="rId4" Type="http://schemas.openxmlformats.org/officeDocument/2006/relationships/hyperlink" Target="serverFlow.docx" TargetMode="Externa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847850"/>
          </a:xfrm>
        </p:spPr>
        <p:txBody>
          <a:bodyPr>
            <a:normAutofit/>
          </a:bodyPr>
          <a:lstStyle/>
          <a:p>
            <a:r>
              <a:rPr lang="en-US" sz="5000" dirty="0" smtClean="0"/>
              <a:t>Augmented Shopping</a:t>
            </a:r>
            <a:endParaRPr lang="en-US" sz="5000" dirty="0"/>
          </a:p>
        </p:txBody>
      </p:sp>
      <p:sp>
        <p:nvSpPr>
          <p:cNvPr id="3" name="Subtitle 2"/>
          <p:cNvSpPr>
            <a:spLocks noGrp="1"/>
          </p:cNvSpPr>
          <p:nvPr>
            <p:ph type="subTitle" idx="1"/>
          </p:nvPr>
        </p:nvSpPr>
        <p:spPr>
          <a:xfrm>
            <a:off x="1447800" y="2971800"/>
            <a:ext cx="6400800" cy="2438400"/>
          </a:xfrm>
        </p:spPr>
        <p:txBody>
          <a:bodyPr>
            <a:normAutofit/>
          </a:bodyPr>
          <a:lstStyle/>
          <a:p>
            <a:pPr algn="l"/>
            <a:r>
              <a:rPr lang="en-US" b="1" dirty="0" smtClean="0"/>
              <a:t>Presented </a:t>
            </a:r>
            <a:r>
              <a:rPr lang="en-US" b="1" dirty="0" smtClean="0"/>
              <a:t>by:</a:t>
            </a:r>
          </a:p>
          <a:p>
            <a:pPr algn="l"/>
            <a:r>
              <a:rPr lang="en-US" b="1" dirty="0" smtClean="0"/>
              <a:t>Khedwala </a:t>
            </a:r>
            <a:r>
              <a:rPr lang="en-US" b="1" dirty="0" smtClean="0"/>
              <a:t>Maria     (14CO03)</a:t>
            </a:r>
          </a:p>
          <a:p>
            <a:pPr algn="l"/>
            <a:r>
              <a:rPr lang="en-US" b="1" dirty="0" smtClean="0"/>
              <a:t>Momin </a:t>
            </a:r>
            <a:r>
              <a:rPr lang="en-US" b="1" dirty="0" smtClean="0"/>
              <a:t>Furkan        (15DCO55)</a:t>
            </a:r>
          </a:p>
          <a:p>
            <a:pPr algn="l"/>
            <a:r>
              <a:rPr lang="en-US" b="1" dirty="0" smtClean="0"/>
              <a:t>Pachhapure </a:t>
            </a:r>
            <a:r>
              <a:rPr lang="en-US" b="1" dirty="0" smtClean="0"/>
              <a:t>Uzair  (15DCO59)</a:t>
            </a:r>
          </a:p>
          <a:p>
            <a:pPr algn="l"/>
            <a:r>
              <a:rPr lang="en-US" b="1" dirty="0" smtClean="0"/>
              <a:t>Shaikh Samir       </a:t>
            </a:r>
            <a:r>
              <a:rPr lang="en-US" b="1" dirty="0" smtClean="0"/>
              <a:t>(15DCO73)</a:t>
            </a:r>
            <a:endParaRPr lang="en-US" b="1" dirty="0"/>
          </a:p>
        </p:txBody>
      </p:sp>
    </p:spTree>
    <p:extLst>
      <p:ext uri="{BB962C8B-B14F-4D97-AF65-F5344CB8AC3E}">
        <p14:creationId xmlns:p14="http://schemas.microsoft.com/office/powerpoint/2010/main" val="1630959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457200"/>
            <a:ext cx="6096000" cy="723106"/>
          </a:xfrm>
        </p:spPr>
        <p:txBody>
          <a:bodyPr>
            <a:noAutofit/>
            <a:scene3d>
              <a:camera prst="orthographicFront"/>
              <a:lightRig rig="balanced" dir="t">
                <a:rot lat="0" lon="0" rev="2100000"/>
              </a:lightRig>
            </a:scene3d>
            <a:sp3d extrusionH="57150" prstMaterial="metal">
              <a:bevelT w="38100" h="25400"/>
              <a:contourClr>
                <a:schemeClr val="bg2"/>
              </a:contourClr>
            </a:sp3d>
          </a:bodyPr>
          <a:lstStyle/>
          <a:p>
            <a:r>
              <a:rPr lang="en-US" dirty="0" smtClean="0"/>
              <a:t>future Scope</a:t>
            </a:r>
            <a:endParaRPr lang="en-US" b="1" cap="none" spc="0" dirty="0">
              <a:ln w="50800">
                <a:solidFill>
                  <a:schemeClr val="bg1">
                    <a:lumMod val="75000"/>
                  </a:schemeClr>
                </a:solidFill>
              </a:ln>
              <a:solidFill>
                <a:schemeClr val="tx1">
                  <a:lumMod val="95000"/>
                  <a:lumOff val="5000"/>
                </a:schemeClr>
              </a:solidFill>
            </a:endParaRPr>
          </a:p>
        </p:txBody>
      </p:sp>
      <p:sp>
        <p:nvSpPr>
          <p:cNvPr id="12" name="Content Placeholder 11"/>
          <p:cNvSpPr>
            <a:spLocks noGrp="1"/>
          </p:cNvSpPr>
          <p:nvPr>
            <p:ph idx="1"/>
          </p:nvPr>
        </p:nvSpPr>
        <p:spPr/>
        <p:txBody>
          <a:bodyPr>
            <a:scene3d>
              <a:camera prst="orthographicFront"/>
              <a:lightRig rig="balanced" dir="t">
                <a:rot lat="0" lon="0" rev="2100000"/>
              </a:lightRig>
            </a:scene3d>
            <a:sp3d extrusionH="57150" prstMaterial="metal">
              <a:bevelT w="38100" h="25400"/>
              <a:contourClr>
                <a:schemeClr val="bg2"/>
              </a:contourClr>
            </a:sp3d>
          </a:bodyPr>
          <a:lstStyle/>
          <a:p>
            <a:pPr marL="342900" indent="-342900">
              <a:buFont typeface="Wingdings" pitchFamily="2" charset="2"/>
              <a:buChar char="Ø"/>
            </a:pPr>
            <a:r>
              <a:rPr lang="en-US" dirty="0" smtClean="0"/>
              <a:t>In Gaming </a:t>
            </a:r>
          </a:p>
          <a:p>
            <a:pPr marL="342900" indent="-342900">
              <a:buFont typeface="Wingdings" pitchFamily="2" charset="2"/>
              <a:buChar char="Ø"/>
            </a:pPr>
            <a:r>
              <a:rPr lang="en-US" dirty="0" smtClean="0"/>
              <a:t>Machine Modeling</a:t>
            </a:r>
          </a:p>
          <a:p>
            <a:pPr marL="342900" indent="-342900">
              <a:buFont typeface="Wingdings" pitchFamily="2" charset="2"/>
              <a:buChar char="Ø"/>
            </a:pPr>
            <a:r>
              <a:rPr lang="en-US" dirty="0"/>
              <a:t>Architectural Modeling</a:t>
            </a:r>
            <a:r>
              <a:rPr lang="en-US" dirty="0" smtClean="0"/>
              <a:t> </a:t>
            </a:r>
          </a:p>
          <a:p>
            <a:pPr marL="342900" indent="-342900">
              <a:buFont typeface="Wingdings" pitchFamily="2" charset="2"/>
              <a:buChar char="Ø"/>
            </a:pPr>
            <a:r>
              <a:rPr lang="en-US" dirty="0" smtClean="0"/>
              <a:t>In Medical</a:t>
            </a:r>
          </a:p>
          <a:p>
            <a:pPr marL="342900" indent="-342900">
              <a:buFont typeface="Wingdings" pitchFamily="2" charset="2"/>
              <a:buChar char="Ø"/>
            </a:pPr>
            <a:r>
              <a:rPr lang="en-US" dirty="0" smtClean="0"/>
              <a:t>E-Commerce </a:t>
            </a:r>
          </a:p>
        </p:txBody>
      </p:sp>
    </p:spTree>
    <p:extLst>
      <p:ext uri="{BB962C8B-B14F-4D97-AF65-F5344CB8AC3E}">
        <p14:creationId xmlns:p14="http://schemas.microsoft.com/office/powerpoint/2010/main" val="1764868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Our app will be able to produce 3D model of the product within a few minutes.</a:t>
            </a:r>
          </a:p>
          <a:p>
            <a:r>
              <a:rPr lang="en-US" dirty="0" smtClean="0"/>
              <a:t>3D </a:t>
            </a:r>
            <a:r>
              <a:rPr lang="en-US" dirty="0" smtClean="0"/>
              <a:t>model will be generated by fastest processing algorithm.</a:t>
            </a:r>
            <a:endParaRPr lang="en-US" dirty="0"/>
          </a:p>
        </p:txBody>
      </p:sp>
    </p:spTree>
    <p:extLst>
      <p:ext uri="{BB962C8B-B14F-4D97-AF65-F5344CB8AC3E}">
        <p14:creationId xmlns:p14="http://schemas.microsoft.com/office/powerpoint/2010/main" val="1611419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marL="457200" indent="-457200" algn="just"/>
            <a:r>
              <a:rPr lang="en-US" dirty="0"/>
              <a:t>Several methods of providing 3D views have been </a:t>
            </a:r>
            <a:r>
              <a:rPr lang="en-US" dirty="0" smtClean="0"/>
              <a:t>proposed to </a:t>
            </a:r>
            <a:r>
              <a:rPr lang="en-US" dirty="0"/>
              <a:t>overcome this problem. But the 3D views are made manually, </a:t>
            </a:r>
            <a:r>
              <a:rPr lang="en-US" dirty="0" smtClean="0"/>
              <a:t>which consume </a:t>
            </a:r>
            <a:r>
              <a:rPr lang="en-US" dirty="0"/>
              <a:t>a lot of time and need experts to perform the 3D </a:t>
            </a:r>
            <a:r>
              <a:rPr lang="en-US" dirty="0" smtClean="0"/>
              <a:t>modeling. </a:t>
            </a:r>
          </a:p>
          <a:p>
            <a:pPr marL="457200" indent="-457200" algn="just"/>
            <a:r>
              <a:rPr lang="en-US" dirty="0" smtClean="0"/>
              <a:t>While shopping online we can only see the screenshots i.e. images of the product. We do not get a proper idea of the shape, size, or dimensions nor can we get to see the product from different angles or views.</a:t>
            </a:r>
          </a:p>
        </p:txBody>
      </p:sp>
    </p:spTree>
    <p:extLst>
      <p:ext uri="{BB962C8B-B14F-4D97-AF65-F5344CB8AC3E}">
        <p14:creationId xmlns:p14="http://schemas.microsoft.com/office/powerpoint/2010/main" val="549802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lnSpcReduction="10000"/>
          </a:bodyPr>
          <a:lstStyle/>
          <a:p>
            <a:pPr marL="457200" indent="-457200">
              <a:lnSpc>
                <a:spcPct val="150000"/>
              </a:lnSpc>
              <a:buFont typeface="Wingdings" pitchFamily="2" charset="2"/>
              <a:buChar char="Ø"/>
            </a:pPr>
            <a:r>
              <a:rPr lang="en-US" dirty="0" smtClean="0"/>
              <a:t>The t</a:t>
            </a:r>
            <a:r>
              <a:rPr lang="en-US" dirty="0" smtClean="0"/>
              <a:t>ime </a:t>
            </a:r>
            <a:r>
              <a:rPr lang="en-US" dirty="0"/>
              <a:t>to produce 3D model of the product should be reduced by producing it automatically rather than manually </a:t>
            </a:r>
            <a:r>
              <a:rPr lang="en-US" b="1" dirty="0"/>
              <a:t>which </a:t>
            </a:r>
            <a:r>
              <a:rPr lang="en-US" b="1" dirty="0" smtClean="0"/>
              <a:t>will no</a:t>
            </a:r>
            <a:r>
              <a:rPr lang="en-US" b="1" dirty="0" smtClean="0"/>
              <a:t>t  </a:t>
            </a:r>
            <a:r>
              <a:rPr lang="en-US" b="1" dirty="0"/>
              <a:t>take much time</a:t>
            </a:r>
            <a:r>
              <a:rPr lang="en-US" b="1" dirty="0" smtClean="0"/>
              <a:t>.</a:t>
            </a:r>
            <a:endParaRPr lang="en-US" dirty="0" smtClean="0"/>
          </a:p>
          <a:p>
            <a:pPr marL="457200" indent="-457200">
              <a:lnSpc>
                <a:spcPct val="150000"/>
              </a:lnSpc>
              <a:buFont typeface="Wingdings" pitchFamily="2" charset="2"/>
              <a:buChar char="Ø"/>
            </a:pPr>
            <a:r>
              <a:rPr lang="en-US" dirty="0" smtClean="0"/>
              <a:t>While shopping online we can only see the screenshots i.e. images of the product, so we don’t get proper idea of the shape, view and dimensions of the product.</a:t>
            </a:r>
          </a:p>
          <a:p>
            <a:pPr marL="457200" indent="-457200">
              <a:lnSpc>
                <a:spcPct val="150000"/>
              </a:lnSpc>
              <a:buFont typeface="Wingdings" pitchFamily="2" charset="2"/>
              <a:buChar char="Ø"/>
            </a:pPr>
            <a:r>
              <a:rPr lang="en-US" dirty="0" smtClean="0"/>
              <a:t>Several methods has been proposed to </a:t>
            </a:r>
            <a:r>
              <a:rPr lang="en-US" dirty="0" smtClean="0"/>
              <a:t>overcome</a:t>
            </a:r>
            <a:r>
              <a:rPr lang="en-US" dirty="0" smtClean="0"/>
              <a:t> </a:t>
            </a:r>
            <a:r>
              <a:rPr lang="en-US" dirty="0" smtClean="0"/>
              <a:t>this problem by providing 3D view which are made manually, which consumes a </a:t>
            </a:r>
            <a:r>
              <a:rPr lang="en-US" dirty="0" smtClean="0"/>
              <a:t>lot</a:t>
            </a:r>
            <a:r>
              <a:rPr lang="en-US" dirty="0" smtClean="0"/>
              <a:t> </a:t>
            </a:r>
            <a:r>
              <a:rPr lang="en-US" dirty="0" smtClean="0"/>
              <a:t>of time.</a:t>
            </a:r>
          </a:p>
        </p:txBody>
      </p:sp>
    </p:spTree>
    <p:extLst>
      <p:ext uri="{BB962C8B-B14F-4D97-AF65-F5344CB8AC3E}">
        <p14:creationId xmlns:p14="http://schemas.microsoft.com/office/powerpoint/2010/main" val="1511896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work</a:t>
            </a:r>
            <a:endParaRPr lang="en-US" dirty="0"/>
          </a:p>
        </p:txBody>
      </p:sp>
      <p:sp>
        <p:nvSpPr>
          <p:cNvPr id="3" name="Content Placeholder 2"/>
          <p:cNvSpPr>
            <a:spLocks noGrp="1"/>
          </p:cNvSpPr>
          <p:nvPr>
            <p:ph idx="1"/>
          </p:nvPr>
        </p:nvSpPr>
        <p:spPr/>
        <p:txBody>
          <a:bodyPr/>
          <a:lstStyle/>
          <a:p>
            <a:pPr marL="342900" indent="-342900" algn="just">
              <a:lnSpc>
                <a:spcPct val="150000"/>
              </a:lnSpc>
              <a:buFont typeface="Wingdings" pitchFamily="2" charset="2"/>
              <a:buChar char="Ø"/>
            </a:pPr>
            <a:r>
              <a:rPr lang="en-US" dirty="0" smtClean="0"/>
              <a:t>As per the given problem in the problem statement, it is quite time consuming to generate 3D model, to overcome this problem we will be implementing the app to generate 3D model.</a:t>
            </a:r>
          </a:p>
          <a:p>
            <a:pPr marL="342900" indent="-342900" algn="just">
              <a:lnSpc>
                <a:spcPct val="150000"/>
              </a:lnSpc>
              <a:buFont typeface="Wingdings" pitchFamily="2" charset="2"/>
              <a:buChar char="Ø"/>
            </a:pPr>
            <a:r>
              <a:rPr lang="en-US" dirty="0" smtClean="0"/>
              <a:t>So through this app, time consuming process of 2 to 3 days will be done in a few minutes</a:t>
            </a:r>
            <a:r>
              <a:rPr lang="en-US" dirty="0" smtClean="0"/>
              <a:t>.</a:t>
            </a:r>
          </a:p>
        </p:txBody>
      </p:sp>
    </p:spTree>
    <p:extLst>
      <p:ext uri="{BB962C8B-B14F-4D97-AF65-F5344CB8AC3E}">
        <p14:creationId xmlns:p14="http://schemas.microsoft.com/office/powerpoint/2010/main" val="2776868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724400"/>
          </a:xfrm>
        </p:spPr>
        <p:txBody>
          <a:bodyPr/>
          <a:lstStyle/>
          <a:p>
            <a:pPr marL="342900" indent="-342900" algn="just">
              <a:buFont typeface="Wingdings" pitchFamily="2" charset="2"/>
              <a:buChar char="Ø"/>
            </a:pPr>
            <a:r>
              <a:rPr lang="en-US" cap="all" dirty="0" smtClean="0">
                <a:ln w="9000" cmpd="sng">
                  <a:solidFill>
                    <a:schemeClr val="bg1">
                      <a:lumMod val="95000"/>
                    </a:schemeClr>
                  </a:solidFill>
                  <a:prstDash val="solid"/>
                </a:ln>
                <a:solidFill>
                  <a:schemeClr val="tx1">
                    <a:lumMod val="95000"/>
                    <a:lumOff val="5000"/>
                  </a:schemeClr>
                </a:solidFill>
                <a:effectLst/>
              </a:rPr>
              <a:t>Also while shopping online we can only see the images these days, but the future is augmented reality a level up for every online shopping sites.</a:t>
            </a:r>
          </a:p>
          <a:p>
            <a:pPr algn="just"/>
            <a:endParaRPr lang="en-US" cap="all" dirty="0" smtClean="0">
              <a:ln w="9000" cmpd="sng">
                <a:solidFill>
                  <a:schemeClr val="bg1">
                    <a:lumMod val="95000"/>
                  </a:schemeClr>
                </a:solidFill>
                <a:prstDash val="solid"/>
              </a:ln>
              <a:solidFill>
                <a:schemeClr val="tx1">
                  <a:lumMod val="95000"/>
                  <a:lumOff val="5000"/>
                </a:schemeClr>
              </a:solidFill>
              <a:effectLst/>
            </a:endParaRPr>
          </a:p>
          <a:p>
            <a:pPr marL="342900" indent="-342900" algn="just">
              <a:buFont typeface="Wingdings" pitchFamily="2" charset="2"/>
              <a:buChar char="Ø"/>
            </a:pPr>
            <a:r>
              <a:rPr lang="en-US" cap="all" dirty="0" smtClean="0">
                <a:ln w="9000" cmpd="sng">
                  <a:solidFill>
                    <a:schemeClr val="bg1">
                      <a:lumMod val="95000"/>
                    </a:schemeClr>
                  </a:solidFill>
                  <a:prstDash val="solid"/>
                </a:ln>
                <a:solidFill>
                  <a:schemeClr val="tx1">
                    <a:lumMod val="95000"/>
                    <a:lumOff val="5000"/>
                  </a:schemeClr>
                </a:solidFill>
                <a:effectLst/>
              </a:rPr>
              <a:t>We are going to </a:t>
            </a:r>
            <a:r>
              <a:rPr lang="en-US" cap="all" dirty="0" smtClean="0">
                <a:ln w="9000" cmpd="sng">
                  <a:solidFill>
                    <a:schemeClr val="bg1">
                      <a:lumMod val="95000"/>
                    </a:schemeClr>
                  </a:solidFill>
                  <a:prstDash val="solid"/>
                </a:ln>
                <a:solidFill>
                  <a:schemeClr val="tx1">
                    <a:lumMod val="95000"/>
                    <a:lumOff val="5000"/>
                  </a:schemeClr>
                </a:solidFill>
                <a:effectLst/>
              </a:rPr>
              <a:t>produce </a:t>
            </a:r>
            <a:r>
              <a:rPr lang="en-US" cap="all" dirty="0" smtClean="0">
                <a:ln w="9000" cmpd="sng">
                  <a:solidFill>
                    <a:schemeClr val="bg1">
                      <a:lumMod val="95000"/>
                    </a:schemeClr>
                  </a:solidFill>
                  <a:prstDash val="solid"/>
                </a:ln>
                <a:solidFill>
                  <a:schemeClr val="tx1">
                    <a:lumMod val="95000"/>
                    <a:lumOff val="5000"/>
                  </a:schemeClr>
                </a:solidFill>
                <a:effectLst/>
              </a:rPr>
              <a:t>the 3D model of the products to give user the better understanding about dimensions and look of the product.</a:t>
            </a:r>
            <a:endParaRPr lang="en-US" cap="all" dirty="0">
              <a:ln w="9000" cmpd="sng">
                <a:solidFill>
                  <a:schemeClr val="bg1">
                    <a:lumMod val="95000"/>
                  </a:schemeClr>
                </a:solidFill>
                <a:prstDash val="solid"/>
              </a:ln>
              <a:solidFill>
                <a:schemeClr val="tx1">
                  <a:lumMod val="95000"/>
                  <a:lumOff val="5000"/>
                </a:schemeClr>
              </a:solidFill>
              <a:effectLst/>
            </a:endParaRPr>
          </a:p>
        </p:txBody>
      </p:sp>
      <p:sp>
        <p:nvSpPr>
          <p:cNvPr id="2" name="TextBox 1"/>
          <p:cNvSpPr txBox="1"/>
          <p:nvPr/>
        </p:nvSpPr>
        <p:spPr>
          <a:xfrm>
            <a:off x="762000" y="5181600"/>
            <a:ext cx="4953000" cy="553998"/>
          </a:xfrm>
          <a:prstGeom prst="rect">
            <a:avLst/>
          </a:prstGeom>
          <a:noFill/>
        </p:spPr>
        <p:txBody>
          <a:bodyPr wrap="square" rtlCol="0">
            <a:spAutoFit/>
          </a:bodyPr>
          <a:lstStyle/>
          <a:p>
            <a:r>
              <a:rPr lang="en-US" sz="3000" b="1" dirty="0" smtClean="0">
                <a:solidFill>
                  <a:schemeClr val="tx2"/>
                </a:solidFill>
                <a:hlinkClick r:id="rId2" action="ppaction://hlinkfile"/>
              </a:rPr>
              <a:t>Literature Review</a:t>
            </a:r>
            <a:endParaRPr lang="en-US" sz="3000" b="1" dirty="0">
              <a:solidFill>
                <a:schemeClr val="tx2"/>
              </a:solidFill>
            </a:endParaRPr>
          </a:p>
        </p:txBody>
      </p:sp>
    </p:spTree>
    <p:extLst>
      <p:ext uri="{BB962C8B-B14F-4D97-AF65-F5344CB8AC3E}">
        <p14:creationId xmlns:p14="http://schemas.microsoft.com/office/powerpoint/2010/main" val="1221390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hlinkClick r:id="rId3" action="ppaction://hlinkfile"/>
          </p:cNvPr>
          <p:cNvSpPr/>
          <p:nvPr/>
        </p:nvSpPr>
        <p:spPr>
          <a:xfrm>
            <a:off x="4687193" y="1851030"/>
            <a:ext cx="2547504" cy="1447800"/>
          </a:xfrm>
          <a:prstGeom prst="rect">
            <a:avLst/>
          </a:prstGeom>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endParaRPr lang="en-US" b="1" dirty="0">
              <a:ln w="50800">
                <a:solidFill>
                  <a:schemeClr val="bg1">
                    <a:lumMod val="65000"/>
                  </a:schemeClr>
                </a:solidFill>
              </a:ln>
              <a:solidFill>
                <a:schemeClr val="tx1">
                  <a:lumMod val="95000"/>
                  <a:lumOff val="5000"/>
                </a:schemeClr>
              </a:solidFill>
            </a:endParaRPr>
          </a:p>
        </p:txBody>
      </p:sp>
      <p:sp>
        <p:nvSpPr>
          <p:cNvPr id="7" name="Rectangle 6">
            <a:hlinkClick r:id="rId4" action="ppaction://hlinkfile"/>
          </p:cNvPr>
          <p:cNvSpPr/>
          <p:nvPr/>
        </p:nvSpPr>
        <p:spPr>
          <a:xfrm>
            <a:off x="2209799" y="4702722"/>
            <a:ext cx="2919041" cy="1539948"/>
          </a:xfrm>
          <a:prstGeom prst="rect">
            <a:avLst/>
          </a:prstGeom>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endParaRPr lang="en-US" sz="2400" b="1" dirty="0">
              <a:ln w="50800">
                <a:solidFill>
                  <a:schemeClr val="bg1">
                    <a:lumMod val="65000"/>
                  </a:schemeClr>
                </a:solidFill>
              </a:ln>
              <a:solidFill>
                <a:schemeClr val="tx1">
                  <a:lumMod val="95000"/>
                  <a:lumOff val="5000"/>
                </a:schemeClr>
              </a:solidFill>
            </a:endParaRPr>
          </a:p>
        </p:txBody>
      </p:sp>
      <p:sp>
        <p:nvSpPr>
          <p:cNvPr id="35" name="TextBox 34"/>
          <p:cNvSpPr txBox="1"/>
          <p:nvPr/>
        </p:nvSpPr>
        <p:spPr>
          <a:xfrm>
            <a:off x="4016410" y="3883605"/>
            <a:ext cx="1112430" cy="523220"/>
          </a:xfrm>
          <a:prstGeom prst="rect">
            <a:avLst/>
          </a:prstGeom>
          <a:noFill/>
        </p:spPr>
        <p:txBody>
          <a:bodyPr wrap="square" rtlCol="0">
            <a:spAutoFit/>
          </a:bodyPr>
          <a:lstStyle/>
          <a:p>
            <a:r>
              <a:rPr lang="en-US" sz="1400" dirty="0" smtClean="0"/>
              <a:t>3D </a:t>
            </a:r>
            <a:r>
              <a:rPr lang="en-US" sz="1400" dirty="0" smtClean="0"/>
              <a:t>model</a:t>
            </a:r>
          </a:p>
          <a:p>
            <a:r>
              <a:rPr lang="en-US" sz="1400" dirty="0" smtClean="0"/>
              <a:t> </a:t>
            </a:r>
            <a:r>
              <a:rPr lang="en-US" sz="1400" dirty="0" smtClean="0"/>
              <a:t>generating</a:t>
            </a:r>
          </a:p>
        </p:txBody>
      </p:sp>
      <p:sp>
        <p:nvSpPr>
          <p:cNvPr id="36" name="TextBox 35"/>
          <p:cNvSpPr txBox="1"/>
          <p:nvPr/>
        </p:nvSpPr>
        <p:spPr>
          <a:xfrm>
            <a:off x="3276600" y="381000"/>
            <a:ext cx="2177100" cy="461665"/>
          </a:xfrm>
          <a:prstGeom prst="rect">
            <a:avLst/>
          </a:prstGeom>
          <a:noFill/>
        </p:spPr>
        <p:txBody>
          <a:bodyPr wrap="square" rtlCol="0">
            <a:spAutoFit/>
          </a:bodyPr>
          <a:lstStyle/>
          <a:p>
            <a:r>
              <a:rPr lang="en-US" sz="2400" dirty="0" smtClean="0">
                <a:effectLst>
                  <a:outerShdw blurRad="50800" dist="38100" dir="5400000" algn="t" rotWithShape="0">
                    <a:prstClr val="black">
                      <a:alpha val="40000"/>
                    </a:prstClr>
                  </a:outerShdw>
                </a:effectLst>
              </a:rPr>
              <a:t>Basic Models</a:t>
            </a:r>
            <a:endParaRPr lang="en-US" sz="2400" dirty="0">
              <a:effectLst>
                <a:outerShdw blurRad="50800" dist="38100" dir="5400000" algn="t" rotWithShape="0">
                  <a:prstClr val="black">
                    <a:alpha val="40000"/>
                  </a:prstClr>
                </a:outerShdw>
              </a:effectLst>
            </a:endParaRPr>
          </a:p>
        </p:txBody>
      </p:sp>
      <p:sp>
        <p:nvSpPr>
          <p:cNvPr id="37" name="TextBox 36"/>
          <p:cNvSpPr txBox="1"/>
          <p:nvPr/>
        </p:nvSpPr>
        <p:spPr>
          <a:xfrm>
            <a:off x="6940363" y="3708295"/>
            <a:ext cx="1710725" cy="584775"/>
          </a:xfrm>
          <a:prstGeom prst="rect">
            <a:avLst/>
          </a:prstGeom>
          <a:noFill/>
        </p:spPr>
        <p:txBody>
          <a:bodyPr wrap="none" rtlCol="0">
            <a:spAutoFit/>
          </a:bodyPr>
          <a:lstStyle/>
          <a:p>
            <a:r>
              <a:rPr lang="en-US" sz="1600" dirty="0" smtClean="0"/>
              <a:t>Uploads images</a:t>
            </a:r>
          </a:p>
          <a:p>
            <a:r>
              <a:rPr lang="en-US" sz="1600" dirty="0" smtClean="0"/>
              <a:t>of product</a:t>
            </a:r>
            <a:endParaRPr lang="en-US" sz="1600" dirty="0"/>
          </a:p>
        </p:txBody>
      </p:sp>
      <p:cxnSp>
        <p:nvCxnSpPr>
          <p:cNvPr id="40" name="Straight Arrow Connector 39"/>
          <p:cNvCxnSpPr>
            <a:endCxn id="7" idx="3"/>
          </p:cNvCxnSpPr>
          <p:nvPr/>
        </p:nvCxnSpPr>
        <p:spPr>
          <a:xfrm rot="5400000">
            <a:off x="4500261" y="3918904"/>
            <a:ext cx="2182371" cy="925212"/>
          </a:xfrm>
          <a:prstGeom prst="bentConnector2">
            <a:avLst/>
          </a:prstGeom>
          <a:ln>
            <a:tailEnd type="arrow"/>
          </a:ln>
        </p:spPr>
        <p:style>
          <a:lnRef idx="3">
            <a:schemeClr val="dk1"/>
          </a:lnRef>
          <a:fillRef idx="0">
            <a:schemeClr val="dk1"/>
          </a:fillRef>
          <a:effectRef idx="2">
            <a:schemeClr val="dk1"/>
          </a:effectRef>
          <a:fontRef idx="minor">
            <a:schemeClr val="tx1"/>
          </a:fontRef>
        </p:style>
      </p:cxnSp>
      <p:cxnSp>
        <p:nvCxnSpPr>
          <p:cNvPr id="42" name="Straight Arrow Connector 39"/>
          <p:cNvCxnSpPr>
            <a:stCxn id="7" idx="1"/>
          </p:cNvCxnSpPr>
          <p:nvPr/>
        </p:nvCxnSpPr>
        <p:spPr>
          <a:xfrm rot="10800000">
            <a:off x="1706821" y="3490378"/>
            <a:ext cx="502978" cy="1982318"/>
          </a:xfrm>
          <a:prstGeom prst="bentConnector2">
            <a:avLst/>
          </a:prstGeom>
          <a:ln>
            <a:tailEnd type="arrow"/>
          </a:ln>
        </p:spPr>
        <p:style>
          <a:lnRef idx="3">
            <a:schemeClr val="dk1"/>
          </a:lnRef>
          <a:fillRef idx="0">
            <a:schemeClr val="dk1"/>
          </a:fillRef>
          <a:effectRef idx="2">
            <a:schemeClr val="dk1"/>
          </a:effectRef>
          <a:fontRef idx="minor">
            <a:schemeClr val="tx1"/>
          </a:fontRef>
        </p:style>
      </p:cxnSp>
      <p:sp>
        <p:nvSpPr>
          <p:cNvPr id="45" name="TextBox 44"/>
          <p:cNvSpPr txBox="1"/>
          <p:nvPr/>
        </p:nvSpPr>
        <p:spPr>
          <a:xfrm>
            <a:off x="79113" y="5515125"/>
            <a:ext cx="1865943" cy="523220"/>
          </a:xfrm>
          <a:prstGeom prst="rect">
            <a:avLst/>
          </a:prstGeom>
          <a:noFill/>
        </p:spPr>
        <p:txBody>
          <a:bodyPr wrap="square" rtlCol="0">
            <a:spAutoFit/>
          </a:bodyPr>
          <a:lstStyle/>
          <a:p>
            <a:r>
              <a:rPr lang="en-US" sz="1400" dirty="0" smtClean="0"/>
              <a:t>Gets 3D model of</a:t>
            </a:r>
          </a:p>
          <a:p>
            <a:r>
              <a:rPr lang="en-US" sz="1400" dirty="0" smtClean="0"/>
              <a:t>product </a:t>
            </a:r>
            <a:r>
              <a:rPr lang="en-US" sz="1400" dirty="0" smtClean="0"/>
              <a:t>from server</a:t>
            </a:r>
            <a:endParaRPr lang="en-US" sz="1400" dirty="0"/>
          </a:p>
        </p:txBody>
      </p:sp>
      <p:pic>
        <p:nvPicPr>
          <p:cNvPr id="1026" name="Picture 2" descr="C:\Users\maria\Desktop\768px-Icon_of_three_people_in_different_shades_of_grey.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71420" y="979655"/>
            <a:ext cx="850545" cy="1306978"/>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7373391" y="2229579"/>
            <a:ext cx="1646605" cy="369332"/>
          </a:xfrm>
          <a:prstGeom prst="rect">
            <a:avLst/>
          </a:prstGeom>
          <a:noFill/>
        </p:spPr>
        <p:txBody>
          <a:bodyPr wrap="none" rtlCol="0">
            <a:spAutoFit/>
            <a:scene3d>
              <a:camera prst="orthographicFront"/>
              <a:lightRig rig="balanced" dir="t">
                <a:rot lat="0" lon="0" rev="2100000"/>
              </a:lightRig>
            </a:scene3d>
            <a:sp3d extrusionH="57150" prstMaterial="metal">
              <a:bevelT w="38100" h="25400"/>
              <a:contourClr>
                <a:schemeClr val="bg2"/>
              </a:contourClr>
            </a:sp3d>
          </a:bodyPr>
          <a:lstStyle/>
          <a:p>
            <a:r>
              <a:rPr lang="en-US" b="1" dirty="0" smtClean="0">
                <a:ln w="50800"/>
                <a:solidFill>
                  <a:schemeClr val="tx1">
                    <a:lumMod val="95000"/>
                    <a:lumOff val="5000"/>
                  </a:schemeClr>
                </a:solidFill>
              </a:rPr>
              <a:t>Manufacturer</a:t>
            </a:r>
            <a:endParaRPr lang="en-US" b="1" dirty="0">
              <a:ln w="50800"/>
              <a:solidFill>
                <a:schemeClr val="tx1">
                  <a:lumMod val="95000"/>
                  <a:lumOff val="5000"/>
                </a:schemeClr>
              </a:solidFill>
            </a:endParaRPr>
          </a:p>
        </p:txBody>
      </p:sp>
      <p:sp>
        <p:nvSpPr>
          <p:cNvPr id="46" name="Curved Down Arrow 45"/>
          <p:cNvSpPr/>
          <p:nvPr/>
        </p:nvSpPr>
        <p:spPr>
          <a:xfrm rot="8773109">
            <a:off x="6747803" y="2983001"/>
            <a:ext cx="1580304" cy="63165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Curved Down Arrow 49"/>
          <p:cNvSpPr/>
          <p:nvPr/>
        </p:nvSpPr>
        <p:spPr>
          <a:xfrm rot="13552658">
            <a:off x="4055030" y="2971440"/>
            <a:ext cx="961752" cy="7192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TextBox 62"/>
          <p:cNvSpPr txBox="1"/>
          <p:nvPr/>
        </p:nvSpPr>
        <p:spPr>
          <a:xfrm>
            <a:off x="2983691" y="5272641"/>
            <a:ext cx="1262077" cy="400110"/>
          </a:xfrm>
          <a:prstGeom prst="rect">
            <a:avLst/>
          </a:prstGeom>
          <a:noFill/>
        </p:spPr>
        <p:txBody>
          <a:bodyPr wrap="none" rtlCol="0">
            <a:spAutoFit/>
          </a:bodyPr>
          <a:lstStyle/>
          <a:p>
            <a:r>
              <a:rPr lang="en-US" sz="2000" b="1" dirty="0" smtClean="0"/>
              <a:t>Web Site</a:t>
            </a:r>
            <a:endParaRPr lang="en-US" sz="2000" b="1" dirty="0"/>
          </a:p>
        </p:txBody>
      </p:sp>
      <p:sp>
        <p:nvSpPr>
          <p:cNvPr id="1024" name="TextBox 1023"/>
          <p:cNvSpPr txBox="1"/>
          <p:nvPr/>
        </p:nvSpPr>
        <p:spPr>
          <a:xfrm>
            <a:off x="1093472" y="3090268"/>
            <a:ext cx="1382110" cy="400110"/>
          </a:xfrm>
          <a:prstGeom prst="rect">
            <a:avLst/>
          </a:prstGeom>
          <a:noFill/>
        </p:spPr>
        <p:txBody>
          <a:bodyPr wrap="none" rtlCol="0">
            <a:spAutoFit/>
          </a:bodyPr>
          <a:lstStyle/>
          <a:p>
            <a:r>
              <a:rPr lang="en-US" sz="2000" b="1" dirty="0" smtClean="0">
                <a:hlinkClick r:id="rId6" action="ppaction://hlinksldjump"/>
              </a:rPr>
              <a:t>Customer</a:t>
            </a:r>
            <a:endParaRPr lang="en-US" sz="2000" b="1" dirty="0"/>
          </a:p>
        </p:txBody>
      </p:sp>
      <p:pic>
        <p:nvPicPr>
          <p:cNvPr id="66" name="Picture 2" descr="C:\Users\maria\Desktop\768px-Icon_of_three_people_in_different_shades_of_grey.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5056" y="1743119"/>
            <a:ext cx="850545" cy="1154482"/>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C:\Users\maria\Desktop\768px-Icon_of_three_people_in_different_shades_of_grey.svg.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77061" y="1778666"/>
            <a:ext cx="850545" cy="111893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C:\Users\maria\Desktop\768px-Icon_of_three_people_in_different_shades_of_grey.svg.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59255" y="2252540"/>
            <a:ext cx="850545" cy="965907"/>
          </a:xfrm>
          <a:prstGeom prst="rect">
            <a:avLst/>
          </a:prstGeom>
          <a:noFill/>
          <a:extLst>
            <a:ext uri="{909E8E84-426E-40DD-AFC4-6F175D3DCCD1}">
              <a14:hiddenFill xmlns:a14="http://schemas.microsoft.com/office/drawing/2010/main">
                <a:solidFill>
                  <a:srgbClr val="FFFFFF"/>
                </a:solidFill>
              </a14:hiddenFill>
            </a:ext>
          </a:extLst>
        </p:spPr>
      </p:pic>
      <p:sp>
        <p:nvSpPr>
          <p:cNvPr id="1030" name="TextBox 1029"/>
          <p:cNvSpPr txBox="1"/>
          <p:nvPr/>
        </p:nvSpPr>
        <p:spPr>
          <a:xfrm>
            <a:off x="5035499" y="2211892"/>
            <a:ext cx="1808508" cy="707886"/>
          </a:xfrm>
          <a:prstGeom prst="rect">
            <a:avLst/>
          </a:prstGeom>
          <a:noFill/>
        </p:spPr>
        <p:txBody>
          <a:bodyPr wrap="none" rtlCol="0">
            <a:spAutoFit/>
            <a:scene3d>
              <a:camera prst="isometricOffAxis1Right"/>
              <a:lightRig rig="threePt" dir="t"/>
            </a:scene3d>
          </a:bodyPr>
          <a:lstStyle/>
          <a:p>
            <a:pPr algn="ctr"/>
            <a:r>
              <a:rPr lang="en-US" sz="2000" b="1" dirty="0" smtClean="0">
                <a:hlinkClick r:id="rId10" action="ppaction://hlinksldjump"/>
              </a:rPr>
              <a:t>Manufacturer</a:t>
            </a:r>
          </a:p>
          <a:p>
            <a:pPr algn="ctr"/>
            <a:r>
              <a:rPr lang="en-US" sz="2000" b="1" dirty="0" smtClean="0">
                <a:hlinkClick r:id="rId10" action="ppaction://hlinksldjump"/>
              </a:rPr>
              <a:t>App</a:t>
            </a:r>
            <a:endParaRPr lang="en-US" sz="2000" b="1" dirty="0"/>
          </a:p>
        </p:txBody>
      </p:sp>
      <p:pic>
        <p:nvPicPr>
          <p:cNvPr id="1035" name="Picture 4" descr="Related imag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730329" y="5882530"/>
            <a:ext cx="720280" cy="720280"/>
          </a:xfrm>
          <a:prstGeom prst="rect">
            <a:avLst/>
          </a:prstGeom>
          <a:noFill/>
          <a:extLst>
            <a:ext uri="{909E8E84-426E-40DD-AFC4-6F175D3DCCD1}">
              <a14:hiddenFill xmlns:a14="http://schemas.microsoft.com/office/drawing/2010/main">
                <a:solidFill>
                  <a:srgbClr val="FFFFFF"/>
                </a:solidFill>
              </a14:hiddenFill>
            </a:ext>
          </a:extLst>
        </p:spPr>
      </p:pic>
      <p:sp>
        <p:nvSpPr>
          <p:cNvPr id="1036" name="Curved Down Arrow 1035"/>
          <p:cNvSpPr/>
          <p:nvPr/>
        </p:nvSpPr>
        <p:spPr>
          <a:xfrm>
            <a:off x="5182951" y="5732218"/>
            <a:ext cx="777993" cy="30062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Curved Down Arrow 79"/>
          <p:cNvSpPr/>
          <p:nvPr/>
        </p:nvSpPr>
        <p:spPr>
          <a:xfrm rot="11610098">
            <a:off x="5019826" y="6352922"/>
            <a:ext cx="777993" cy="30062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7" name="TextBox 1036"/>
          <p:cNvSpPr txBox="1"/>
          <p:nvPr/>
        </p:nvSpPr>
        <p:spPr>
          <a:xfrm>
            <a:off x="5702128" y="6503233"/>
            <a:ext cx="982961" cy="400110"/>
          </a:xfrm>
          <a:prstGeom prst="rect">
            <a:avLst/>
          </a:prstGeom>
          <a:noFill/>
        </p:spPr>
        <p:txBody>
          <a:bodyPr wrap="none" rtlCol="0">
            <a:spAutoFit/>
          </a:bodyPr>
          <a:lstStyle/>
          <a:p>
            <a:r>
              <a:rPr lang="en-US" sz="2000" b="1" dirty="0" smtClean="0">
                <a:hlinkClick r:id="rId12" action="ppaction://hlinksldjump"/>
              </a:rPr>
              <a:t>Admin</a:t>
            </a:r>
            <a:endParaRPr lang="en-US" sz="2000" b="1" dirty="0"/>
          </a:p>
        </p:txBody>
      </p:sp>
    </p:spTree>
    <p:extLst>
      <p:ext uri="{BB962C8B-B14F-4D97-AF65-F5344CB8AC3E}">
        <p14:creationId xmlns:p14="http://schemas.microsoft.com/office/powerpoint/2010/main" val="337526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1030">
                                            <p:txEl>
                                              <p:pRg st="0" end="0"/>
                                            </p:txEl>
                                          </p:spTgt>
                                        </p:tgtEl>
                                        <p:attrNameLst>
                                          <p:attrName>style.color</p:attrName>
                                        </p:attrNameLst>
                                      </p:cBhvr>
                                      <p:to>
                                        <a:schemeClr val="bg1"/>
                                      </p:to>
                                    </p:animClr>
                                    <p:animClr clrSpc="rgb" dir="cw">
                                      <p:cBhvr>
                                        <p:cTn id="7" dur="250" autoRev="1" fill="remove"/>
                                        <p:tgtEl>
                                          <p:spTgt spid="1030">
                                            <p:txEl>
                                              <p:pRg st="0" end="0"/>
                                            </p:txEl>
                                          </p:spTgt>
                                        </p:tgtEl>
                                        <p:attrNameLst>
                                          <p:attrName>fillcolor</p:attrName>
                                        </p:attrNameLst>
                                      </p:cBhvr>
                                      <p:to>
                                        <a:schemeClr val="bg1"/>
                                      </p:to>
                                    </p:animClr>
                                    <p:set>
                                      <p:cBhvr>
                                        <p:cTn id="8" dur="250" autoRev="1" fill="remove"/>
                                        <p:tgtEl>
                                          <p:spTgt spid="1030">
                                            <p:txEl>
                                              <p:pRg st="0" end="0"/>
                                            </p:txEl>
                                          </p:spTgt>
                                        </p:tgtEl>
                                        <p:attrNameLst>
                                          <p:attrName>fill.type</p:attrName>
                                        </p:attrNameLst>
                                      </p:cBhvr>
                                      <p:to>
                                        <p:strVal val="solid"/>
                                      </p:to>
                                    </p:set>
                                    <p:set>
                                      <p:cBhvr>
                                        <p:cTn id="9" dur="250" autoRev="1" fill="remove"/>
                                        <p:tgtEl>
                                          <p:spTgt spid="1030">
                                            <p:txEl>
                                              <p:pRg st="0" end="0"/>
                                            </p:txEl>
                                          </p:spTgt>
                                        </p:tgtEl>
                                        <p:attrNameLst>
                                          <p:attrName>fill.on</p:attrName>
                                        </p:attrNameLst>
                                      </p:cBhvr>
                                      <p:to>
                                        <p:strVal val="true"/>
                                      </p:to>
                                    </p:set>
                                  </p:childTnLst>
                                </p:cTn>
                              </p:par>
                              <p:par>
                                <p:cTn id="10" presetID="27" presetClass="emph" presetSubtype="0" fill="remove" nodeType="withEffect">
                                  <p:stCondLst>
                                    <p:cond delay="0"/>
                                  </p:stCondLst>
                                  <p:childTnLst>
                                    <p:animClr clrSpc="rgb" dir="cw">
                                      <p:cBhvr override="childStyle">
                                        <p:cTn id="11" dur="375" autoRev="1" fill="remove"/>
                                        <p:tgtEl>
                                          <p:spTgt spid="1030">
                                            <p:txEl>
                                              <p:pRg st="1" end="1"/>
                                            </p:txEl>
                                          </p:spTgt>
                                        </p:tgtEl>
                                        <p:attrNameLst>
                                          <p:attrName>style.color</p:attrName>
                                        </p:attrNameLst>
                                      </p:cBhvr>
                                      <p:to>
                                        <a:schemeClr val="bg1"/>
                                      </p:to>
                                    </p:animClr>
                                    <p:animClr clrSpc="rgb" dir="cw">
                                      <p:cBhvr>
                                        <p:cTn id="12" dur="375" autoRev="1" fill="remove"/>
                                        <p:tgtEl>
                                          <p:spTgt spid="1030">
                                            <p:txEl>
                                              <p:pRg st="1" end="1"/>
                                            </p:txEl>
                                          </p:spTgt>
                                        </p:tgtEl>
                                        <p:attrNameLst>
                                          <p:attrName>fillcolor</p:attrName>
                                        </p:attrNameLst>
                                      </p:cBhvr>
                                      <p:to>
                                        <a:schemeClr val="bg1"/>
                                      </p:to>
                                    </p:animClr>
                                    <p:set>
                                      <p:cBhvr>
                                        <p:cTn id="13" dur="375" autoRev="1" fill="remove"/>
                                        <p:tgtEl>
                                          <p:spTgt spid="1030">
                                            <p:txEl>
                                              <p:pRg st="1" end="1"/>
                                            </p:txEl>
                                          </p:spTgt>
                                        </p:tgtEl>
                                        <p:attrNameLst>
                                          <p:attrName>fill.type</p:attrName>
                                        </p:attrNameLst>
                                      </p:cBhvr>
                                      <p:to>
                                        <p:strVal val="solid"/>
                                      </p:to>
                                    </p:set>
                                    <p:set>
                                      <p:cBhvr>
                                        <p:cTn id="14" dur="375" autoRev="1" fill="remove"/>
                                        <p:tgtEl>
                                          <p:spTgt spid="1030">
                                            <p:txEl>
                                              <p:pRg st="1" end="1"/>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2000" fill="hold"/>
                                        <p:tgtEl>
                                          <p:spTgt spid="1030">
                                            <p:txEl>
                                              <p:pRg st="0" end="0"/>
                                            </p:txEl>
                                          </p:spTgt>
                                        </p:tgtEl>
                                        <p:attrNameLst>
                                          <p:attrName>style.color</p:attrName>
                                        </p:attrNameLst>
                                      </p:cBhvr>
                                      <p:to>
                                        <a:schemeClr val="accent2"/>
                                      </p:to>
                                    </p:animClr>
                                  </p:childTnLst>
                                </p:cTn>
                              </p:par>
                              <p:par>
                                <p:cTn id="19" presetID="3" presetClass="emph" presetSubtype="2" fill="hold" grpId="0" nodeType="withEffect">
                                  <p:stCondLst>
                                    <p:cond delay="0"/>
                                  </p:stCondLst>
                                  <p:childTnLst>
                                    <p:animClr clrSpc="rgb" dir="cw">
                                      <p:cBhvr override="childStyle">
                                        <p:cTn id="20" dur="2000" fill="hold"/>
                                        <p:tgtEl>
                                          <p:spTgt spid="1030">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1" y="83747"/>
            <a:ext cx="7629152" cy="6581057"/>
          </a:xfrm>
          <a:prstGeom prst="rect">
            <a:avLst/>
          </a:prstGeom>
        </p:spPr>
      </p:pic>
    </p:spTree>
    <p:extLst>
      <p:ext uri="{BB962C8B-B14F-4D97-AF65-F5344CB8AC3E}">
        <p14:creationId xmlns:p14="http://schemas.microsoft.com/office/powerpoint/2010/main" val="500233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52401"/>
            <a:ext cx="4724171" cy="6705600"/>
          </a:xfrm>
          <a:prstGeom prst="rect">
            <a:avLst/>
          </a:prstGeom>
        </p:spPr>
      </p:pic>
    </p:spTree>
    <p:extLst>
      <p:ext uri="{BB962C8B-B14F-4D97-AF65-F5344CB8AC3E}">
        <p14:creationId xmlns:p14="http://schemas.microsoft.com/office/powerpoint/2010/main" val="1010539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4691"/>
            <a:ext cx="7707868" cy="6733310"/>
          </a:xfrm>
          <a:prstGeom prst="rect">
            <a:avLst/>
          </a:prstGeom>
        </p:spPr>
      </p:pic>
    </p:spTree>
    <p:extLst>
      <p:ext uri="{BB962C8B-B14F-4D97-AF65-F5344CB8AC3E}">
        <p14:creationId xmlns:p14="http://schemas.microsoft.com/office/powerpoint/2010/main" val="28467010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2056</TotalTime>
  <Words>372</Words>
  <Application>Microsoft Office PowerPoint</Application>
  <PresentationFormat>On-screen Show (4:3)</PresentationFormat>
  <Paragraphs>43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Essential</vt:lpstr>
      <vt:lpstr>Augmented Shopping</vt:lpstr>
      <vt:lpstr>Problem Statement</vt:lpstr>
      <vt:lpstr>Problem Statement</vt:lpstr>
      <vt:lpstr>Proposed work</vt:lpstr>
      <vt:lpstr>PowerPoint Presentation</vt:lpstr>
      <vt:lpstr>PowerPoint Presentation</vt:lpstr>
      <vt:lpstr>PowerPoint Presentation</vt:lpstr>
      <vt:lpstr>PowerPoint Presentation</vt:lpstr>
      <vt:lpstr>PowerPoint Presentation</vt:lpstr>
      <vt:lpstr>future Scope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Shopping</dc:title>
  <dc:creator>maria</dc:creator>
  <cp:lastModifiedBy>maria</cp:lastModifiedBy>
  <cp:revision>68</cp:revision>
  <dcterms:created xsi:type="dcterms:W3CDTF">2017-08-15T06:49:23Z</dcterms:created>
  <dcterms:modified xsi:type="dcterms:W3CDTF">2017-08-23T09:28:33Z</dcterms:modified>
</cp:coreProperties>
</file>