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ICON Bold" charset="1" panose="00000000000000000000"/>
      <p:regular r:id="rId13"/>
    </p:embeddedFont>
    <p:embeddedFont>
      <p:font typeface="Poppins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54889" y="4142232"/>
            <a:ext cx="7315200" cy="2002536"/>
          </a:xfrm>
          <a:custGeom>
            <a:avLst/>
            <a:gdLst/>
            <a:ahLst/>
            <a:cxnLst/>
            <a:rect r="r" b="b" t="t" l="l"/>
            <a:pathLst>
              <a:path h="2002536" w="7315200">
                <a:moveTo>
                  <a:pt x="0" y="0"/>
                </a:moveTo>
                <a:lnTo>
                  <a:pt x="7315200" y="0"/>
                </a:lnTo>
                <a:lnTo>
                  <a:pt x="7315200" y="2002536"/>
                </a:lnTo>
                <a:lnTo>
                  <a:pt x="0" y="2002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17911" y="4868513"/>
            <a:ext cx="7315200" cy="1099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AICON Bold"/>
                <a:ea typeface="AICON Bold"/>
                <a:cs typeface="AICON Bold"/>
                <a:sym typeface="AICON Bold"/>
              </a:rPr>
              <a:t>British Airways Review Analysis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71099" y="3117641"/>
            <a:ext cx="8745802" cy="3985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7"/>
              </a:lnSpc>
              <a:spcBef>
                <a:spcPct val="0"/>
              </a:spcBef>
            </a:pPr>
            <a:r>
              <a:rPr lang="en-US" b="true" sz="3233">
                <a:solidFill>
                  <a:srgbClr val="000000"/>
                </a:solidFill>
                <a:latin typeface="AICON Bold"/>
                <a:ea typeface="AICON Bold"/>
                <a:cs typeface="AICON Bold"/>
                <a:sym typeface="AICON Bold"/>
              </a:rPr>
              <a:t>Section 1: Key Metrics</a:t>
            </a:r>
          </a:p>
          <a:p>
            <a:pPr algn="ctr">
              <a:lnSpc>
                <a:spcPts val="4527"/>
              </a:lnSpc>
              <a:spcBef>
                <a:spcPct val="0"/>
              </a:spcBef>
            </a:pPr>
          </a:p>
          <a:p>
            <a:pPr algn="just" marL="698130" indent="-349065" lvl="1">
              <a:lnSpc>
                <a:spcPts val="4527"/>
              </a:lnSpc>
              <a:buFont typeface="Arial"/>
              <a:buChar char="•"/>
            </a:pPr>
            <a:r>
              <a:rPr lang="en-US" sz="32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Total Reviews Analyzed(3899 )</a:t>
            </a:r>
          </a:p>
          <a:p>
            <a:pPr algn="just" marL="698130" indent="-349065" lvl="1">
              <a:lnSpc>
                <a:spcPts val="4527"/>
              </a:lnSpc>
              <a:buFont typeface="Arial"/>
              <a:buChar char="•"/>
            </a:pPr>
            <a:r>
              <a:rPr lang="en-US" sz="32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% Neutral(Neutral: 44.74%)</a:t>
            </a:r>
          </a:p>
          <a:p>
            <a:pPr algn="just" marL="698130" indent="-349065" lvl="1">
              <a:lnSpc>
                <a:spcPts val="4527"/>
              </a:lnSpc>
              <a:buFont typeface="Arial"/>
              <a:buChar char="•"/>
            </a:pPr>
            <a:r>
              <a:rPr lang="en-US" sz="32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% Positive (34.08%)</a:t>
            </a:r>
          </a:p>
          <a:p>
            <a:pPr algn="just" marL="698130" indent="-349065" lvl="1">
              <a:lnSpc>
                <a:spcPts val="4527"/>
              </a:lnSpc>
              <a:buFont typeface="Arial"/>
              <a:buChar char="•"/>
            </a:pPr>
            <a:r>
              <a:rPr lang="en-US" sz="32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% Negative(21.18%)</a:t>
            </a:r>
          </a:p>
          <a:p>
            <a:pPr algn="just">
              <a:lnSpc>
                <a:spcPts val="452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97756" y="4846036"/>
            <a:ext cx="7092487" cy="537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AICON Bold"/>
                <a:ea typeface="AICON Bold"/>
                <a:cs typeface="AICON Bold"/>
                <a:sym typeface="AICON Bold"/>
              </a:rPr>
              <a:t>Section 2: Visuals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36467" y="1434059"/>
            <a:ext cx="13815066" cy="7418881"/>
          </a:xfrm>
          <a:custGeom>
            <a:avLst/>
            <a:gdLst/>
            <a:ahLst/>
            <a:cxnLst/>
            <a:rect r="r" b="b" t="t" l="l"/>
            <a:pathLst>
              <a:path h="7418881" w="13815066">
                <a:moveTo>
                  <a:pt x="0" y="0"/>
                </a:moveTo>
                <a:lnTo>
                  <a:pt x="13815066" y="0"/>
                </a:lnTo>
                <a:lnTo>
                  <a:pt x="13815066" y="7418882"/>
                </a:lnTo>
                <a:lnTo>
                  <a:pt x="0" y="74188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53446" y="94962"/>
            <a:ext cx="12781108" cy="10097075"/>
          </a:xfrm>
          <a:custGeom>
            <a:avLst/>
            <a:gdLst/>
            <a:ahLst/>
            <a:cxnLst/>
            <a:rect r="r" b="b" t="t" l="l"/>
            <a:pathLst>
              <a:path h="10097075" w="12781108">
                <a:moveTo>
                  <a:pt x="0" y="0"/>
                </a:moveTo>
                <a:lnTo>
                  <a:pt x="12781108" y="0"/>
                </a:lnTo>
                <a:lnTo>
                  <a:pt x="12781108" y="10097076"/>
                </a:lnTo>
                <a:lnTo>
                  <a:pt x="0" y="1009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2507" y="461317"/>
            <a:ext cx="14982986" cy="9364366"/>
          </a:xfrm>
          <a:custGeom>
            <a:avLst/>
            <a:gdLst/>
            <a:ahLst/>
            <a:cxnLst/>
            <a:rect r="r" b="b" t="t" l="l"/>
            <a:pathLst>
              <a:path h="9364366" w="14982986">
                <a:moveTo>
                  <a:pt x="0" y="0"/>
                </a:moveTo>
                <a:lnTo>
                  <a:pt x="14982986" y="0"/>
                </a:lnTo>
                <a:lnTo>
                  <a:pt x="14982986" y="9364366"/>
                </a:lnTo>
                <a:lnTo>
                  <a:pt x="0" y="93643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4508" y="2879355"/>
            <a:ext cx="16998983" cy="4471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AICON Bold"/>
                <a:ea typeface="AICON Bold"/>
                <a:cs typeface="AICON Bold"/>
                <a:sym typeface="AICON Bold"/>
              </a:rPr>
              <a:t>Main Insights 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Most of the reviews are Neutral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→ About 45% of people gave reviews that were neither very good nor very bad.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Many people gave Positive feedback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→ Around 34% of reviews are positive, which means people were happy or satisfied.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Some reviews are Negative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→ About 21% of the reviews show that people were not satisfied or had complaints.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DAGk-okxHwk</dc:identifier>
  <dcterms:modified xsi:type="dcterms:W3CDTF">2011-08-01T06:04:30Z</dcterms:modified>
  <cp:revision>1</cp:revision>
  <dc:title>A</dc:title>
</cp:coreProperties>
</file>