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11/25/2022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6A18-E286-CA3F-BD68-9EC23929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INSTAGRAM USER ANALYTICS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A0075-4AEB-F2F0-1A03-47EA44D610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312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99B4-8473-987E-C730-16F4D668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479D-C23E-DE49-E060-0E94CCF68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Bots &amp; Fake Accounts :</a:t>
            </a:r>
          </a:p>
          <a:p>
            <a:pPr marL="0" indent="0">
              <a:buNone/>
            </a:pPr>
            <a:r>
              <a:rPr lang="en-US" dirty="0"/>
              <a:t>Provide data on users (bots) who</a:t>
            </a:r>
          </a:p>
          <a:p>
            <a:pPr marL="0" indent="0">
              <a:buNone/>
            </a:pPr>
            <a:r>
              <a:rPr lang="en-US" dirty="0"/>
              <a:t> have liked every single photo on the site.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user_id</a:t>
            </a:r>
            <a:r>
              <a:rPr lang="en-US" dirty="0"/>
              <a:t> from likes group </a:t>
            </a: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dirty="0" err="1"/>
              <a:t>user_id</a:t>
            </a:r>
            <a:r>
              <a:rPr lang="en-US" dirty="0"/>
              <a:t> having count(</a:t>
            </a:r>
            <a:r>
              <a:rPr lang="en-US" dirty="0" err="1"/>
              <a:t>user_id</a:t>
            </a:r>
            <a:r>
              <a:rPr lang="en-US" dirty="0"/>
              <a:t>)=257;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03418-B3A3-FE8A-3C25-506609AF2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18302"/>
              </p:ext>
            </p:extLst>
          </p:nvPr>
        </p:nvGraphicFramePr>
        <p:xfrm>
          <a:off x="6800850" y="2649852"/>
          <a:ext cx="3359148" cy="320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716">
                  <a:extLst>
                    <a:ext uri="{9D8B030D-6E8A-4147-A177-3AD203B41FA5}">
                      <a16:colId xmlns:a16="http://schemas.microsoft.com/office/drawing/2014/main" val="4244099428"/>
                    </a:ext>
                  </a:extLst>
                </a:gridCol>
                <a:gridCol w="1119716">
                  <a:extLst>
                    <a:ext uri="{9D8B030D-6E8A-4147-A177-3AD203B41FA5}">
                      <a16:colId xmlns:a16="http://schemas.microsoft.com/office/drawing/2014/main" val="3017303283"/>
                    </a:ext>
                  </a:extLst>
                </a:gridCol>
                <a:gridCol w="1119716">
                  <a:extLst>
                    <a:ext uri="{9D8B030D-6E8A-4147-A177-3AD203B41FA5}">
                      <a16:colId xmlns:a16="http://schemas.microsoft.com/office/drawing/2014/main" val="1178629054"/>
                    </a:ext>
                  </a:extLst>
                </a:gridCol>
              </a:tblGrid>
              <a:tr h="458421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4382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904418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613743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227015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0823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06822"/>
                  </a:ext>
                </a:extLst>
              </a:tr>
              <a:tr h="458421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17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23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8238-879D-DC1F-DEC1-651184E1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36B7A-760B-C12C-94DA-5CA0BF57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From above SQL queries, tables and graphs the insights we have are :</a:t>
            </a:r>
          </a:p>
          <a:p>
            <a:endParaRPr lang="en-US" dirty="0"/>
          </a:p>
          <a:p>
            <a:r>
              <a:rPr lang="en-US" dirty="0"/>
              <a:t>The Inactive user count is around 26%.</a:t>
            </a:r>
          </a:p>
          <a:p>
            <a:endParaRPr lang="en-US" dirty="0"/>
          </a:p>
          <a:p>
            <a:r>
              <a:rPr lang="en-US" dirty="0"/>
              <a:t>The most liked image has 48 likes on it.</a:t>
            </a:r>
          </a:p>
          <a:p>
            <a:endParaRPr lang="en-US" dirty="0"/>
          </a:p>
          <a:p>
            <a:r>
              <a:rPr lang="en-US" dirty="0"/>
              <a:t>The commonly used hashtag is smile with 58 uses of it.</a:t>
            </a:r>
          </a:p>
          <a:p>
            <a:endParaRPr lang="en-US" dirty="0"/>
          </a:p>
          <a:p>
            <a:r>
              <a:rPr lang="en-US" dirty="0"/>
              <a:t>Users mostly register on Sunday and Thursday.</a:t>
            </a:r>
          </a:p>
          <a:p>
            <a:endParaRPr lang="en-US" dirty="0"/>
          </a:p>
          <a:p>
            <a:r>
              <a:rPr lang="en-US" dirty="0"/>
              <a:t>Average rate of posting by an user is 2.57 .</a:t>
            </a:r>
          </a:p>
          <a:p>
            <a:endParaRPr lang="en-US" dirty="0"/>
          </a:p>
          <a:p>
            <a:r>
              <a:rPr lang="en-US" dirty="0"/>
              <a:t>13% of Instagram users are Bots.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63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945D-4E91-D444-526A-52FF0EE1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1924-2282-0996-6D72-F1B80F63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User analysis is the process by which we track how users</a:t>
            </a:r>
          </a:p>
          <a:p>
            <a:r>
              <a:rPr lang="en-US" dirty="0"/>
              <a:t>engage and interact with our digital product (software or</a:t>
            </a:r>
          </a:p>
          <a:p>
            <a:r>
              <a:rPr lang="en-US" dirty="0"/>
              <a:t>mobile application) in an attempt to derive business insights</a:t>
            </a:r>
          </a:p>
          <a:p>
            <a:endParaRPr lang="en-US" dirty="0"/>
          </a:p>
          <a:p>
            <a:r>
              <a:rPr lang="en-US" dirty="0"/>
              <a:t>for marketing, product &amp; development teams.</a:t>
            </a:r>
          </a:p>
        </p:txBody>
      </p:sp>
    </p:spTree>
    <p:extLst>
      <p:ext uri="{BB962C8B-B14F-4D97-AF65-F5344CB8AC3E}">
        <p14:creationId xmlns:p14="http://schemas.microsoft.com/office/powerpoint/2010/main" val="996113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3930-BBC9-6A86-CF41-1342C204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3865A-8B21-9AB4-7778-51672C96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approach is to understand the given data, maintain the accuracy,</a:t>
            </a:r>
          </a:p>
          <a:p>
            <a:r>
              <a:rPr lang="en-US" dirty="0"/>
              <a:t>completeness, reliability of data and holding only the relevant data</a:t>
            </a:r>
          </a:p>
          <a:p>
            <a:endParaRPr lang="en-US" dirty="0"/>
          </a:p>
          <a:p>
            <a:r>
              <a:rPr lang="en-US" dirty="0"/>
              <a:t>required for the output.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170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777D7-4A2E-F473-8B07-8B4F028DD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C79A9-5725-E21B-A54E-38E6A190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Rewarding Most Loyal Users :</a:t>
            </a:r>
          </a:p>
          <a:p>
            <a:endParaRPr lang="en-US" dirty="0"/>
          </a:p>
          <a:p>
            <a:r>
              <a:rPr lang="en-US" dirty="0"/>
              <a:t>People who have been using the platform for the longest time.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&gt; select * from users order by </a:t>
            </a:r>
            <a:r>
              <a:rPr lang="en-US" dirty="0" err="1"/>
              <a:t>created_at</a:t>
            </a:r>
            <a:r>
              <a:rPr lang="en-US" dirty="0"/>
              <a:t> limit 5;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FCAEE99-633E-3D5D-AF4E-81EE20ADF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64478"/>
              </p:ext>
            </p:extLst>
          </p:nvPr>
        </p:nvGraphicFramePr>
        <p:xfrm>
          <a:off x="8224520" y="1345392"/>
          <a:ext cx="370332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02">
                  <a:extLst>
                    <a:ext uri="{9D8B030D-6E8A-4147-A177-3AD203B41FA5}">
                      <a16:colId xmlns:a16="http://schemas.microsoft.com/office/drawing/2014/main" val="4234601830"/>
                    </a:ext>
                  </a:extLst>
                </a:gridCol>
                <a:gridCol w="1676863">
                  <a:extLst>
                    <a:ext uri="{9D8B030D-6E8A-4147-A177-3AD203B41FA5}">
                      <a16:colId xmlns:a16="http://schemas.microsoft.com/office/drawing/2014/main" val="1573564377"/>
                    </a:ext>
                  </a:extLst>
                </a:gridCol>
                <a:gridCol w="1510955">
                  <a:extLst>
                    <a:ext uri="{9D8B030D-6E8A-4147-A177-3AD203B41FA5}">
                      <a16:colId xmlns:a16="http://schemas.microsoft.com/office/drawing/2014/main" val="4027205948"/>
                    </a:ext>
                  </a:extLst>
                </a:gridCol>
              </a:tblGrid>
              <a:tr h="29186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AT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314367"/>
                  </a:ext>
                </a:extLst>
              </a:tr>
              <a:tr h="510766"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Darby_Herzog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2016-05-06 00:14:21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27894"/>
                  </a:ext>
                </a:extLst>
              </a:tr>
              <a:tr h="510766"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Emilio_Bernier52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2016-05-06 13:04:30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345315"/>
                  </a:ext>
                </a:extLst>
              </a:tr>
              <a:tr h="948566"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Elenor88 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2016-05-08 01:30:41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965977"/>
                  </a:ext>
                </a:extLst>
              </a:tr>
              <a:tr h="510766"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Nicole71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2016-05-09 17:30:22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30526"/>
                  </a:ext>
                </a:extLst>
              </a:tr>
              <a:tr h="851277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Jordyn.Jacobson2</a:t>
                      </a:r>
                    </a:p>
                    <a:p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2016-05-14 07:56:26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266397"/>
                  </a:ext>
                </a:extLst>
              </a:tr>
              <a:tr h="29186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74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9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6CEE-8921-C4D7-39B6-88D8673D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Inactive Users to Start Posting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556B5-3A60-11C4-771E-0A4F40E0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/>
              <a:t>Find the users who have never posted a </a:t>
            </a:r>
          </a:p>
          <a:p>
            <a:pPr marL="0" indent="0">
              <a:buNone/>
            </a:pPr>
            <a:r>
              <a:rPr lang="en-IN" sz="1600" dirty="0"/>
              <a:t>single photo on Instagram.</a:t>
            </a:r>
          </a:p>
          <a:p>
            <a:endParaRPr lang="en-IN" dirty="0"/>
          </a:p>
          <a:p>
            <a:r>
              <a:rPr lang="en-IN" dirty="0" err="1"/>
              <a:t>mysql</a:t>
            </a:r>
            <a:r>
              <a:rPr lang="en-IN" dirty="0"/>
              <a:t>&gt; select users.id from users left join photos on</a:t>
            </a:r>
          </a:p>
          <a:p>
            <a:pPr marL="0" indent="0">
              <a:buNone/>
            </a:pPr>
            <a:r>
              <a:rPr lang="en-IN" dirty="0"/>
              <a:t> users.id=</a:t>
            </a:r>
            <a:r>
              <a:rPr lang="en-IN" dirty="0" err="1"/>
              <a:t>photos.user_id</a:t>
            </a:r>
            <a:r>
              <a:rPr lang="en-IN" dirty="0"/>
              <a:t> where</a:t>
            </a:r>
          </a:p>
          <a:p>
            <a:pPr marL="0" indent="0">
              <a:buNone/>
            </a:pPr>
            <a:r>
              <a:rPr lang="en-IN" dirty="0" err="1"/>
              <a:t>photos.user_id</a:t>
            </a:r>
            <a:r>
              <a:rPr lang="en-IN" dirty="0"/>
              <a:t> is NULL;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B46395-1F90-5117-E423-ACD7D1B6D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706294"/>
              </p:ext>
            </p:extLst>
          </p:nvPr>
        </p:nvGraphicFramePr>
        <p:xfrm>
          <a:off x="6848475" y="2985172"/>
          <a:ext cx="4105275" cy="249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55">
                  <a:extLst>
                    <a:ext uri="{9D8B030D-6E8A-4147-A177-3AD203B41FA5}">
                      <a16:colId xmlns:a16="http://schemas.microsoft.com/office/drawing/2014/main" val="2468500547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53984369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073182283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3518956928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547977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60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892575"/>
                  </a:ext>
                </a:extLst>
              </a:tr>
              <a:tr h="375883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2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089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20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9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00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9519-A612-656D-4178-CD49384D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Contest Winner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4EF1-5824-E441-BD78-E273F5B52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winner of the contest</a:t>
            </a:r>
          </a:p>
          <a:p>
            <a:pPr marL="0" indent="0">
              <a:buNone/>
            </a:pPr>
            <a:r>
              <a:rPr lang="en-US" dirty="0"/>
              <a:t>and provide their details to the team.</a:t>
            </a:r>
          </a:p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&gt; select count(</a:t>
            </a:r>
            <a:r>
              <a:rPr lang="en-US" dirty="0" err="1"/>
              <a:t>photo_id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 err="1"/>
              <a:t>likes,photo_id</a:t>
            </a:r>
            <a:r>
              <a:rPr lang="en-US" dirty="0"/>
              <a:t> from likes group by </a:t>
            </a:r>
          </a:p>
          <a:p>
            <a:pPr marL="0" indent="0">
              <a:buNone/>
            </a:pPr>
            <a:r>
              <a:rPr lang="en-US" dirty="0" err="1"/>
              <a:t>photo_id</a:t>
            </a:r>
            <a:r>
              <a:rPr lang="en-US" dirty="0"/>
              <a:t> order by</a:t>
            </a:r>
          </a:p>
          <a:p>
            <a:pPr marL="0" indent="0">
              <a:buNone/>
            </a:pPr>
            <a:r>
              <a:rPr lang="en-US" dirty="0"/>
              <a:t>count(</a:t>
            </a:r>
            <a:r>
              <a:rPr lang="en-US" dirty="0" err="1"/>
              <a:t>photo_id</a:t>
            </a:r>
            <a:r>
              <a:rPr lang="en-US" dirty="0"/>
              <a:t>) desc;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2C48EF-0DD8-7EA6-5AAF-0B7690F8F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58309"/>
              </p:ext>
            </p:extLst>
          </p:nvPr>
        </p:nvGraphicFramePr>
        <p:xfrm>
          <a:off x="6858000" y="2316480"/>
          <a:ext cx="5187950" cy="32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895">
                  <a:extLst>
                    <a:ext uri="{9D8B030D-6E8A-4147-A177-3AD203B41FA5}">
                      <a16:colId xmlns:a16="http://schemas.microsoft.com/office/drawing/2014/main" val="3491755572"/>
                    </a:ext>
                  </a:extLst>
                </a:gridCol>
                <a:gridCol w="2600055">
                  <a:extLst>
                    <a:ext uri="{9D8B030D-6E8A-4147-A177-3AD203B41FA5}">
                      <a16:colId xmlns:a16="http://schemas.microsoft.com/office/drawing/2014/main" val="3102249054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LIKES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063747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0787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5395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172298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45316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733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78FB2-F26D-A624-1046-EC5487D9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Hashtag Researching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B5A7-AF2B-74CD-917A-CFF55C3AF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Identify and suggest the top 5 most </a:t>
            </a:r>
          </a:p>
          <a:p>
            <a:pPr marL="0" indent="0">
              <a:buNone/>
            </a:pPr>
            <a:r>
              <a:rPr lang="en-IN" dirty="0"/>
              <a:t>commonly used hashtags on the platform.</a:t>
            </a:r>
          </a:p>
          <a:p>
            <a:pPr marL="0" indent="0">
              <a:buNone/>
            </a:pPr>
            <a:r>
              <a:rPr lang="en-IN" dirty="0" err="1"/>
              <a:t>mysql</a:t>
            </a:r>
            <a:r>
              <a:rPr lang="en-IN" dirty="0"/>
              <a:t>&gt; select count(</a:t>
            </a:r>
            <a:r>
              <a:rPr lang="en-IN" dirty="0" err="1"/>
              <a:t>tag_id</a:t>
            </a:r>
            <a:r>
              <a:rPr lang="en-IN" dirty="0"/>
              <a:t>),</a:t>
            </a:r>
            <a:r>
              <a:rPr lang="en-IN" dirty="0" err="1"/>
              <a:t>tag_id,tag_name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photo_tags</a:t>
            </a:r>
            <a:r>
              <a:rPr lang="en-IN" dirty="0"/>
              <a:t> join tags on</a:t>
            </a:r>
          </a:p>
          <a:p>
            <a:pPr marL="0" indent="0">
              <a:buNone/>
            </a:pPr>
            <a:r>
              <a:rPr lang="en-IN" dirty="0"/>
              <a:t>photo_tags.tag_id=tags.id group </a:t>
            </a:r>
          </a:p>
          <a:p>
            <a:pPr marL="0" indent="0">
              <a:buNone/>
            </a:pPr>
            <a:r>
              <a:rPr lang="en-IN" dirty="0"/>
              <a:t>by </a:t>
            </a:r>
            <a:r>
              <a:rPr lang="en-IN" dirty="0" err="1"/>
              <a:t>tag_id</a:t>
            </a:r>
            <a:r>
              <a:rPr lang="en-IN" dirty="0"/>
              <a:t> order by count(</a:t>
            </a:r>
            <a:r>
              <a:rPr lang="en-IN" dirty="0" err="1"/>
              <a:t>tag_id</a:t>
            </a:r>
            <a:r>
              <a:rPr lang="en-IN" dirty="0"/>
              <a:t>) </a:t>
            </a:r>
            <a:r>
              <a:rPr lang="en-IN" dirty="0" err="1"/>
              <a:t>desc</a:t>
            </a:r>
            <a:r>
              <a:rPr lang="en-IN" dirty="0"/>
              <a:t> limit 5;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4F2A64-04EF-EE68-CE2B-11463DE49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63896"/>
              </p:ext>
            </p:extLst>
          </p:nvPr>
        </p:nvGraphicFramePr>
        <p:xfrm>
          <a:off x="8010525" y="2558415"/>
          <a:ext cx="34671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998865585"/>
                    </a:ext>
                  </a:extLst>
                </a:gridCol>
                <a:gridCol w="1129851">
                  <a:extLst>
                    <a:ext uri="{9D8B030D-6E8A-4147-A177-3AD203B41FA5}">
                      <a16:colId xmlns:a16="http://schemas.microsoft.com/office/drawing/2014/main" val="1378712554"/>
                    </a:ext>
                  </a:extLst>
                </a:gridCol>
                <a:gridCol w="1403799">
                  <a:extLst>
                    <a:ext uri="{9D8B030D-6E8A-4147-A177-3AD203B41FA5}">
                      <a16:colId xmlns:a16="http://schemas.microsoft.com/office/drawing/2014/main" val="2974925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/>
                        <a:t>count(tag_id)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tag_id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tag_name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505850"/>
                  </a:ext>
                </a:extLst>
              </a:tr>
              <a:tr h="218318"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628422"/>
                  </a:ext>
                </a:extLst>
              </a:tr>
              <a:tr h="218318"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beach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021523"/>
                  </a:ext>
                </a:extLst>
              </a:tr>
              <a:tr h="252081"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49538"/>
                  </a:ext>
                </a:extLst>
              </a:tr>
              <a:tr h="218318"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91257"/>
                  </a:ext>
                </a:extLst>
              </a:tr>
              <a:tr h="218318"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40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1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0EED1-B1CF-E2CA-853A-0A5ED74EA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AD Campaign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8E9D6-10E6-2C0D-2090-4093D7B9B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day of the week do most users register on?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</a:t>
            </a:r>
            <a:r>
              <a:rPr lang="en-US" dirty="0" err="1"/>
              <a:t>created_at,DAYOFWEEK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created_at</a:t>
            </a:r>
            <a:r>
              <a:rPr lang="en-US" dirty="0"/>
              <a:t>),count(DAYOFWEEK(</a:t>
            </a:r>
            <a:r>
              <a:rPr lang="en-US" dirty="0" err="1"/>
              <a:t>created_at</a:t>
            </a:r>
            <a:r>
              <a:rPr lang="en-US" dirty="0"/>
              <a:t>)) </a:t>
            </a:r>
          </a:p>
          <a:p>
            <a:pPr marL="0" indent="0">
              <a:buNone/>
            </a:pPr>
            <a:r>
              <a:rPr lang="en-US" dirty="0"/>
              <a:t>From users group by DAYOFWEEK(</a:t>
            </a:r>
            <a:r>
              <a:rPr lang="en-US" dirty="0" err="1"/>
              <a:t>created_at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order by count(DAYOFWEEK(</a:t>
            </a:r>
            <a:r>
              <a:rPr lang="en-US" dirty="0" err="1"/>
              <a:t>created_at</a:t>
            </a:r>
            <a:r>
              <a:rPr lang="en-US" dirty="0"/>
              <a:t>)) desc;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50724C-1BD2-DB7A-AA10-82422BBE3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170230"/>
              </p:ext>
            </p:extLst>
          </p:nvPr>
        </p:nvGraphicFramePr>
        <p:xfrm>
          <a:off x="8067675" y="2114550"/>
          <a:ext cx="3760576" cy="462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1177974983"/>
                    </a:ext>
                  </a:extLst>
                </a:gridCol>
                <a:gridCol w="1094355">
                  <a:extLst>
                    <a:ext uri="{9D8B030D-6E8A-4147-A177-3AD203B41FA5}">
                      <a16:colId xmlns:a16="http://schemas.microsoft.com/office/drawing/2014/main" val="3670306004"/>
                    </a:ext>
                  </a:extLst>
                </a:gridCol>
                <a:gridCol w="1466071">
                  <a:extLst>
                    <a:ext uri="{9D8B030D-6E8A-4147-A177-3AD203B41FA5}">
                      <a16:colId xmlns:a16="http://schemas.microsoft.com/office/drawing/2014/main" val="2951666732"/>
                    </a:ext>
                  </a:extLst>
                </a:gridCol>
              </a:tblGrid>
              <a:tr h="568612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DAYOFWEEK(</a:t>
                      </a:r>
                      <a:r>
                        <a:rPr lang="en-IN" sz="1200" dirty="0" err="1"/>
                        <a:t>created_at</a:t>
                      </a:r>
                      <a:r>
                        <a:rPr lang="en-IN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dirty="0"/>
                        <a:t>count(DAYOFWEEK(</a:t>
                      </a:r>
                      <a:r>
                        <a:rPr lang="en-IN" sz="1050" dirty="0" err="1"/>
                        <a:t>created_at</a:t>
                      </a:r>
                      <a:r>
                        <a:rPr lang="en-IN" sz="1050" dirty="0"/>
                        <a:t>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28205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050" dirty="0"/>
                        <a:t>2017-02-16</a:t>
                      </a:r>
                    </a:p>
                    <a:p>
                      <a:r>
                        <a:rPr lang="en-IN" sz="1050" dirty="0"/>
                        <a:t>18:22:11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72222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200" dirty="0"/>
                        <a:t>2017-04-02</a:t>
                      </a:r>
                    </a:p>
                    <a:p>
                      <a:r>
                        <a:rPr lang="en-IN" sz="1200" dirty="0"/>
                        <a:t>17:11:21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329212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200" dirty="0"/>
                        <a:t>2016-06-24</a:t>
                      </a:r>
                    </a:p>
                    <a:p>
                      <a:r>
                        <a:rPr lang="en-IN" sz="1200" dirty="0"/>
                        <a:t>19:36:31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232837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200" dirty="0"/>
                        <a:t>2017-02-21</a:t>
                      </a:r>
                    </a:p>
                    <a:p>
                      <a:r>
                        <a:rPr lang="en-IN" sz="1200" dirty="0"/>
                        <a:t>11:12:33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44804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100" dirty="0"/>
                        <a:t>2016-12-12</a:t>
                      </a:r>
                    </a:p>
                    <a:p>
                      <a:r>
                        <a:rPr lang="en-IN" sz="1100" dirty="0"/>
                        <a:t>06:50:08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67088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200" dirty="0"/>
                        <a:t>2016-12-07</a:t>
                      </a:r>
                    </a:p>
                    <a:p>
                      <a:r>
                        <a:rPr lang="en-IN" sz="1200" dirty="0"/>
                        <a:t>01:04:39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56649"/>
                  </a:ext>
                </a:extLst>
              </a:tr>
              <a:tr h="568612">
                <a:tc>
                  <a:txBody>
                    <a:bodyPr/>
                    <a:lstStyle/>
                    <a:p>
                      <a:r>
                        <a:rPr lang="en-IN" sz="1200" dirty="0"/>
                        <a:t>2016-08-13</a:t>
                      </a:r>
                    </a:p>
                    <a:p>
                      <a:r>
                        <a:rPr lang="en-IN" sz="1200" dirty="0"/>
                        <a:t>01:28:43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12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16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5E50-BE8B-EDA5-4872-6B4F44CB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INVESTOR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71C5-FC65-4937-9509-F9A46FD2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Engagement 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Provide how many times does</a:t>
            </a:r>
          </a:p>
          <a:p>
            <a:pPr marL="0" indent="0">
              <a:buNone/>
            </a:pPr>
            <a:r>
              <a:rPr lang="en-US" dirty="0"/>
              <a:t> average user posts on Instagram.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count(id) from users;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count(id) from photos;</a:t>
            </a:r>
          </a:p>
          <a:p>
            <a:pPr marL="0" indent="0">
              <a:buNone/>
            </a:pPr>
            <a:r>
              <a:rPr lang="en-US" dirty="0" err="1"/>
              <a:t>mysql</a:t>
            </a:r>
            <a:r>
              <a:rPr lang="en-US" dirty="0"/>
              <a:t>&gt; select 257/100;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D02D928-A532-DABF-DD70-6B6994709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945388"/>
              </p:ext>
            </p:extLst>
          </p:nvPr>
        </p:nvGraphicFramePr>
        <p:xfrm>
          <a:off x="5068569" y="3200401"/>
          <a:ext cx="1675131" cy="116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131">
                  <a:extLst>
                    <a:ext uri="{9D8B030D-6E8A-4147-A177-3AD203B41FA5}">
                      <a16:colId xmlns:a16="http://schemas.microsoft.com/office/drawing/2014/main" val="1822544661"/>
                    </a:ext>
                  </a:extLst>
                </a:gridCol>
              </a:tblGrid>
              <a:tr h="504824">
                <a:tc>
                  <a:txBody>
                    <a:bodyPr/>
                    <a:lstStyle/>
                    <a:p>
                      <a:r>
                        <a:rPr lang="en-IN" dirty="0"/>
                        <a:t>count(id)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919"/>
                  </a:ext>
                </a:extLst>
              </a:tr>
              <a:tr h="660609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98170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EDB277-669E-4C07-A7B2-7321F497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78170"/>
              </p:ext>
            </p:extLst>
          </p:nvPr>
        </p:nvGraphicFramePr>
        <p:xfrm>
          <a:off x="6905625" y="3200401"/>
          <a:ext cx="1533526" cy="1165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526">
                  <a:extLst>
                    <a:ext uri="{9D8B030D-6E8A-4147-A177-3AD203B41FA5}">
                      <a16:colId xmlns:a16="http://schemas.microsoft.com/office/drawing/2014/main" val="3815331426"/>
                    </a:ext>
                  </a:extLst>
                </a:gridCol>
              </a:tblGrid>
              <a:tr h="524131">
                <a:tc>
                  <a:txBody>
                    <a:bodyPr/>
                    <a:lstStyle/>
                    <a:p>
                      <a:r>
                        <a:rPr lang="en-IN" dirty="0"/>
                        <a:t>count(id)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664193"/>
                  </a:ext>
                </a:extLst>
              </a:tr>
              <a:tr h="641302">
                <a:tc>
                  <a:txBody>
                    <a:bodyPr/>
                    <a:lstStyle/>
                    <a:p>
                      <a:r>
                        <a:rPr lang="en-US" dirty="0"/>
                        <a:t>257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8379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008B446-919C-A8EA-8DED-0E71A896C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7988"/>
              </p:ext>
            </p:extLst>
          </p:nvPr>
        </p:nvGraphicFramePr>
        <p:xfrm>
          <a:off x="8848724" y="3200401"/>
          <a:ext cx="1311275" cy="1165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75">
                  <a:extLst>
                    <a:ext uri="{9D8B030D-6E8A-4147-A177-3AD203B41FA5}">
                      <a16:colId xmlns:a16="http://schemas.microsoft.com/office/drawing/2014/main" val="1377196143"/>
                    </a:ext>
                  </a:extLst>
                </a:gridCol>
              </a:tblGrid>
              <a:tr h="582717">
                <a:tc>
                  <a:txBody>
                    <a:bodyPr/>
                    <a:lstStyle/>
                    <a:p>
                      <a:r>
                        <a:rPr lang="en-US" dirty="0"/>
                        <a:t>257/100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1827"/>
                  </a:ext>
                </a:extLst>
              </a:tr>
              <a:tr h="582717">
                <a:tc>
                  <a:txBody>
                    <a:bodyPr/>
                    <a:lstStyle/>
                    <a:p>
                      <a:r>
                        <a:rPr lang="en-US" dirty="0"/>
                        <a:t>2.57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432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8224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</TotalTime>
  <Words>672</Words>
  <Application>Microsoft Office PowerPoint</Application>
  <PresentationFormat>Widescreen</PresentationFormat>
  <Paragraphs>210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INSTAGRAM USER ANALYTICS</vt:lpstr>
      <vt:lpstr>DESCRIPTION</vt:lpstr>
      <vt:lpstr>Approach </vt:lpstr>
      <vt:lpstr>MARKETING INSIGHTS</vt:lpstr>
      <vt:lpstr>Inactive Users to Start Posting :</vt:lpstr>
      <vt:lpstr>Contest Winner :</vt:lpstr>
      <vt:lpstr>Hashtag Researching :</vt:lpstr>
      <vt:lpstr>Launch AD Campaign :</vt:lpstr>
      <vt:lpstr>INVESTOR METRICS</vt:lpstr>
      <vt:lpstr>PowerPoint Presentation</vt:lpstr>
      <vt:lpstr>OVERALL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USER ANALYTICS</dc:title>
  <dc:creator>Mohammed Uzair</dc:creator>
  <cp:lastModifiedBy>Mohammed Uzair</cp:lastModifiedBy>
  <cp:revision>2</cp:revision>
  <dcterms:created xsi:type="dcterms:W3CDTF">2022-11-25T14:25:03Z</dcterms:created>
  <dcterms:modified xsi:type="dcterms:W3CDTF">2022-11-25T15:17:18Z</dcterms:modified>
</cp:coreProperties>
</file>