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536F-AC6C-641F-BE19-F050C3A5C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OPERATION AND METRIC  ANALYTICS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E98EF-0554-6651-C030-8A8F24CCF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757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7A44-65A0-542F-9D83-6B099530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 ROWS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B1CB0-69F8-A82D-CAC7-1869AC991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3045204"/>
            <a:ext cx="10554574" cy="2813594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d)TASK: Let’s say you see some duplicate rows in the </a:t>
            </a:r>
            <a:r>
              <a:rPr lang="en-US" dirty="0" err="1"/>
              <a:t>data.How</a:t>
            </a:r>
            <a:r>
              <a:rPr lang="en-US" dirty="0"/>
              <a:t> will you display duplicates from the table?</a:t>
            </a:r>
          </a:p>
          <a:p>
            <a:pPr marL="0" indent="0">
              <a:buNone/>
            </a:pPr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/>
              <a:t>SELECT * FROM (SELECT * ROW_NUMBER()OVER(PARTITION BY </a:t>
            </a:r>
            <a:r>
              <a:rPr lang="en-US" dirty="0" err="1"/>
              <a:t>job_id</a:t>
            </a:r>
            <a:r>
              <a:rPr lang="en-US" dirty="0"/>
              <a:t>) AS </a:t>
            </a:r>
            <a:r>
              <a:rPr lang="en-US" dirty="0" err="1"/>
              <a:t>row_num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job_data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) a WHERE </a:t>
            </a:r>
            <a:r>
              <a:rPr lang="en-US" dirty="0" err="1"/>
              <a:t>row_num</a:t>
            </a:r>
            <a:r>
              <a:rPr lang="en-US" dirty="0"/>
              <a:t>&gt;1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088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77B0-27D9-624B-D3A1-2F0662E2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863649-C4F9-AA65-79C7-21C9858E5E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490862"/>
              </p:ext>
            </p:extLst>
          </p:nvPr>
        </p:nvGraphicFramePr>
        <p:xfrm>
          <a:off x="819150" y="2771040"/>
          <a:ext cx="1055369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212">
                  <a:extLst>
                    <a:ext uri="{9D8B030D-6E8A-4147-A177-3AD203B41FA5}">
                      <a16:colId xmlns:a16="http://schemas.microsoft.com/office/drawing/2014/main" val="2977438973"/>
                    </a:ext>
                  </a:extLst>
                </a:gridCol>
                <a:gridCol w="1319212">
                  <a:extLst>
                    <a:ext uri="{9D8B030D-6E8A-4147-A177-3AD203B41FA5}">
                      <a16:colId xmlns:a16="http://schemas.microsoft.com/office/drawing/2014/main" val="790702040"/>
                    </a:ext>
                  </a:extLst>
                </a:gridCol>
                <a:gridCol w="1319212">
                  <a:extLst>
                    <a:ext uri="{9D8B030D-6E8A-4147-A177-3AD203B41FA5}">
                      <a16:colId xmlns:a16="http://schemas.microsoft.com/office/drawing/2014/main" val="313860557"/>
                    </a:ext>
                  </a:extLst>
                </a:gridCol>
                <a:gridCol w="1319212">
                  <a:extLst>
                    <a:ext uri="{9D8B030D-6E8A-4147-A177-3AD203B41FA5}">
                      <a16:colId xmlns:a16="http://schemas.microsoft.com/office/drawing/2014/main" val="3758486375"/>
                    </a:ext>
                  </a:extLst>
                </a:gridCol>
                <a:gridCol w="1319212">
                  <a:extLst>
                    <a:ext uri="{9D8B030D-6E8A-4147-A177-3AD203B41FA5}">
                      <a16:colId xmlns:a16="http://schemas.microsoft.com/office/drawing/2014/main" val="2584953324"/>
                    </a:ext>
                  </a:extLst>
                </a:gridCol>
                <a:gridCol w="1319212">
                  <a:extLst>
                    <a:ext uri="{9D8B030D-6E8A-4147-A177-3AD203B41FA5}">
                      <a16:colId xmlns:a16="http://schemas.microsoft.com/office/drawing/2014/main" val="200647099"/>
                    </a:ext>
                  </a:extLst>
                </a:gridCol>
                <a:gridCol w="1319212">
                  <a:extLst>
                    <a:ext uri="{9D8B030D-6E8A-4147-A177-3AD203B41FA5}">
                      <a16:colId xmlns:a16="http://schemas.microsoft.com/office/drawing/2014/main" val="4267109608"/>
                    </a:ext>
                  </a:extLst>
                </a:gridCol>
                <a:gridCol w="1319212">
                  <a:extLst>
                    <a:ext uri="{9D8B030D-6E8A-4147-A177-3AD203B41FA5}">
                      <a16:colId xmlns:a16="http://schemas.microsoft.com/office/drawing/2014/main" val="3378967969"/>
                    </a:ext>
                  </a:extLst>
                </a:gridCol>
              </a:tblGrid>
              <a:tr h="485225">
                <a:tc>
                  <a:txBody>
                    <a:bodyPr/>
                    <a:lstStyle/>
                    <a:p>
                      <a:r>
                        <a:rPr lang="en-US" dirty="0" err="1"/>
                        <a:t>Job_id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Actors_id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Time_spent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Row_num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35178"/>
                  </a:ext>
                </a:extLst>
              </a:tr>
              <a:tr h="485225"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Italian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2020-11-25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037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660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B3A8-D19B-50AB-4538-E01AF1AF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2 (INVESTIGATING METRIC SPIKE)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3A5E6-74D7-E0CD-2694-BE77866BE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 Engagement: To measure the activeness of a user. Measuring if the user finds quality in a product or service.</a:t>
            </a:r>
          </a:p>
          <a:p>
            <a:r>
              <a:rPr lang="en-US" dirty="0"/>
              <a:t>a)TASK: Calculate the weekly user engagement ?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/>
              <a:t>SELECT EXTRACT(week FROM </a:t>
            </a:r>
            <a:r>
              <a:rPr lang="en-US" dirty="0" err="1"/>
              <a:t>occurred_at</a:t>
            </a:r>
            <a:r>
              <a:rPr lang="en-US" dirty="0"/>
              <a:t>) AS </a:t>
            </a:r>
            <a:r>
              <a:rPr lang="en-US" dirty="0" err="1"/>
              <a:t>weeknum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COUNT(DISTINCT </a:t>
            </a:r>
            <a:r>
              <a:rPr lang="en-US" dirty="0" err="1"/>
              <a:t>user_id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tutorial.yammer_events</a:t>
            </a:r>
            <a:r>
              <a:rPr lang="en-US" dirty="0"/>
              <a:t> a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weeknum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722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55C5-B106-F877-472B-354C12B2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A15CEB-1C06-3463-A212-4F6F2C9E9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110"/>
              </p:ext>
            </p:extLst>
          </p:nvPr>
        </p:nvGraphicFramePr>
        <p:xfrm>
          <a:off x="819150" y="2222500"/>
          <a:ext cx="10553700" cy="38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4074039828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249268225"/>
                    </a:ext>
                  </a:extLst>
                </a:gridCol>
              </a:tblGrid>
              <a:tr h="380080">
                <a:tc>
                  <a:txBody>
                    <a:bodyPr/>
                    <a:lstStyle/>
                    <a:p>
                      <a:r>
                        <a:rPr lang="en-US" dirty="0" err="1"/>
                        <a:t>weeknum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84897"/>
                  </a:ext>
                </a:extLst>
              </a:tr>
              <a:tr h="38008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143130"/>
                  </a:ext>
                </a:extLst>
              </a:tr>
              <a:tr h="38008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82192"/>
                  </a:ext>
                </a:extLst>
              </a:tr>
              <a:tr h="38008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169814"/>
                  </a:ext>
                </a:extLst>
              </a:tr>
              <a:tr h="38008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505527"/>
                  </a:ext>
                </a:extLst>
              </a:tr>
              <a:tr h="38008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921964"/>
                  </a:ext>
                </a:extLst>
              </a:tr>
              <a:tr h="38008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358505"/>
                  </a:ext>
                </a:extLst>
              </a:tr>
              <a:tr h="38008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50240"/>
                  </a:ext>
                </a:extLst>
              </a:tr>
              <a:tr h="38008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180666"/>
                  </a:ext>
                </a:extLst>
              </a:tr>
              <a:tr h="380080"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838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843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2EED-938F-301F-5711-D880AADA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GROWTH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10DD7-4587-7396-3753-C8E3F493C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b) TASK: Calculate the user growth for product</a:t>
            </a:r>
          </a:p>
          <a:p>
            <a:pPr marL="0" indent="0">
              <a:buNone/>
            </a:pPr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year,weeknum,num</a:t>
            </a:r>
            <a:r>
              <a:rPr lang="en-IN" dirty="0"/>
              <a:t>_</a:t>
            </a:r>
            <a:r>
              <a:rPr lang="en-IN" dirty="0" err="1"/>
              <a:t>active_userSUM</a:t>
            </a:r>
            <a:r>
              <a:rPr lang="en-IN" dirty="0"/>
              <a:t>(</a:t>
            </a:r>
            <a:r>
              <a:rPr lang="en-US" dirty="0"/>
              <a:t>num</a:t>
            </a:r>
            <a:r>
              <a:rPr lang="en-IN" dirty="0"/>
              <a:t>_</a:t>
            </a:r>
            <a:r>
              <a:rPr lang="en-IN" dirty="0" err="1"/>
              <a:t>active_user</a:t>
            </a:r>
            <a:r>
              <a:rPr lang="en-IN" dirty="0"/>
              <a:t>) OVER </a:t>
            </a:r>
          </a:p>
          <a:p>
            <a:pPr marL="0" indent="0">
              <a:buNone/>
            </a:pPr>
            <a:r>
              <a:rPr lang="en-IN" dirty="0"/>
              <a:t>(ORDER_BY </a:t>
            </a:r>
            <a:r>
              <a:rPr lang="en-IN" dirty="0" err="1"/>
              <a:t>year,weeknum</a:t>
            </a:r>
            <a:r>
              <a:rPr lang="en-IN" dirty="0"/>
              <a:t> ROWS BETWEEN UNBOUNDE PRECEDING AND CURRENT ROW)</a:t>
            </a:r>
          </a:p>
          <a:p>
            <a:pPr marL="0" indent="0">
              <a:buNone/>
            </a:pPr>
            <a:r>
              <a:rPr lang="en-IN" dirty="0"/>
              <a:t>AS </a:t>
            </a:r>
            <a:r>
              <a:rPr lang="en-IN" dirty="0" err="1"/>
              <a:t>cum_active_users</a:t>
            </a:r>
            <a:r>
              <a:rPr lang="en-IN" dirty="0"/>
              <a:t> FROM (</a:t>
            </a:r>
          </a:p>
          <a:p>
            <a:pPr marL="0" indent="0">
              <a:buNone/>
            </a:pPr>
            <a:r>
              <a:rPr lang="en-IN" dirty="0"/>
              <a:t>SELECT EXTRACT (year from </a:t>
            </a:r>
            <a:r>
              <a:rPr lang="en-IN" dirty="0" err="1"/>
              <a:t>a.activated_at</a:t>
            </a:r>
            <a:r>
              <a:rPr lang="en-IN" dirty="0"/>
              <a:t>) AS year,</a:t>
            </a:r>
          </a:p>
          <a:p>
            <a:pPr marL="0" indent="0">
              <a:buNone/>
            </a:pPr>
            <a:r>
              <a:rPr lang="en-IN" dirty="0"/>
              <a:t>EXTRACT (year from </a:t>
            </a:r>
            <a:r>
              <a:rPr lang="en-IN" dirty="0" err="1"/>
              <a:t>a.activated_at</a:t>
            </a:r>
            <a:r>
              <a:rPr lang="en-IN" dirty="0"/>
              <a:t>) AS </a:t>
            </a:r>
            <a:r>
              <a:rPr lang="en-IN" dirty="0" err="1"/>
              <a:t>weeknum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COUNT(DISTINCT </a:t>
            </a:r>
            <a:r>
              <a:rPr lang="en-IN" dirty="0" err="1"/>
              <a:t>user_id</a:t>
            </a:r>
            <a:r>
              <a:rPr lang="en-IN" dirty="0"/>
              <a:t>) AS </a:t>
            </a:r>
            <a:r>
              <a:rPr lang="en-IN" dirty="0" err="1"/>
              <a:t>num_active_user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tutorial.yammer_users</a:t>
            </a:r>
            <a:r>
              <a:rPr lang="en-IN" dirty="0"/>
              <a:t> a WHERE state=‘active’ GROUP BY </a:t>
            </a:r>
            <a:r>
              <a:rPr lang="en-IN" dirty="0" err="1"/>
              <a:t>year,weeknum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year,weeknum</a:t>
            </a:r>
            <a:r>
              <a:rPr lang="en-US" dirty="0"/>
              <a:t>)  a ,</a:t>
            </a:r>
          </a:p>
        </p:txBody>
      </p:sp>
    </p:spTree>
    <p:extLst>
      <p:ext uri="{BB962C8B-B14F-4D97-AF65-F5344CB8AC3E}">
        <p14:creationId xmlns:p14="http://schemas.microsoft.com/office/powerpoint/2010/main" val="1348288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55C6-8D19-2103-E6C8-44A5BAD9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B9341A-D4D1-946D-247E-64B4469FA6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985923"/>
              </p:ext>
            </p:extLst>
          </p:nvPr>
        </p:nvGraphicFramePr>
        <p:xfrm>
          <a:off x="822121" y="2222500"/>
          <a:ext cx="1055072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454">
                  <a:extLst>
                    <a:ext uri="{9D8B030D-6E8A-4147-A177-3AD203B41FA5}">
                      <a16:colId xmlns:a16="http://schemas.microsoft.com/office/drawing/2014/main" val="172086544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1253024538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1010417960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3096971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weeknum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num_active_user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cum_active_user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94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23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8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16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0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06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81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80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3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94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527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566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E9D0-3946-2731-6522-3E9AA662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RETENTION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9B969-7D2C-D7DB-089B-36C6D89CA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c)TASK: Calculate the weekly retention of users-sign up (cohort) ?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/>
              <a:t>SELECT COUNT(</a:t>
            </a:r>
            <a:r>
              <a:rPr lang="en-US" dirty="0" err="1"/>
              <a:t>user_id</a:t>
            </a:r>
            <a:r>
              <a:rPr lang="en-US" dirty="0"/>
              <a:t>)SUM(CASE WHEN </a:t>
            </a:r>
            <a:r>
              <a:rPr lang="en-US" dirty="0" err="1"/>
              <a:t>retention_week</a:t>
            </a:r>
            <a:r>
              <a:rPr lang="en-US" dirty="0"/>
              <a:t> = 1 THEN 1 ELSE 0 END) as week_!</a:t>
            </a:r>
          </a:p>
          <a:p>
            <a:pPr marL="0" indent="0">
              <a:buNone/>
            </a:pPr>
            <a:r>
              <a:rPr lang="en-IN" dirty="0"/>
              <a:t>FROM(SELECT </a:t>
            </a:r>
            <a:r>
              <a:rPr lang="en-IN" dirty="0" err="1"/>
              <a:t>a.user_id,a.signup_week,b.engagement_week</a:t>
            </a:r>
            <a:r>
              <a:rPr lang="en-IN" dirty="0"/>
              <a:t>, </a:t>
            </a:r>
            <a:r>
              <a:rPr lang="en-IN" dirty="0" err="1"/>
              <a:t>b.engagement_week</a:t>
            </a:r>
            <a:r>
              <a:rPr lang="en-IN" dirty="0"/>
              <a:t> – AS </a:t>
            </a:r>
            <a:r>
              <a:rPr lang="en-IN" dirty="0" err="1"/>
              <a:t>retention_week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FROM((SELECT DISTINCT </a:t>
            </a:r>
            <a:r>
              <a:rPr lang="en-IN" dirty="0" err="1"/>
              <a:t>user_id</a:t>
            </a:r>
            <a:r>
              <a:rPr lang="en-IN" dirty="0"/>
              <a:t> ,EXTRACT(week FROM </a:t>
            </a:r>
            <a:r>
              <a:rPr lang="en-IN" dirty="0" err="1"/>
              <a:t>occurred_at</a:t>
            </a:r>
            <a:r>
              <a:rPr lang="en-IN" dirty="0"/>
              <a:t>)AS </a:t>
            </a:r>
            <a:r>
              <a:rPr lang="en-IN" dirty="0" err="1"/>
              <a:t>signup_week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tutorial.yammer_events</a:t>
            </a:r>
            <a:r>
              <a:rPr lang="en-IN" dirty="0"/>
              <a:t> WHERE </a:t>
            </a:r>
            <a:r>
              <a:rPr lang="en-IN" dirty="0" err="1"/>
              <a:t>event_type</a:t>
            </a:r>
            <a:r>
              <a:rPr lang="en-IN" dirty="0"/>
              <a:t> =‘signup flow’ AND </a:t>
            </a:r>
            <a:r>
              <a:rPr lang="en-IN" dirty="0" err="1"/>
              <a:t>event_name</a:t>
            </a:r>
            <a:r>
              <a:rPr lang="en-IN" dirty="0"/>
              <a:t>=‘</a:t>
            </a:r>
            <a:r>
              <a:rPr lang="en-IN" dirty="0" err="1"/>
              <a:t>complete_signup</a:t>
            </a:r>
            <a:r>
              <a:rPr lang="en-IN" dirty="0"/>
              <a:t>’ AND EXTRACT(week from </a:t>
            </a:r>
            <a:r>
              <a:rPr lang="en-IN" dirty="0" err="1"/>
              <a:t>occurred_at</a:t>
            </a:r>
            <a:r>
              <a:rPr lang="en-IN" dirty="0"/>
              <a:t>)=18) a </a:t>
            </a:r>
          </a:p>
          <a:p>
            <a:pPr marL="0" indent="0">
              <a:buNone/>
            </a:pPr>
            <a:r>
              <a:rPr lang="en-IN" dirty="0"/>
              <a:t>LEFT JOIN(SELECT DISTINCT </a:t>
            </a:r>
            <a:r>
              <a:rPr lang="en-IN" dirty="0" err="1"/>
              <a:t>user_id,EXTRACT</a:t>
            </a:r>
            <a:r>
              <a:rPr lang="en-IN" dirty="0"/>
              <a:t>(week FROM </a:t>
            </a:r>
            <a:r>
              <a:rPr lang="en-IN" dirty="0" err="1"/>
              <a:t>occurred_at</a:t>
            </a:r>
            <a:r>
              <a:rPr lang="en-IN" dirty="0"/>
              <a:t>)AS </a:t>
            </a:r>
            <a:r>
              <a:rPr lang="en-IN" dirty="0" err="1"/>
              <a:t>engagement_week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tutorial.yammer_events</a:t>
            </a:r>
            <a:r>
              <a:rPr lang="en-IN" dirty="0"/>
              <a:t> WHERE </a:t>
            </a:r>
            <a:r>
              <a:rPr lang="en-IN" dirty="0" err="1"/>
              <a:t>event_type</a:t>
            </a:r>
            <a:r>
              <a:rPr lang="en-IN" dirty="0"/>
              <a:t> = ‘engagement’) b</a:t>
            </a:r>
          </a:p>
          <a:p>
            <a:pPr marL="0" indent="0">
              <a:buNone/>
            </a:pPr>
            <a:r>
              <a:rPr lang="en-IN" dirty="0"/>
              <a:t>ON </a:t>
            </a:r>
            <a:r>
              <a:rPr lang="en-IN" dirty="0" err="1"/>
              <a:t>a.user_id</a:t>
            </a:r>
            <a:r>
              <a:rPr lang="en-IN" dirty="0"/>
              <a:t> = </a:t>
            </a:r>
            <a:r>
              <a:rPr lang="en-IN" dirty="0" err="1"/>
              <a:t>b.user_id</a:t>
            </a:r>
            <a:r>
              <a:rPr lang="en-IN" dirty="0"/>
              <a:t>) ORDER BY </a:t>
            </a:r>
            <a:r>
              <a:rPr lang="en-IN" dirty="0" err="1"/>
              <a:t>a.user_id</a:t>
            </a:r>
            <a:r>
              <a:rPr lang="en-IN" dirty="0"/>
              <a:t>) a</a:t>
            </a:r>
          </a:p>
        </p:txBody>
      </p:sp>
    </p:spTree>
    <p:extLst>
      <p:ext uri="{BB962C8B-B14F-4D97-AF65-F5344CB8AC3E}">
        <p14:creationId xmlns:p14="http://schemas.microsoft.com/office/powerpoint/2010/main" val="3254834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BA09-1FFC-DBF3-07EE-80966385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637CA1-54A9-5DCD-BAFB-60C0A3D01D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207571"/>
              </p:ext>
            </p:extLst>
          </p:nvPr>
        </p:nvGraphicFramePr>
        <p:xfrm>
          <a:off x="819150" y="2222500"/>
          <a:ext cx="105537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3656097033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2920011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Week_!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78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274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564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FD6B-DB8F-C3B4-2ABF-0170E997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ENGAGEMENT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B410-81C0-7E2C-AB80-49CA61ADB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d)TASK: Calculate the weekly engagement per device ?</a:t>
            </a:r>
          </a:p>
          <a:p>
            <a:pPr marL="0" indent="0">
              <a:buNone/>
            </a:pPr>
            <a:r>
              <a:rPr lang="en-IN" dirty="0"/>
              <a:t>QUERY:</a:t>
            </a:r>
          </a:p>
          <a:p>
            <a:pPr marL="0" indent="0">
              <a:buNone/>
            </a:pPr>
            <a:r>
              <a:rPr lang="en-IN" dirty="0"/>
              <a:t>SELECT</a:t>
            </a:r>
          </a:p>
          <a:p>
            <a:pPr marL="0" indent="0">
              <a:buNone/>
            </a:pPr>
            <a:r>
              <a:rPr lang="en-IN" dirty="0"/>
              <a:t>EXTRACT(year FROM </a:t>
            </a:r>
            <a:r>
              <a:rPr lang="en-IN" dirty="0" err="1"/>
              <a:t>occurred_at</a:t>
            </a:r>
            <a:r>
              <a:rPr lang="en-IN" dirty="0"/>
              <a:t>) AS year,</a:t>
            </a:r>
          </a:p>
          <a:p>
            <a:pPr marL="0" indent="0">
              <a:buNone/>
            </a:pPr>
            <a:r>
              <a:rPr lang="en-IN" dirty="0"/>
              <a:t>EXTRACT(week FROM </a:t>
            </a:r>
            <a:r>
              <a:rPr lang="en-IN" dirty="0" err="1"/>
              <a:t>occurred_at</a:t>
            </a:r>
            <a:r>
              <a:rPr lang="en-IN" dirty="0"/>
              <a:t>) AS week,</a:t>
            </a:r>
          </a:p>
          <a:p>
            <a:pPr marL="0" indent="0">
              <a:buNone/>
            </a:pPr>
            <a:r>
              <a:rPr lang="en-IN" dirty="0"/>
              <a:t>device,</a:t>
            </a:r>
          </a:p>
          <a:p>
            <a:pPr marL="0" indent="0">
              <a:buNone/>
            </a:pPr>
            <a:r>
              <a:rPr lang="en-IN" dirty="0"/>
              <a:t>COUNT(</a:t>
            </a:r>
            <a:r>
              <a:rPr lang="en-IN" dirty="0" err="1"/>
              <a:t>distinct_user_id</a:t>
            </a:r>
            <a:r>
              <a:rPr lang="en-IN" dirty="0"/>
              <a:t>) FROM </a:t>
            </a:r>
            <a:r>
              <a:rPr lang="en-IN" dirty="0" err="1"/>
              <a:t>tutorial.yammer_events</a:t>
            </a:r>
            <a:r>
              <a:rPr lang="en-IN" dirty="0"/>
              <a:t> WHERE </a:t>
            </a:r>
            <a:r>
              <a:rPr lang="en-IN" dirty="0" err="1"/>
              <a:t>event_type</a:t>
            </a:r>
            <a:r>
              <a:rPr lang="en-IN" dirty="0"/>
              <a:t>=‘engagement’ GROUP BY 1,2,3 ORDER BY 1,2,3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040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3696-1794-A2A9-ED50-BB8F0479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EB721A-0E8B-7BA3-0B1C-5C7C9999B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056177"/>
              </p:ext>
            </p:extLst>
          </p:nvPr>
        </p:nvGraphicFramePr>
        <p:xfrm>
          <a:off x="819150" y="2222500"/>
          <a:ext cx="105537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425">
                  <a:extLst>
                    <a:ext uri="{9D8B030D-6E8A-4147-A177-3AD203B41FA5}">
                      <a16:colId xmlns:a16="http://schemas.microsoft.com/office/drawing/2014/main" val="3587254847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2201936577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662147533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3924490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45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Acer aspire desktop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6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Acer aspire desktop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5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 fire phone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1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Asus </a:t>
                      </a:r>
                      <a:r>
                        <a:rPr lang="en-US" dirty="0" err="1"/>
                        <a:t>chromebook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61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Dell </a:t>
                      </a:r>
                      <a:r>
                        <a:rPr lang="en-US" dirty="0" err="1"/>
                        <a:t>inspiron</a:t>
                      </a:r>
                      <a:r>
                        <a:rPr lang="en-US" dirty="0"/>
                        <a:t> desktop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34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Dell </a:t>
                      </a:r>
                      <a:r>
                        <a:rPr lang="en-US" dirty="0" err="1"/>
                        <a:t>inspiron</a:t>
                      </a:r>
                      <a:r>
                        <a:rPr lang="en-US" dirty="0"/>
                        <a:t> desktop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90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Hp pavilion desktop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8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Htc</a:t>
                      </a:r>
                      <a:r>
                        <a:rPr lang="en-US" dirty="0"/>
                        <a:t> one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Ipad</a:t>
                      </a:r>
                      <a:r>
                        <a:rPr lang="en-US" dirty="0"/>
                        <a:t> 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757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Ipad</a:t>
                      </a:r>
                      <a:r>
                        <a:rPr lang="en-US" dirty="0"/>
                        <a:t> mini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672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0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B54C-EF7C-541C-01E8-4631AC529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AEBB2-7C77-65FF-5317-56E8AAC3C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Project Description :-</a:t>
            </a:r>
          </a:p>
          <a:p>
            <a:r>
              <a:rPr lang="en-US" dirty="0"/>
              <a:t>Operation Analytics is the process of using data analysis and business intelligence to improve efficiency and</a:t>
            </a:r>
          </a:p>
          <a:p>
            <a:r>
              <a:rPr lang="en-US" dirty="0"/>
              <a:t>streamline everyday operations in real time. A subset of business analytics, operational analytics is supported by</a:t>
            </a:r>
          </a:p>
          <a:p>
            <a:r>
              <a:rPr lang="en-US" dirty="0"/>
              <a:t>data mining, artificial intelligence, and machine learning. It requires a robust team of business and data analysts. In</a:t>
            </a:r>
          </a:p>
          <a:p>
            <a:r>
              <a:rPr lang="en-US" dirty="0"/>
              <a:t>this assignment I worked closely with the operational team, support team, and the marketing team, which helped</a:t>
            </a:r>
          </a:p>
          <a:p>
            <a:r>
              <a:rPr lang="en-US" dirty="0"/>
              <a:t>me derive insights out of the data provided by the team.</a:t>
            </a:r>
          </a:p>
          <a:p>
            <a:r>
              <a:rPr lang="en-US" dirty="0"/>
              <a:t>In this assignment I have </a:t>
            </a:r>
            <a:r>
              <a:rPr lang="en-US" dirty="0" err="1"/>
              <a:t>analysed</a:t>
            </a:r>
            <a:r>
              <a:rPr lang="en-US" dirty="0"/>
              <a:t> job reviews, no of events happening in the company, how many languages do</a:t>
            </a:r>
          </a:p>
          <a:p>
            <a:r>
              <a:rPr lang="en-US" dirty="0"/>
              <a:t>people speak in the company and any duplication of records. Investigating metric spike is also an important part of</a:t>
            </a:r>
          </a:p>
          <a:p>
            <a:r>
              <a:rPr lang="en-US" dirty="0"/>
              <a:t>operation analytics as being a Data Analyst ,we must be able to understand or make other teams understand</a:t>
            </a:r>
          </a:p>
          <a:p>
            <a:r>
              <a:rPr lang="en-US" dirty="0"/>
              <a:t>questions regarding engagement, growth, weekly retention, email etc.</a:t>
            </a:r>
          </a:p>
          <a:p>
            <a:endParaRPr lang="en-US" dirty="0"/>
          </a:p>
          <a:p>
            <a:r>
              <a:rPr lang="en-US" dirty="0"/>
              <a:t>Approach:-</a:t>
            </a:r>
          </a:p>
          <a:p>
            <a:r>
              <a:rPr lang="en-US" dirty="0"/>
              <a:t>I Firstly evaluated the objectives and considered the actual data that the team needed and after that I imported the</a:t>
            </a:r>
          </a:p>
          <a:p>
            <a:r>
              <a:rPr lang="en-US" dirty="0"/>
              <a:t>data into www.DB Fiddle.com and www.Mode.com and ran numerous queries to acknowledge the data and track</a:t>
            </a:r>
          </a:p>
          <a:p>
            <a:r>
              <a:rPr lang="en-US" dirty="0"/>
              <a:t>down the insights that the team desired for maximum </a:t>
            </a:r>
            <a:r>
              <a:rPr lang="en-US" dirty="0" err="1"/>
              <a:t>marketing,support</a:t>
            </a:r>
            <a:r>
              <a:rPr lang="en-US" dirty="0"/>
              <a:t> and operational growth.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788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D229-11C5-9C9E-4B8E-251263A5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ENGAGEMENT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F68A9-E563-E899-D712-3BC2BD14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e)TASK: Calculate the email engagement metrics ?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dirty="0"/>
              <a:t>100*SUM</a:t>
            </a:r>
            <a:r>
              <a:rPr lang="en-IN" dirty="0"/>
              <a:t>(CASE WHEN </a:t>
            </a:r>
            <a:r>
              <a:rPr lang="en-IN" dirty="0" err="1"/>
              <a:t>email_cat</a:t>
            </a:r>
            <a:r>
              <a:rPr lang="en-IN" dirty="0"/>
              <a:t>=‘</a:t>
            </a:r>
            <a:r>
              <a:rPr lang="en-IN" dirty="0" err="1"/>
              <a:t>email_open</a:t>
            </a:r>
            <a:r>
              <a:rPr lang="en-IN" dirty="0"/>
              <a:t>’ THEN 1 ELSE 0 END)/SUM(CASE WHEN </a:t>
            </a:r>
            <a:r>
              <a:rPr lang="en-IN" dirty="0" err="1"/>
              <a:t>email_cat</a:t>
            </a:r>
            <a:r>
              <a:rPr lang="en-IN" dirty="0"/>
              <a:t> = ‘</a:t>
            </a:r>
            <a:r>
              <a:rPr lang="en-IN" dirty="0" err="1"/>
              <a:t>email_sent</a:t>
            </a:r>
            <a:r>
              <a:rPr lang="en-IN" dirty="0"/>
              <a:t>’ THEN 1 ELSE 0 END)AS </a:t>
            </a:r>
            <a:r>
              <a:rPr lang="en-IN" dirty="0" err="1"/>
              <a:t>email_open_rate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US" dirty="0"/>
              <a:t>100*SUM</a:t>
            </a:r>
            <a:r>
              <a:rPr lang="en-IN" dirty="0"/>
              <a:t>(CASE WHEN </a:t>
            </a:r>
            <a:r>
              <a:rPr lang="en-IN" dirty="0" err="1"/>
              <a:t>email_cat</a:t>
            </a:r>
            <a:r>
              <a:rPr lang="en-IN" dirty="0"/>
              <a:t>=‘</a:t>
            </a:r>
            <a:r>
              <a:rPr lang="en-IN" dirty="0" err="1"/>
              <a:t>email_clicked</a:t>
            </a:r>
            <a:r>
              <a:rPr lang="en-IN" dirty="0"/>
              <a:t>’ THEN 1 ELSE 0 END)/SUM(CASE WHEN </a:t>
            </a:r>
            <a:r>
              <a:rPr lang="en-IN" dirty="0" err="1"/>
              <a:t>email_cat</a:t>
            </a:r>
            <a:r>
              <a:rPr lang="en-IN" dirty="0"/>
              <a:t> = ‘</a:t>
            </a:r>
            <a:r>
              <a:rPr lang="en-IN" dirty="0" err="1"/>
              <a:t>email_sent</a:t>
            </a:r>
            <a:r>
              <a:rPr lang="en-IN" dirty="0"/>
              <a:t>’ THEN 1 ELSE 0 END)AS </a:t>
            </a:r>
            <a:r>
              <a:rPr lang="en-IN" dirty="0" err="1"/>
              <a:t>email_clicked_rate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FROM(SELECT*,CASE WHEN action IN(‘sent_weekly_digest’,’</a:t>
            </a:r>
            <a:r>
              <a:rPr lang="en-IN" dirty="0" err="1"/>
              <a:t>sent_reengagement_email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THEN ‘</a:t>
            </a:r>
            <a:r>
              <a:rPr lang="en-IN" dirty="0" err="1"/>
              <a:t>email_sent</a:t>
            </a:r>
            <a:r>
              <a:rPr lang="en-IN" dirty="0"/>
              <a:t>’ WHEN action IN(‘</a:t>
            </a:r>
            <a:r>
              <a:rPr lang="en-IN" dirty="0" err="1"/>
              <a:t>email_open</a:t>
            </a:r>
            <a:r>
              <a:rPr lang="en-IN" dirty="0"/>
              <a:t>’) THEN ‘</a:t>
            </a:r>
            <a:r>
              <a:rPr lang="en-IN" dirty="0" err="1"/>
              <a:t>email_open</a:t>
            </a:r>
            <a:r>
              <a:rPr lang="en-IN" dirty="0"/>
              <a:t>’</a:t>
            </a:r>
          </a:p>
          <a:p>
            <a:pPr marL="0" indent="0">
              <a:buNone/>
            </a:pPr>
            <a:r>
              <a:rPr lang="en-IN" dirty="0"/>
              <a:t>WHEN action IN (‘</a:t>
            </a:r>
            <a:r>
              <a:rPr lang="en-IN" dirty="0" err="1"/>
              <a:t>email_clickthrough</a:t>
            </a:r>
            <a:r>
              <a:rPr lang="en-IN" dirty="0"/>
              <a:t>’) THEN ‘</a:t>
            </a:r>
            <a:r>
              <a:rPr lang="en-IN" dirty="0" err="1"/>
              <a:t>email_clicked</a:t>
            </a:r>
            <a:r>
              <a:rPr lang="en-IN" dirty="0"/>
              <a:t>’</a:t>
            </a:r>
          </a:p>
          <a:p>
            <a:pPr marL="0" indent="0">
              <a:buNone/>
            </a:pPr>
            <a:r>
              <a:rPr lang="en-US" dirty="0"/>
              <a:t>END AS </a:t>
            </a:r>
            <a:r>
              <a:rPr lang="en-US" dirty="0" err="1"/>
              <a:t>email_cat</a:t>
            </a:r>
            <a:r>
              <a:rPr lang="en-US" dirty="0"/>
              <a:t> FROM </a:t>
            </a:r>
            <a:r>
              <a:rPr lang="en-US" dirty="0" err="1"/>
              <a:t>tutorial.yammer_emails</a:t>
            </a:r>
            <a:r>
              <a:rPr lang="en-US" dirty="0"/>
              <a:t> ) 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56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A91F-6A77-F2B3-0F07-4B3C485A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1D16A8-6E70-F483-8F9D-0995FF61E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171957"/>
              </p:ext>
            </p:extLst>
          </p:nvPr>
        </p:nvGraphicFramePr>
        <p:xfrm>
          <a:off x="819150" y="2222500"/>
          <a:ext cx="105537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951822102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2250731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Email_open_rate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Email_clicked_rate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2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33.5834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14.7899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24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28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78CE-B3ED-AE78-EF91-7934754D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44C9B-D988-7146-CF81-F3DF97E85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Tech Stack Used:</a:t>
            </a:r>
          </a:p>
          <a:p>
            <a:r>
              <a:rPr lang="en-US" dirty="0"/>
              <a:t>Db Fiddle (SQL Database Playground) – My SQL v 8.0 and</a:t>
            </a:r>
          </a:p>
          <a:p>
            <a:r>
              <a:rPr lang="en-US" dirty="0"/>
              <a:t>Mode.com (A cloud based collaborative analytics platform).</a:t>
            </a:r>
          </a:p>
          <a:p>
            <a:endParaRPr lang="en-US" dirty="0"/>
          </a:p>
          <a:p>
            <a:r>
              <a:rPr lang="en-US" dirty="0"/>
              <a:t>Insights:</a:t>
            </a:r>
          </a:p>
          <a:p>
            <a:r>
              <a:rPr lang="en-US" dirty="0"/>
              <a:t>I ran various </a:t>
            </a:r>
            <a:r>
              <a:rPr lang="en-US" dirty="0" err="1"/>
              <a:t>sql</a:t>
            </a:r>
            <a:r>
              <a:rPr lang="en-US" dirty="0"/>
              <a:t> commands to acquire insights and understanding of how to handle real time </a:t>
            </a:r>
            <a:r>
              <a:rPr lang="en-US" dirty="0" err="1"/>
              <a:t>sql</a:t>
            </a:r>
            <a:endParaRPr lang="en-US" dirty="0"/>
          </a:p>
          <a:p>
            <a:r>
              <a:rPr lang="en-US" dirty="0"/>
              <a:t>queries through this </a:t>
            </a:r>
            <a:r>
              <a:rPr lang="en-US" dirty="0" err="1"/>
              <a:t>assignment.I</a:t>
            </a:r>
            <a:r>
              <a:rPr lang="en-US" dirty="0"/>
              <a:t> </a:t>
            </a:r>
            <a:r>
              <a:rPr lang="en-US" dirty="0" err="1"/>
              <a:t>analysed</a:t>
            </a:r>
            <a:r>
              <a:rPr lang="en-US" dirty="0"/>
              <a:t> the dataset furnished by the team and derived several</a:t>
            </a:r>
          </a:p>
          <a:p>
            <a:r>
              <a:rPr lang="en-US" dirty="0"/>
              <a:t>insights about weekly user engagement, user growth, weekly retention, email engagement, number of</a:t>
            </a:r>
          </a:p>
          <a:p>
            <a:r>
              <a:rPr lang="en-US" dirty="0"/>
              <a:t>jobs, and duplicate data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229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24A5-A0D4-DFDB-6370-E6C4C715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5D5D1-58BC-87C0-0521-262D72451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Study 1 (JOB DATA):</a:t>
            </a:r>
          </a:p>
          <a:p>
            <a:r>
              <a:rPr lang="en-US" dirty="0"/>
              <a:t>Number of jobs reviewed : Amount of jobs reviewed over time.</a:t>
            </a:r>
          </a:p>
          <a:p>
            <a:r>
              <a:rPr lang="en-US" dirty="0"/>
              <a:t>a) TASK: Calculate the number of jobs reviewed </a:t>
            </a:r>
          </a:p>
          <a:p>
            <a:r>
              <a:rPr lang="en-US" dirty="0"/>
              <a:t>per hour per day for November 2020?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/>
              <a:t>SELECT EXTRACT(week from </a:t>
            </a:r>
            <a:r>
              <a:rPr lang="en-US" dirty="0" err="1"/>
              <a:t>occurred_at</a:t>
            </a:r>
            <a:r>
              <a:rPr lang="en-US" dirty="0"/>
              <a:t>) as </a:t>
            </a:r>
            <a:r>
              <a:rPr lang="en-US" dirty="0" err="1"/>
              <a:t>weeknum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COUNT(DISTINCT </a:t>
            </a:r>
            <a:r>
              <a:rPr lang="en-US" dirty="0" err="1"/>
              <a:t>user_id</a:t>
            </a:r>
            <a:r>
              <a:rPr lang="en-US" dirty="0"/>
              <a:t>) FROM </a:t>
            </a:r>
            <a:r>
              <a:rPr lang="en-US" dirty="0" err="1"/>
              <a:t>tutorial.yameer_events</a:t>
            </a:r>
            <a:r>
              <a:rPr lang="en-US" dirty="0"/>
              <a:t> a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weeknum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20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5159A13-CF48-722E-A562-52E0E20D18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417191"/>
              </p:ext>
            </p:extLst>
          </p:nvPr>
        </p:nvGraphicFramePr>
        <p:xfrm>
          <a:off x="2058931" y="5037094"/>
          <a:ext cx="2362068" cy="88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886534" imgH="2866963" progId="Excel.Sheet.12">
                  <p:embed/>
                </p:oleObj>
              </mc:Choice>
              <mc:Fallback>
                <p:oleObj name="Worksheet" r:id="rId2" imgW="4886534" imgH="286696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58931" y="5037094"/>
                        <a:ext cx="2362068" cy="88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FA0BCFB-70C4-ECF3-7A9B-049319DD3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557212"/>
            <a:ext cx="102870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6B41-4B0D-B407-DF04-2004C852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THROUGHOUT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3754B-7DA9-92AA-928B-62529F234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b) TASK: Let’s say the above metric is called throughput. Calculate seven day rolling average </a:t>
            </a:r>
            <a:r>
              <a:rPr lang="en-US" dirty="0" err="1"/>
              <a:t>ofthroughput</a:t>
            </a:r>
            <a:r>
              <a:rPr lang="en-US" dirty="0"/>
              <a:t>? For throughput, do you prefer daily metric or seven day rolling and why ?</a:t>
            </a:r>
          </a:p>
          <a:p>
            <a:endParaRPr lang="en-US" dirty="0"/>
          </a:p>
          <a:p>
            <a:r>
              <a:rPr lang="en-US" dirty="0"/>
              <a:t>QUERY:</a:t>
            </a:r>
          </a:p>
          <a:p>
            <a:r>
              <a:rPr lang="en-US" dirty="0"/>
              <a:t>SELECT </a:t>
            </a:r>
            <a:r>
              <a:rPr lang="en-US" dirty="0" err="1"/>
              <a:t>ds,jobs_reviewed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AVG(</a:t>
            </a:r>
            <a:r>
              <a:rPr lang="en-US" dirty="0" err="1"/>
              <a:t>jobs_reviewed</a:t>
            </a:r>
            <a:r>
              <a:rPr lang="en-US" dirty="0"/>
              <a:t>)OVER(ORDER_BY ds ROWS BETWEEN 6 PRECEDING AND CURRENT ROW)</a:t>
            </a:r>
          </a:p>
          <a:p>
            <a:pPr marL="0" indent="0">
              <a:buNone/>
            </a:pPr>
            <a:r>
              <a:rPr lang="en-US" dirty="0"/>
              <a:t>AS throughput_7 FROM(SELECT </a:t>
            </a:r>
            <a:r>
              <a:rPr lang="en-US" dirty="0" err="1"/>
              <a:t>ds,COUNT</a:t>
            </a:r>
            <a:r>
              <a:rPr lang="en-US" dirty="0"/>
              <a:t>(DISTINCT </a:t>
            </a:r>
            <a:r>
              <a:rPr lang="en-US" dirty="0" err="1"/>
              <a:t>job_id</a:t>
            </a:r>
            <a:r>
              <a:rPr lang="en-US" dirty="0"/>
              <a:t>) AS </a:t>
            </a:r>
            <a:r>
              <a:rPr lang="en-US" dirty="0" err="1"/>
              <a:t>jobs_reviewed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job_data</a:t>
            </a:r>
            <a:r>
              <a:rPr lang="en-US" dirty="0"/>
              <a:t> WHERE ds BETWEEN ‘2020-11-01’ AND ‘2020-11-30’</a:t>
            </a:r>
          </a:p>
          <a:p>
            <a:pPr marL="0" indent="0">
              <a:buNone/>
            </a:pPr>
            <a:r>
              <a:rPr lang="en-US" dirty="0"/>
              <a:t>GROUP BY ds ORDER BY ds) a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741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B53E35F-F0C6-B6EC-01E0-10A74FCE9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947559"/>
              </p:ext>
            </p:extLst>
          </p:nvPr>
        </p:nvGraphicFramePr>
        <p:xfrm>
          <a:off x="2080470" y="719665"/>
          <a:ext cx="8079530" cy="47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530">
                  <a:extLst>
                    <a:ext uri="{9D8B030D-6E8A-4147-A177-3AD203B41FA5}">
                      <a16:colId xmlns:a16="http://schemas.microsoft.com/office/drawing/2014/main" val="29331573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95266988"/>
                    </a:ext>
                  </a:extLst>
                </a:gridCol>
              </a:tblGrid>
              <a:tr h="682160"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Jobs_reviewed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025918"/>
                  </a:ext>
                </a:extLst>
              </a:tr>
              <a:tr h="682160">
                <a:tc>
                  <a:txBody>
                    <a:bodyPr/>
                    <a:lstStyle/>
                    <a:p>
                      <a:r>
                        <a:rPr lang="en-US" dirty="0"/>
                        <a:t>2020-11-25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517292"/>
                  </a:ext>
                </a:extLst>
              </a:tr>
              <a:tr h="6821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2020-11-26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397724"/>
                  </a:ext>
                </a:extLst>
              </a:tr>
              <a:tr h="6821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2020-11-27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80103"/>
                  </a:ext>
                </a:extLst>
              </a:tr>
              <a:tr h="6821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2020-11-28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692923"/>
                  </a:ext>
                </a:extLst>
              </a:tr>
              <a:tr h="6821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2020-11-29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288759"/>
                  </a:ext>
                </a:extLst>
              </a:tr>
              <a:tr h="6821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2020-11-30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11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56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49AA-EB23-B131-B4F0-6826BAB9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SHARE OF EACH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AE9E-C919-FB33-07CB-EA6989F38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c)TASK: Calculate the percentage share of each language in the last 30 days ?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/>
              <a:t>SELECT language,num_jobs,100.0*</a:t>
            </a:r>
            <a:r>
              <a:rPr lang="en-US" dirty="0" err="1"/>
              <a:t>num_jobs</a:t>
            </a:r>
            <a:r>
              <a:rPr lang="en-US" dirty="0"/>
              <a:t>/</a:t>
            </a:r>
            <a:r>
              <a:rPr lang="en-US" dirty="0" err="1"/>
              <a:t>total_jobs</a:t>
            </a:r>
            <a:r>
              <a:rPr lang="en-US" dirty="0"/>
              <a:t> AS </a:t>
            </a:r>
            <a:r>
              <a:rPr lang="en-US" dirty="0" err="1"/>
              <a:t>pct_jobs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FROM(SELECT </a:t>
            </a:r>
            <a:r>
              <a:rPr lang="en-US" dirty="0" err="1"/>
              <a:t>language,COUNT</a:t>
            </a:r>
            <a:r>
              <a:rPr lang="en-US" dirty="0"/>
              <a:t>(DISTINCT </a:t>
            </a:r>
            <a:r>
              <a:rPr lang="en-US" dirty="0" err="1"/>
              <a:t>job_id</a:t>
            </a:r>
            <a:r>
              <a:rPr lang="en-US" dirty="0"/>
              <a:t>) AS </a:t>
            </a:r>
            <a:r>
              <a:rPr lang="en-US" dirty="0" err="1"/>
              <a:t>num_jobs</a:t>
            </a:r>
            <a:r>
              <a:rPr lang="en-US" dirty="0"/>
              <a:t> FROM </a:t>
            </a:r>
            <a:r>
              <a:rPr lang="en-US" dirty="0" err="1"/>
              <a:t>job_data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language) a</a:t>
            </a:r>
          </a:p>
          <a:p>
            <a:pPr marL="0" indent="0">
              <a:buNone/>
            </a:pPr>
            <a:r>
              <a:rPr lang="en-US" dirty="0"/>
              <a:t>CROSS JOIN (SELECT COUNT(DISTINCT </a:t>
            </a:r>
            <a:r>
              <a:rPr lang="en-US" dirty="0" err="1"/>
              <a:t>job_id</a:t>
            </a:r>
            <a:r>
              <a:rPr lang="en-US" dirty="0"/>
              <a:t>) AS </a:t>
            </a:r>
            <a:r>
              <a:rPr lang="en-US" dirty="0" err="1"/>
              <a:t>total_jobs</a:t>
            </a:r>
            <a:r>
              <a:rPr lang="en-US" dirty="0"/>
              <a:t> FROM </a:t>
            </a:r>
            <a:r>
              <a:rPr lang="en-US" dirty="0" err="1"/>
              <a:t>job_data</a:t>
            </a:r>
            <a:r>
              <a:rPr lang="en-US" dirty="0"/>
              <a:t>) b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46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D520-EB21-203C-666B-527B4FB4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B7575A-4B87-CBA0-B0AE-02B67D3DF4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630094"/>
              </p:ext>
            </p:extLst>
          </p:nvPr>
        </p:nvGraphicFramePr>
        <p:xfrm>
          <a:off x="819150" y="2222500"/>
          <a:ext cx="10553697" cy="274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899">
                  <a:extLst>
                    <a:ext uri="{9D8B030D-6E8A-4147-A177-3AD203B41FA5}">
                      <a16:colId xmlns:a16="http://schemas.microsoft.com/office/drawing/2014/main" val="4024565779"/>
                    </a:ext>
                  </a:extLst>
                </a:gridCol>
                <a:gridCol w="3517899">
                  <a:extLst>
                    <a:ext uri="{9D8B030D-6E8A-4147-A177-3AD203B41FA5}">
                      <a16:colId xmlns:a16="http://schemas.microsoft.com/office/drawing/2014/main" val="1590418633"/>
                    </a:ext>
                  </a:extLst>
                </a:gridCol>
                <a:gridCol w="3517899">
                  <a:extLst>
                    <a:ext uri="{9D8B030D-6E8A-4147-A177-3AD203B41FA5}">
                      <a16:colId xmlns:a16="http://schemas.microsoft.com/office/drawing/2014/main" val="762404629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Num_jobs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Pct_jobs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1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Arabic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74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6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French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68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Hindi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31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Italian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9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Persian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37.50000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978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733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111</TotalTime>
  <Words>1492</Words>
  <Application>Microsoft Office PowerPoint</Application>
  <PresentationFormat>Widescreen</PresentationFormat>
  <Paragraphs>300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Century Gothic</vt:lpstr>
      <vt:lpstr>Wingdings 2</vt:lpstr>
      <vt:lpstr>Quotable</vt:lpstr>
      <vt:lpstr>Microsoft Excel Worksheet</vt:lpstr>
      <vt:lpstr>OPERATION AND METRIC  ANALYTICS</vt:lpstr>
      <vt:lpstr>PowerPoint Presentation</vt:lpstr>
      <vt:lpstr>PowerPoint Presentation</vt:lpstr>
      <vt:lpstr>JOB DATA</vt:lpstr>
      <vt:lpstr>PowerPoint Presentation</vt:lpstr>
      <vt:lpstr>THROUGHOUT</vt:lpstr>
      <vt:lpstr>PowerPoint Presentation</vt:lpstr>
      <vt:lpstr>PERCENTAGE SHARE OF EACH LANGUAGE</vt:lpstr>
      <vt:lpstr>OUTPUT</vt:lpstr>
      <vt:lpstr>DUPLICATE ROWS</vt:lpstr>
      <vt:lpstr>OUTPUT:</vt:lpstr>
      <vt:lpstr>CASE STUDY 2 (INVESTIGATING METRIC SPIKE)</vt:lpstr>
      <vt:lpstr>OUTPUT:</vt:lpstr>
      <vt:lpstr>USER GROWTH</vt:lpstr>
      <vt:lpstr>OUTPUT:</vt:lpstr>
      <vt:lpstr>WEEKLY RETENTION</vt:lpstr>
      <vt:lpstr>OUTPUT: </vt:lpstr>
      <vt:lpstr>WEEKLY ENGAGEMENT</vt:lpstr>
      <vt:lpstr>OUTPUT: </vt:lpstr>
      <vt:lpstr>EMAIL ENGAGEMENT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AND METRIC  ANALYTICS</dc:title>
  <dc:creator>Mohammed Uzair</dc:creator>
  <cp:lastModifiedBy>Mohammed Uzair</cp:lastModifiedBy>
  <cp:revision>2</cp:revision>
  <dcterms:created xsi:type="dcterms:W3CDTF">2022-12-01T11:30:12Z</dcterms:created>
  <dcterms:modified xsi:type="dcterms:W3CDTF">2022-12-01T13:22:01Z</dcterms:modified>
</cp:coreProperties>
</file>