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8" r:id="rId22"/>
    <p:sldId id="280" r:id="rId23"/>
    <p:sldId id="281" r:id="rId24"/>
    <p:sldId id="283" r:id="rId25"/>
    <p:sldId id="287" r:id="rId26"/>
    <p:sldId id="284" r:id="rId27"/>
    <p:sldId id="285" r:id="rId28"/>
    <p:sldId id="286" r:id="rId29"/>
    <p:sldId id="288" r:id="rId30"/>
    <p:sldId id="290" r:id="rId31"/>
    <p:sldId id="292" r:id="rId32"/>
    <p:sldId id="293" r:id="rId33"/>
    <p:sldId id="296" r:id="rId34"/>
    <p:sldId id="294" r:id="rId35"/>
    <p:sldId id="295" r:id="rId36"/>
    <p:sldId id="279" r:id="rId37"/>
    <p:sldId id="289" r:id="rId38"/>
    <p:sldId id="276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8"/>
    <p:restoredTop sz="84234" autoAdjust="0"/>
  </p:normalViewPr>
  <p:slideViewPr>
    <p:cSldViewPr snapToGrid="0" snapToObjects="1">
      <p:cViewPr varScale="1">
        <p:scale>
          <a:sx n="103" d="100"/>
          <a:sy n="103" d="100"/>
        </p:scale>
        <p:origin x="68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9A7D-AD58-FA40-9014-F13E27A4AD4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EF61B-B0B1-D64F-8130-606801F7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Explizites_Wissen" TargetMode="External"/><Relationship Id="rId7" Type="http://schemas.openxmlformats.org/officeDocument/2006/relationships/hyperlink" Target="https://de.wikipedia.org/wiki/Pixe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Gesichtserkennung" TargetMode="External"/><Relationship Id="rId5" Type="http://schemas.openxmlformats.org/officeDocument/2006/relationships/hyperlink" Target="https://de.wikipedia.org/wiki/Bildverstehen" TargetMode="External"/><Relationship Id="rId4" Type="http://schemas.openxmlformats.org/officeDocument/2006/relationships/hyperlink" Target="https://de.wikipedia.org/wiki/Texterkennung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4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t, bei denen kein oder nur geringes </a:t>
            </a:r>
            <a:r>
              <a:rPr lang="de-CH" dirty="0">
                <a:hlinkClick r:id="rId3" tooltip="Explizites Wissen"/>
              </a:rPr>
              <a:t>explizites (systematisches) Wissen</a:t>
            </a:r>
            <a:r>
              <a:rPr lang="de-CH" dirty="0"/>
              <a:t> über das zu lösende Problem vorliegt. Dies sind z. B. die </a:t>
            </a:r>
            <a:r>
              <a:rPr lang="de-CH" dirty="0">
                <a:hlinkClick r:id="rId4" tooltip="Texterkennung"/>
              </a:rPr>
              <a:t>Texterkennung</a:t>
            </a:r>
            <a:r>
              <a:rPr lang="de-CH" dirty="0"/>
              <a:t>, </a:t>
            </a:r>
            <a:r>
              <a:rPr lang="de-CH" dirty="0">
                <a:hlinkClick r:id="rId5" tooltip="Bildverstehen"/>
              </a:rPr>
              <a:t>Bilderkennung</a:t>
            </a:r>
            <a:r>
              <a:rPr lang="de-CH" dirty="0"/>
              <a:t> und </a:t>
            </a:r>
            <a:r>
              <a:rPr lang="de-CH" dirty="0">
                <a:hlinkClick r:id="rId6" tooltip="Gesichtserkennung"/>
              </a:rPr>
              <a:t>Gesichtserkennung</a:t>
            </a:r>
            <a:r>
              <a:rPr lang="de-CH" dirty="0"/>
              <a:t>, bei denen einige Hunderttausend bis Millionen </a:t>
            </a:r>
            <a:r>
              <a:rPr lang="de-CH" dirty="0">
                <a:hlinkClick r:id="rId7" tooltip="Pixel"/>
              </a:rPr>
              <a:t>Bildpunkte</a:t>
            </a:r>
            <a:r>
              <a:rPr lang="de-CH" dirty="0"/>
              <a:t> in eine im Vergleich dazu geringe Anzahl von erlaubten Ergebnissen überführt werden müssen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6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6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  <a:p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Faktoren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Lernrate</a:t>
                </a:r>
                <a:endParaRPr lang="en-US" dirty="0"/>
              </a:p>
              <a:p>
                <a:r>
                  <a:rPr lang="en-US" dirty="0" err="1"/>
                  <a:t>Entfernungsgewichtungsfunktion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0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Verfallskurve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2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dirty="0"/>
              <a:t>Gaussfunktion</a:t>
            </a:r>
          </a:p>
          <a:p>
            <a:endParaRPr lang="en-US" sz="1200" dirty="0"/>
          </a:p>
          <a:p>
            <a:r>
              <a:rPr lang="en-US" sz="1200" dirty="0" err="1"/>
              <a:t>Nahe</a:t>
            </a:r>
            <a:r>
              <a:rPr lang="en-US" sz="1200" dirty="0"/>
              <a:t> </a:t>
            </a:r>
            <a:r>
              <a:rPr lang="en-US" sz="1200" dirty="0" err="1"/>
              <a:t>nanachbarte</a:t>
            </a:r>
            <a:r>
              <a:rPr lang="en-US" sz="1200" baseline="0" dirty="0"/>
              <a:t> </a:t>
            </a:r>
            <a:r>
              <a:rPr lang="en-US" sz="1200" baseline="0" dirty="0" err="1"/>
              <a:t>Neuronen</a:t>
            </a:r>
            <a:r>
              <a:rPr lang="en-US" sz="1200" baseline="0" dirty="0"/>
              <a:t> </a:t>
            </a:r>
            <a:r>
              <a:rPr lang="en-US" sz="1200" baseline="0" dirty="0" err="1"/>
              <a:t>stärker</a:t>
            </a:r>
            <a:r>
              <a:rPr lang="en-US" sz="1200" baseline="0" dirty="0"/>
              <a:t> </a:t>
            </a:r>
            <a:r>
              <a:rPr lang="en-US" sz="1200" baseline="0" dirty="0" err="1"/>
              <a:t>mitziehen</a:t>
            </a:r>
            <a:r>
              <a:rPr lang="en-US" sz="1200" baseline="0" dirty="0"/>
              <a:t> </a:t>
            </a:r>
            <a:r>
              <a:rPr lang="en-US" sz="1200" baseline="0" dirty="0" err="1"/>
              <a:t>als</a:t>
            </a:r>
            <a:r>
              <a:rPr lang="en-US" sz="1200" baseline="0" dirty="0"/>
              <a:t> </a:t>
            </a:r>
            <a:r>
              <a:rPr lang="en-US" sz="1200" baseline="0" dirty="0" err="1"/>
              <a:t>weiter</a:t>
            </a:r>
            <a:r>
              <a:rPr lang="en-US" sz="1200" baseline="0" dirty="0"/>
              <a:t> </a:t>
            </a:r>
            <a:r>
              <a:rPr lang="en-US" sz="1200" baseline="0" dirty="0" err="1"/>
              <a:t>entfernte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9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6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1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lang="en-US" dirty="0">
                    <a:effectLst/>
                  </a:rPr>
                  <a:t> =</a:t>
                </a:r>
                <a:r>
                  <a:rPr lang="en-US" baseline="0" dirty="0">
                    <a:effectLst/>
                  </a:rPr>
                  <a:t> Theta</a:t>
                </a:r>
              </a:p>
              <a:p>
                <a14:m>
                  <m:oMath xmlns:m="http://schemas.openxmlformats.org/officeDocument/2006/math">
                    <m:r>
                      <a:rPr lang="de-CH" sz="1200" i="1" kern="1200" smtClean="0">
                        <a:solidFill>
                          <a:schemeClr val="dk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dirty="0"/>
                  <a:t> = Phi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=</a:t>
                </a:r>
                <a:r>
                  <a:rPr lang="en-US" baseline="0" dirty="0" smtClean="0">
                    <a:effectLst/>
                  </a:rPr>
                  <a:t> Theta</a:t>
                </a:r>
              </a:p>
              <a:p>
                <a:pPr/>
                <a:r>
                  <a:rPr lang="de-CH" sz="1200" i="0" kern="1200" smtClean="0">
                    <a:solidFill>
                      <a:schemeClr val="dk1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</a:rPr>
                  <a:t>𝜑</a:t>
                </a:r>
                <a:r>
                  <a:rPr lang="en-US" dirty="0" smtClean="0"/>
                  <a:t> = Phi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5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6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8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 =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smtClean="0">
                    <a:latin typeface="Cambria Math" charset="0"/>
                  </a:rPr>
                  <a:t>𝜖</a:t>
                </a:r>
                <a:r>
                  <a:rPr lang="en-US" dirty="0" smtClean="0"/>
                  <a:t> = Epsilon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9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4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dirty="0"/>
              <a:t>Informationsfluss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2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Sepal Length</a:t>
            </a:r>
          </a:p>
          <a:p>
            <a:r>
              <a:rPr lang="en-US" dirty="0"/>
              <a:t>Petal</a:t>
            </a:r>
            <a:r>
              <a:rPr lang="en-US" baseline="0" dirty="0"/>
              <a:t> Width</a:t>
            </a:r>
          </a:p>
          <a:p>
            <a:r>
              <a:rPr lang="en-US" baseline="0" dirty="0"/>
              <a:t>Steps 200000</a:t>
            </a:r>
          </a:p>
          <a:p>
            <a:r>
              <a:rPr lang="en-US" baseline="0" dirty="0"/>
              <a:t>Learning Rate 0.5</a:t>
            </a:r>
          </a:p>
          <a:p>
            <a:r>
              <a:rPr lang="en-US" baseline="0" dirty="0"/>
              <a:t>Block Radius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1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lang="en-US" dirty="0">
                    <a:effectLst/>
                  </a:rPr>
                  <a:t> =</a:t>
                </a:r>
                <a:r>
                  <a:rPr lang="en-US" baseline="0" dirty="0">
                    <a:effectLst/>
                  </a:rPr>
                  <a:t> Theta</a:t>
                </a:r>
              </a:p>
              <a:p>
                <a14:m>
                  <m:oMath xmlns:m="http://schemas.openxmlformats.org/officeDocument/2006/math">
                    <m:r>
                      <a:rPr lang="de-CH" sz="1200" i="1" kern="1200" smtClean="0">
                        <a:solidFill>
                          <a:schemeClr val="dk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dirty="0"/>
                  <a:t> = Phi</a:t>
                </a:r>
              </a:p>
              <a:p>
                <a:endParaRPr lang="en-US" dirty="0"/>
              </a:p>
              <a:p>
                <a:r>
                  <a:rPr lang="en-US" dirty="0"/>
                  <a:t>Nun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zum</a:t>
                </a:r>
                <a:r>
                  <a:rPr lang="en-US" baseline="0" dirty="0"/>
                  <a:t> Training </a:t>
                </a:r>
                <a:r>
                  <a:rPr lang="en-US" baseline="0" dirty="0" err="1"/>
                  <a:t>eines</a:t>
                </a:r>
                <a:r>
                  <a:rPr lang="en-US" baseline="0" dirty="0"/>
                  <a:t> Neurons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=</a:t>
                </a:r>
                <a:r>
                  <a:rPr lang="en-US" baseline="0" dirty="0" smtClean="0">
                    <a:effectLst/>
                  </a:rPr>
                  <a:t> Theta</a:t>
                </a:r>
              </a:p>
              <a:p>
                <a:pPr/>
                <a:r>
                  <a:rPr lang="de-CH" sz="1200" i="0" kern="1200" smtClean="0">
                    <a:solidFill>
                      <a:schemeClr val="dk1"/>
                    </a:solidFill>
                    <a:effectLst/>
                    <a:latin typeface="Cambria Math" charset="0"/>
                    <a:ea typeface="Cambria Math" charset="0"/>
                    <a:cs typeface="Cambria Math" charset="0"/>
                  </a:rPr>
                  <a:t>𝜑</a:t>
                </a:r>
                <a:r>
                  <a:rPr lang="en-US" dirty="0" smtClean="0"/>
                  <a:t> = Phi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Dabei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de-CH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de-CH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das erwartete Resultat und </a:t>
                </a:r>
                <a14:m>
                  <m:oMath xmlns:m="http://schemas.openxmlformats.org/officeDocument/2006/math">
                    <m:r>
                      <a:rPr lang="de-CH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eine konstante </a:t>
                </a:r>
                <a:r>
                  <a:rPr lang="de-CH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Lernrate</a:t>
                </a:r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Dies ist eine Zahl im Intervall </a:t>
                </a:r>
                <a14:m>
                  <m:oMath xmlns:m="http://schemas.openxmlformats.org/officeDocument/2006/math">
                    <m:d>
                      <m:dPr>
                        <m:begChr m:val="]"/>
                        <m:endChr m:val="]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de-CH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0, 1</m:t>
                        </m:r>
                      </m:e>
                    </m:d>
                  </m:oMath>
                </a14:m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Die Stichprobenelemente werden in mehreren Durchläufen (Epochen) trainiert. Die Reihenfolge der Stichproben wird pro Epoche zufällig gewählt.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Dabei </a:t>
                </a:r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ist </a:t>
                </a:r>
                <a:r>
                  <a:rPr lang="de-C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de-C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</a:t>
                </a:r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das erwartete Resultat und </a:t>
                </a:r>
                <a:r>
                  <a:rPr lang="de-C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eine konstante </a:t>
                </a:r>
                <a:r>
                  <a:rPr lang="de-CH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Lernrate</a:t>
                </a:r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Dies ist eine Zahl im Intervall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├]</a:t>
                </a:r>
                <a:r>
                  <a:rPr lang="de-C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 1]</a:t>
                </a:r>
                <a:r>
                  <a:rPr lang="de-CH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Die Stichprobenelemente werden in mehreren Durchläufen (Epochen) trainiert. Die Reihenfolge der Stichproben wird pro Epoche zufällig gewählt.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EF61B-B0B1-D64F-8130-606801F733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A075-B3B8-8B43-8C17-8C1A068282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6F57-40AE-9342-A4AF-957ADCCF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19" y="0"/>
            <a:ext cx="8945562" cy="6852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/>
              <a:t>Kohonen</a:t>
            </a:r>
            <a:r>
              <a:rPr lang="de-CH" b="1" dirty="0"/>
              <a:t> Netze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/>
              <a:t>Selbstorganisierende Karten</a:t>
            </a:r>
          </a:p>
        </p:txBody>
      </p:sp>
    </p:spTree>
    <p:extLst>
      <p:ext uri="{BB962C8B-B14F-4D97-AF65-F5344CB8AC3E}">
        <p14:creationId xmlns:p14="http://schemas.microsoft.com/office/powerpoint/2010/main" val="5452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Mehrschichtige Neuronale Netze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75" y="1690688"/>
            <a:ext cx="9179049" cy="5092910"/>
          </a:xfrm>
        </p:spPr>
      </p:pic>
    </p:spTree>
    <p:extLst>
      <p:ext uri="{BB962C8B-B14F-4D97-AF65-F5344CB8AC3E}">
        <p14:creationId xmlns:p14="http://schemas.microsoft.com/office/powerpoint/2010/main" val="3921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Neuronale Netze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Klassifikation</a:t>
            </a:r>
          </a:p>
          <a:p>
            <a:r>
              <a:rPr lang="en-US" sz="4000" dirty="0" err="1"/>
              <a:t>Optimierung</a:t>
            </a:r>
            <a:endParaRPr lang="en-US" sz="4000" dirty="0"/>
          </a:p>
          <a:p>
            <a:r>
              <a:rPr lang="en-US" sz="4000" dirty="0" err="1"/>
              <a:t>Mustererkennung</a:t>
            </a:r>
            <a:endParaRPr lang="de-CH" sz="4000" dirty="0"/>
          </a:p>
          <a:p>
            <a:r>
              <a:rPr lang="de-CH" sz="4000" dirty="0" err="1"/>
              <a:t>Fuzzy</a:t>
            </a:r>
            <a:endParaRPr lang="de-CH" sz="4000" dirty="0"/>
          </a:p>
          <a:p>
            <a:r>
              <a:rPr lang="de-CH" sz="4000" dirty="0"/>
              <a:t>Black-Box</a:t>
            </a:r>
            <a:endParaRPr lang="de-CH" sz="3600" dirty="0"/>
          </a:p>
          <a:p>
            <a:pPr lvl="1"/>
            <a:r>
              <a:rPr lang="de-CH" sz="3600" dirty="0"/>
              <a:t>High </a:t>
            </a:r>
            <a:r>
              <a:rPr lang="de-CH" sz="3600" dirty="0" err="1"/>
              <a:t>Frequency</a:t>
            </a:r>
            <a:r>
              <a:rPr lang="de-CH" sz="3600" dirty="0"/>
              <a:t> Trading</a:t>
            </a:r>
          </a:p>
          <a:p>
            <a:endParaRPr lang="de-CH" sz="4000" dirty="0"/>
          </a:p>
          <a:p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4105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Maschinelles Lernen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Überwachtes Lernen</a:t>
            </a:r>
          </a:p>
          <a:p>
            <a:pPr lvl="1"/>
            <a:r>
              <a:rPr lang="de-CH" sz="3600" dirty="0"/>
              <a:t>Stichprobe mit Klassifizierung</a:t>
            </a:r>
          </a:p>
          <a:p>
            <a:r>
              <a:rPr lang="de-CH" sz="4000" dirty="0" err="1"/>
              <a:t>Unüberwachtes</a:t>
            </a:r>
            <a:r>
              <a:rPr lang="de-CH" sz="4000" dirty="0"/>
              <a:t> Lernen</a:t>
            </a:r>
          </a:p>
          <a:p>
            <a:pPr lvl="1"/>
            <a:r>
              <a:rPr lang="de-CH" sz="3600" dirty="0"/>
              <a:t>Stichprobe ohne Klassifizierung</a:t>
            </a:r>
          </a:p>
          <a:p>
            <a:pPr lvl="1"/>
            <a:r>
              <a:rPr lang="de-CH" sz="3600" dirty="0"/>
              <a:t>Cluster Analysis</a:t>
            </a:r>
            <a:endParaRPr lang="de-CH" sz="3200" dirty="0"/>
          </a:p>
          <a:p>
            <a:endParaRPr lang="de-CH" sz="4000" dirty="0"/>
          </a:p>
          <a:p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80921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 err="1"/>
              <a:t>Kohonen</a:t>
            </a:r>
            <a:r>
              <a:rPr lang="de-CH" sz="6000" dirty="0"/>
              <a:t> Netze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772" cy="4351338"/>
          </a:xfrm>
        </p:spPr>
        <p:txBody>
          <a:bodyPr>
            <a:normAutofit/>
          </a:bodyPr>
          <a:lstStyle/>
          <a:p>
            <a:r>
              <a:rPr lang="de-CH" sz="4000" dirty="0" err="1"/>
              <a:t>Teuvo</a:t>
            </a:r>
            <a:r>
              <a:rPr lang="de-CH" sz="4000" dirty="0"/>
              <a:t> </a:t>
            </a:r>
            <a:r>
              <a:rPr lang="de-CH" sz="4000" dirty="0" err="1"/>
              <a:t>Kohonen</a:t>
            </a:r>
            <a:endParaRPr lang="de-CH" sz="4000" dirty="0"/>
          </a:p>
          <a:p>
            <a:r>
              <a:rPr lang="de-CH" sz="4000" dirty="0"/>
              <a:t>Selbstorganisierende Karten</a:t>
            </a:r>
          </a:p>
          <a:p>
            <a:r>
              <a:rPr lang="de-CH" sz="4000" dirty="0"/>
              <a:t>Tiefdimensionale Karte von hochdimensionalen Daten</a:t>
            </a:r>
          </a:p>
          <a:p>
            <a:r>
              <a:rPr lang="de-CH" sz="4000" dirty="0" err="1"/>
              <a:t>Topologieerhaltend</a:t>
            </a:r>
            <a:endParaRPr lang="de-CH" sz="4000" dirty="0"/>
          </a:p>
          <a:p>
            <a:endParaRPr lang="de-CH" sz="4000" dirty="0"/>
          </a:p>
          <a:p>
            <a:endParaRPr lang="de-C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72" y="1825624"/>
            <a:ext cx="357382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Strukturen im Gehirn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4000" dirty="0"/>
          </a:p>
          <a:p>
            <a:endParaRPr lang="de-C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0688"/>
            <a:ext cx="97536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Stichprobe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3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8" y="1434846"/>
            <a:ext cx="7141464" cy="5423154"/>
          </a:xfrm>
        </p:spPr>
      </p:pic>
    </p:spTree>
    <p:extLst>
      <p:ext uri="{BB962C8B-B14F-4D97-AF65-F5344CB8AC3E}">
        <p14:creationId xmlns:p14="http://schemas.microsoft.com/office/powerpoint/2010/main" val="4162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8" y="1434846"/>
            <a:ext cx="7141464" cy="54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Stichprobe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de-CH" sz="4000" dirty="0" err="1"/>
                  <a:t>n</a:t>
                </a:r>
                <a:r>
                  <a:rPr lang="de-CH" sz="4000" dirty="0"/>
                  <a:t>-dimensionale Vektoren</a:t>
                </a:r>
              </a:p>
              <a:p>
                <a:pPr marL="0" indent="0" algn="ctr">
                  <a:buNone/>
                </a:pPr>
                <a:endParaRPr lang="de-CH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de-CH" sz="4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sz="4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CH" sz="4000" i="1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endParaRPr lang="de-CH" sz="4000" dirty="0"/>
              </a:p>
              <a:p>
                <a:endParaRPr lang="de-CH" sz="4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4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Neuronen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CH" sz="4000" dirty="0"/>
                  <a:t>Gewichtsvektor und Position</a:t>
                </a:r>
              </a:p>
              <a:p>
                <a:pPr marL="0" indent="0" algn="ctr">
                  <a:buNone/>
                </a:pPr>
                <a:endParaRPr lang="de-CH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CH" sz="4000" i="1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de-CH" sz="4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CH" sz="4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CH" sz="4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𝑢𝑛𝑑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CH" sz="4000" dirty="0"/>
              </a:p>
              <a:p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7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Nachbarschaft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57" y="2863246"/>
            <a:ext cx="7754112" cy="1694688"/>
          </a:xfrm>
        </p:spPr>
      </p:pic>
    </p:spTree>
    <p:extLst>
      <p:ext uri="{BB962C8B-B14F-4D97-AF65-F5344CB8AC3E}">
        <p14:creationId xmlns:p14="http://schemas.microsoft.com/office/powerpoint/2010/main" val="20535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Nachbarschaft - Topologie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Linear</a:t>
            </a:r>
          </a:p>
          <a:p>
            <a:r>
              <a:rPr lang="de-CH" sz="4000" dirty="0" err="1"/>
              <a:t>Planar</a:t>
            </a:r>
            <a:endParaRPr lang="de-CH" sz="4000" dirty="0"/>
          </a:p>
          <a:p>
            <a:r>
              <a:rPr lang="de-CH" sz="4000" dirty="0"/>
              <a:t>Sphärisch</a:t>
            </a:r>
            <a:endParaRPr lang="de-CH" sz="3200" dirty="0"/>
          </a:p>
          <a:p>
            <a:endParaRPr lang="de-CH" sz="4000" dirty="0"/>
          </a:p>
          <a:p>
            <a:endParaRPr lang="de-CH" sz="4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685827" y="1825625"/>
            <a:ext cx="5532310" cy="489968"/>
            <a:chOff x="4685827" y="1825625"/>
            <a:chExt cx="5532310" cy="489968"/>
          </a:xfrm>
        </p:grpSpPr>
        <p:sp>
          <p:nvSpPr>
            <p:cNvPr id="4" name="Oval 3"/>
            <p:cNvSpPr/>
            <p:nvPr/>
          </p:nvSpPr>
          <p:spPr>
            <a:xfrm>
              <a:off x="6203284" y="182562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199571" y="182562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689539" y="207060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206997" y="182562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696965" y="207060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93252" y="207060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9214423" y="182562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8700678" y="207060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210710" y="182562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9704391" y="2070609"/>
              <a:ext cx="51374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685827" y="2070609"/>
              <a:ext cx="5137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689539" y="3094220"/>
            <a:ext cx="4528596" cy="3082743"/>
            <a:chOff x="723427" y="527307"/>
            <a:chExt cx="4528596" cy="3082743"/>
          </a:xfrm>
        </p:grpSpPr>
        <p:sp>
          <p:nvSpPr>
            <p:cNvPr id="19" name="Oval 18"/>
            <p:cNvSpPr/>
            <p:nvPr/>
          </p:nvSpPr>
          <p:spPr>
            <a:xfrm>
              <a:off x="2240884" y="930516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37171" y="930516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727139" y="1175500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244597" y="930516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3734565" y="1175500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30852" y="1175500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738278" y="1175500"/>
              <a:ext cx="5137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248310" y="930516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723427" y="1175500"/>
              <a:ext cx="5137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240884" y="182369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37171" y="182369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727139" y="206867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244597" y="182369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3734565" y="206867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0852" y="2068679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738278" y="2068679"/>
              <a:ext cx="5137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248310" y="1823695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723427" y="2068679"/>
              <a:ext cx="5137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40884" y="2716873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37171" y="2716873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27139" y="2961857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244597" y="2716873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734565" y="2961857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30852" y="2961857"/>
              <a:ext cx="513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738278" y="2961857"/>
              <a:ext cx="5137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248310" y="2716873"/>
              <a:ext cx="489968" cy="489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723427" y="2961857"/>
              <a:ext cx="5137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30" idx="0"/>
            </p:cNvCxnSpPr>
            <p:nvPr/>
          </p:nvCxnSpPr>
          <p:spPr>
            <a:xfrm>
              <a:off x="1482155" y="1420484"/>
              <a:ext cx="0" cy="403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9" idx="0"/>
            </p:cNvCxnSpPr>
            <p:nvPr/>
          </p:nvCxnSpPr>
          <p:spPr>
            <a:xfrm>
              <a:off x="2485868" y="1420484"/>
              <a:ext cx="0" cy="403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2" idx="0"/>
            </p:cNvCxnSpPr>
            <p:nvPr/>
          </p:nvCxnSpPr>
          <p:spPr>
            <a:xfrm>
              <a:off x="3489581" y="1420484"/>
              <a:ext cx="0" cy="403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36" idx="0"/>
            </p:cNvCxnSpPr>
            <p:nvPr/>
          </p:nvCxnSpPr>
          <p:spPr>
            <a:xfrm>
              <a:off x="4493294" y="1420484"/>
              <a:ext cx="0" cy="403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4"/>
              <a:endCxn id="39" idx="0"/>
            </p:cNvCxnSpPr>
            <p:nvPr/>
          </p:nvCxnSpPr>
          <p:spPr>
            <a:xfrm>
              <a:off x="1482155" y="2313663"/>
              <a:ext cx="0" cy="403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9" idx="4"/>
              <a:endCxn id="38" idx="0"/>
            </p:cNvCxnSpPr>
            <p:nvPr/>
          </p:nvCxnSpPr>
          <p:spPr>
            <a:xfrm>
              <a:off x="2485868" y="2313663"/>
              <a:ext cx="0" cy="403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2" idx="4"/>
              <a:endCxn id="41" idx="0"/>
            </p:cNvCxnSpPr>
            <p:nvPr/>
          </p:nvCxnSpPr>
          <p:spPr>
            <a:xfrm>
              <a:off x="3489581" y="2313663"/>
              <a:ext cx="0" cy="403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4"/>
              <a:endCxn id="45" idx="0"/>
            </p:cNvCxnSpPr>
            <p:nvPr/>
          </p:nvCxnSpPr>
          <p:spPr>
            <a:xfrm>
              <a:off x="4493294" y="2313663"/>
              <a:ext cx="0" cy="403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93294" y="3206841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482155" y="3206841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485868" y="3206841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482252" y="3206841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482155" y="527307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485868" y="527307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489581" y="527307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493294" y="527307"/>
              <a:ext cx="0" cy="403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38" y="4189002"/>
            <a:ext cx="2222408" cy="22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Neuronale Netze</a:t>
            </a:r>
          </a:p>
          <a:p>
            <a:r>
              <a:rPr lang="de-CH" sz="4000" dirty="0" err="1"/>
              <a:t>Kohonen</a:t>
            </a:r>
            <a:r>
              <a:rPr lang="de-CH" sz="4000" dirty="0"/>
              <a:t> Netze</a:t>
            </a:r>
          </a:p>
          <a:p>
            <a:r>
              <a:rPr lang="de-CH" sz="40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237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de-CH" sz="4000" dirty="0"/>
                  <a:t>Wähle zufällig ein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CH" sz="4000" dirty="0"/>
                  <a:t> aus der Stichprobe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de-CH" sz="4000" dirty="0"/>
                  <a:t>Suche das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400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de-CH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de-CH" sz="40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de-CH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de-CH" sz="4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CH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CH" sz="4000" dirty="0"/>
                  <a:t>, dessen Gewichtsvektor den kleinsten Abstand 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4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de-CH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𝑒𝑢𝑘𝑙𝑖𝑑</m:t>
                              </m:r>
                            </m:sub>
                          </m:sSub>
                          <m:d>
                            <m:dPr>
                              <m:ctrlPr>
                                <a:rPr lang="de-CH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CH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CH" sz="4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4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CH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CH" sz="40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CH" sz="4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CH" sz="4000" dirty="0"/>
              </a:p>
              <a:p>
                <a:endParaRPr lang="de-CH" sz="4000" dirty="0"/>
              </a:p>
              <a:p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0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 startAt="3"/>
                </a:pPr>
                <a:r>
                  <a:rPr lang="de-CH" sz="4000" dirty="0"/>
                  <a:t>Verschiebung des Neurons und dessen Nach-barschaft in Richtung des Stichproben-elements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pPr marL="742950" lvl="0" indent="-742950">
                  <a:buFont typeface="+mj-lt"/>
                  <a:buAutoNum type="arabicPeriod" startAt="4"/>
                </a:pPr>
                <a:r>
                  <a:rPr lang="de-CH" sz="4000" dirty="0"/>
                  <a:t>Reduktion der Lernrate und des Nachbarschaftsradius</a:t>
                </a:r>
              </a:p>
              <a:p>
                <a:pPr marL="742950" lvl="0" indent="-742950">
                  <a:buFont typeface="+mj-lt"/>
                  <a:buAutoNum type="arabicPeriod" startAt="4"/>
                </a:pPr>
                <a:r>
                  <a:rPr lang="de-CH" sz="4000" dirty="0"/>
                  <a:t>Zurück zu Schritt 1.</a:t>
                </a:r>
                <a:endParaRPr lang="en-US" sz="4000" dirty="0"/>
              </a:p>
              <a:p>
                <a:pPr marL="742950" indent="-742950">
                  <a:buFont typeface="+mj-lt"/>
                  <a:buAutoNum type="arabicPeriod" startAt="4"/>
                </a:pPr>
                <a:endParaRPr lang="de-CH" sz="4000" dirty="0"/>
              </a:p>
              <a:p>
                <a:pPr marL="742950" indent="-742950">
                  <a:buFont typeface="+mj-lt"/>
                  <a:buAutoNum type="arabicPeriod" startAt="4"/>
                </a:pPr>
                <a:endParaRPr lang="de-CH" sz="4000" dirty="0"/>
              </a:p>
              <a:p>
                <a:pPr marL="742950" indent="-742950">
                  <a:buFont typeface="+mj-lt"/>
                  <a:buAutoNum type="arabicPeriod" startAt="4"/>
                </a:pPr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7" t="-4062" b="-29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sz="6000" dirty="0"/>
                  <a:t>Zeitkomponente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536" t="-553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4000" dirty="0"/>
              </a:p>
              <a:p>
                <a:r>
                  <a:rPr lang="de-CH" sz="4000" dirty="0"/>
                  <a:t>Lernrate und Entfernungsgewichtungsfunktion</a:t>
                </a:r>
              </a:p>
              <a:p>
                <a:r>
                  <a:rPr lang="de-CH" sz="4000" dirty="0"/>
                  <a:t>Zähler inkrementiert nach jedem Adaptionsschritt</a:t>
                </a:r>
              </a:p>
              <a:p>
                <a:r>
                  <a:rPr lang="de-CH" sz="4000" dirty="0"/>
                  <a:t>Zählt über Epochen</a:t>
                </a:r>
              </a:p>
              <a:p>
                <a:r>
                  <a:rPr lang="de-CH" sz="4000" dirty="0"/>
                  <a:t>Terminiert nach der maximalen Anzahl Adaptionsschritte</a:t>
                </a:r>
              </a:p>
              <a:p>
                <a:r>
                  <a:rPr lang="de-CH" sz="4000" dirty="0"/>
                  <a:t>Tausend mal pro Stichprobenelement</a:t>
                </a:r>
              </a:p>
              <a:p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81" b="-43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sz="6000" dirty="0" err="1"/>
                  <a:t>Lernrate</a:t>
                </a:r>
                <a:r>
                  <a:rPr lang="de-CH" sz="6000" dirty="0"/>
                  <a:t>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536" t="-553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  <m:r>
                            <a:rPr lang="de-CH" sz="4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lang="de-CH" sz="4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de-CH" sz="4000" i="1" smtClean="0">
                              <a:ln w="12700"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n w="12700">
                                <a:noFill/>
                              </a:ln>
                              <a:latin typeface="Cambria Math" charset="0"/>
                            </a:rPr>
                            <m:t>𝜖</m:t>
                          </m:r>
                        </m:e>
                        <m:sup>
                          <m:r>
                            <a:rPr lang="de-CH" sz="4000" i="1">
                              <a:ln w="12700">
                                <a:noFill/>
                              </a:ln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charset="0"/>
                        </a:rPr>
                        <m:t>∗(</m:t>
                      </m:r>
                      <m:sSup>
                        <m:s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lang="de-CH" sz="40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de-CH" sz="40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CH" sz="4000" dirty="0"/>
              </a:p>
              <a:p>
                <a:r>
                  <a:rPr lang="de-CH" sz="4000" dirty="0"/>
                  <a:t>Abhängig von den bisher durchgeführten Adaptionsschritten</a:t>
                </a:r>
              </a:p>
              <a:p>
                <a:r>
                  <a:rPr lang="de-CH" sz="4000" dirty="0"/>
                  <a:t>Nach jedem Schritt wird sie geringfügig reduziert</a:t>
                </a:r>
              </a:p>
              <a:p>
                <a:r>
                  <a:rPr lang="de-CH" sz="4000" dirty="0"/>
                  <a:t>Regel: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4000" i="1">
                            <a:latin typeface="Cambria Math" charset="0"/>
                          </a:rPr>
                          <m:t>𝜖</m:t>
                        </m:r>
                      </m:e>
                      <m:sup>
                        <m:r>
                          <a:rPr lang="de-CH" sz="4000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de-CH" sz="4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40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de-CH" sz="4000" i="1">
                            <a:latin typeface="Cambria Math" charset="0"/>
                          </a:rPr>
                          <m:t>𝑠𝑡𝑎𝑟𝑡</m:t>
                        </m:r>
                      </m:sub>
                    </m:sSub>
                    <m:r>
                      <a:rPr lang="de-CH" sz="4000" i="1"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4000" i="1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de-CH" sz="4000" i="1">
                                        <a:latin typeface="Cambria Math" charset="0"/>
                                      </a:rPr>
                                      <m:t>𝑒𝑛𝑑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4000" i="1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de-CH" sz="4000" i="1">
                                        <a:latin typeface="Cambria Math" charset="0"/>
                                      </a:rPr>
                                      <m:t>𝑠𝑡𝑎𝑟𝑡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4000" i="1">
                                <a:latin typeface="Cambria Math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40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4000" i="1">
                                    <a:latin typeface="Cambria Math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855" r="-14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sz="6000" dirty="0" err="1"/>
                  <a:t>Lernrate</a:t>
                </a:r>
                <a:r>
                  <a:rPr lang="de-CH" sz="6000" dirty="0"/>
                  <a:t>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536" t="-553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690688"/>
            <a:ext cx="5080000" cy="508000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203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de-CH" sz="6000" dirty="0"/>
                  <a:t>Entfernungsgewichtungsfunktion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6000" dirty="0">
                    <a:effectLst/>
                  </a:rPr>
                  <a:t> </a:t>
                </a:r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  <m:r>
                            <a:rPr lang="de-CH" sz="4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lang="de-CH" sz="4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de-CH" sz="4000" i="1" smtClean="0">
                              <a:ln w="12700"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n w="12700">
                                <a:noFill/>
                              </a:ln>
                              <a:latin typeface="Cambria Math" charset="0"/>
                            </a:rPr>
                            <m:t>𝜖</m:t>
                          </m:r>
                        </m:e>
                        <m:sup>
                          <m:r>
                            <a:rPr lang="de-CH" sz="4000" i="1">
                              <a:ln w="12700">
                                <a:noFill/>
                              </a:ln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charset="0"/>
                        </a:rPr>
                        <m:t>∗(</m:t>
                      </m:r>
                      <m:sSup>
                        <m:s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lang="de-CH" sz="40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de-CH" sz="40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de-CH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4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sz="4000" i="1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de-CH" sz="4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de-CH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CH" sz="4000" dirty="0"/>
              </a:p>
              <a:p>
                <a:r>
                  <a:rPr lang="de-CH" sz="4000" dirty="0"/>
                  <a:t>Abhängig von der Distanz zum gewählten Neuron</a:t>
                </a:r>
              </a:p>
              <a:p>
                <a:r>
                  <a:rPr lang="de-CH" sz="4000" dirty="0"/>
                  <a:t>Abhängig vom Nachbarschaftsradius</a:t>
                </a:r>
              </a:p>
              <a:p>
                <a:r>
                  <a:rPr lang="de-CH" sz="4000" dirty="0"/>
                  <a:t>Indirekt abhängig von den bisher durchgeführten Adaptionsschritten</a:t>
                </a:r>
              </a:p>
              <a:p>
                <a:r>
                  <a:rPr lang="de-CH" sz="4000" dirty="0"/>
                  <a:t>Regel:</a:t>
                </a:r>
                <a14:m>
                  <m:oMath xmlns:m="http://schemas.openxmlformats.org/officeDocument/2006/math">
                    <m:r>
                      <a:rPr lang="de-CH" sz="40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CH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z="4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CH" sz="4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z="4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CH" sz="4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ℛ</m:t>
                                        </m:r>
                                      </m:e>
                                      <m:sup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4000" dirty="0"/>
              </a:p>
              <a:p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3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sz="6000" dirty="0"/>
                  <a:t>Nachbarschaftsradius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536" t="-553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16" y="1690688"/>
            <a:ext cx="5230368" cy="4709160"/>
          </a:xfrm>
        </p:spPr>
      </p:pic>
    </p:spTree>
    <p:extLst>
      <p:ext uri="{BB962C8B-B14F-4D97-AF65-F5344CB8AC3E}">
        <p14:creationId xmlns:p14="http://schemas.microsoft.com/office/powerpoint/2010/main" val="16081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sz="6000" dirty="0"/>
                  <a:t>Nachbarschaftsradius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536" t="-553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CH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CH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z="4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z="4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z="4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z="4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ℛ</m:t>
                                          </m:r>
                                        </m:e>
                                        <m:sup>
                                          <m:r>
                                            <a:rPr lang="de-CH" sz="4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de-CH" sz="4000" dirty="0"/>
              </a:p>
              <a:p>
                <a:r>
                  <a:rPr lang="de-CH" sz="4000" dirty="0"/>
                  <a:t>Zwei direkt verbundene Neuronen haben die Distanz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sz="4000" i="1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de-CH" sz="4000" dirty="0"/>
              </a:p>
              <a:p>
                <a:r>
                  <a:rPr lang="de-CH" sz="4000" dirty="0"/>
                  <a:t>Abhängig von den bisher durchgeführten Adaptions-schritten</a:t>
                </a:r>
              </a:p>
              <a:p>
                <a:r>
                  <a:rPr lang="de-CH" sz="4000" dirty="0"/>
                  <a:t>Wird während der Lernphase reduziert</a:t>
                </a:r>
              </a:p>
              <a:p>
                <a:r>
                  <a:rPr lang="de-CH" sz="4000" dirty="0"/>
                  <a:t>Regel: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CH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ℛ</m:t>
                                        </m:r>
                                      </m:e>
                                      <m:sub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ℛ</m:t>
                                        </m:r>
                                      </m:e>
                                      <m:sub>
                                        <m:r>
                                          <a:rPr lang="de-CH" sz="40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sz="40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sz="4000" dirty="0"/>
              </a:p>
              <a:p>
                <a:endParaRPr lang="de-CH" sz="4000" dirty="0"/>
              </a:p>
              <a:p>
                <a:endParaRPr lang="de-CH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8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sz="6000" dirty="0"/>
                  <a:t>Nachbarschaftsradius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536" t="-553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690688"/>
            <a:ext cx="5080000" cy="5080000"/>
          </a:xfrm>
        </p:spPr>
      </p:pic>
    </p:spTree>
    <p:extLst>
      <p:ext uri="{BB962C8B-B14F-4D97-AF65-F5344CB8AC3E}">
        <p14:creationId xmlns:p14="http://schemas.microsoft.com/office/powerpoint/2010/main" val="5479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de-CH" sz="6000" dirty="0"/>
                  <a:t>Entfernungsgewichtungsfunktion </a:t>
                </a:r>
                <a14:m>
                  <m:oMath xmlns:m="http://schemas.openxmlformats.org/officeDocument/2006/math">
                    <m:r>
                      <a:rPr lang="de-CH" sz="6000" b="1" i="1">
                        <a:latin typeface="Cambria Math" charset="0"/>
                      </a:rPr>
                      <m:t>𝒉</m:t>
                    </m:r>
                  </m:oMath>
                </a14:m>
                <a:r>
                  <a:rPr lang="en-US" sz="6000" dirty="0">
                    <a:effectLst/>
                  </a:rPr>
                  <a:t> </a:t>
                </a:r>
                <a:endParaRPr lang="de-CH" sz="6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450929"/>
                  </p:ext>
                </p:extLst>
              </p:nvPr>
            </p:nvGraphicFramePr>
            <p:xfrm>
              <a:off x="838200" y="1825625"/>
              <a:ext cx="10515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ℛ</m:t>
                              </m:r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=16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ℛ</m:t>
                              </m:r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ℛ</m:t>
                              </m:r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e-CH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450929"/>
                  </p:ext>
                </p:extLst>
              </p:nvPr>
            </p:nvGraphicFramePr>
            <p:xfrm>
              <a:off x="838200" y="1825625"/>
              <a:ext cx="10515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74" t="-1613" r="-20087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1613" r="-10052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348" t="-1613" r="-696" b="-64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5" y="2181224"/>
            <a:ext cx="3489961" cy="34899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46" y="2196465"/>
            <a:ext cx="3505200" cy="350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46" y="2196465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Neuronale Netze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dirty="0" err="1"/>
              <a:t>Datestruktur</a:t>
            </a:r>
            <a:endParaRPr lang="de-CH" sz="4000" dirty="0"/>
          </a:p>
          <a:p>
            <a:r>
              <a:rPr lang="de-CH" sz="4000" dirty="0"/>
              <a:t>Künstliche Intelligenz</a:t>
            </a:r>
          </a:p>
          <a:p>
            <a:r>
              <a:rPr lang="de-CH" sz="4000" dirty="0"/>
              <a:t>Inspiration aus der Biologie</a:t>
            </a:r>
          </a:p>
          <a:p>
            <a:pPr lvl="1"/>
            <a:r>
              <a:rPr lang="de-CH" sz="3600" dirty="0"/>
              <a:t>Neuronen im Gehirn</a:t>
            </a:r>
          </a:p>
          <a:p>
            <a:pPr lvl="1"/>
            <a:r>
              <a:rPr lang="de-CH" sz="3600" dirty="0"/>
              <a:t>Neuronen können lernen</a:t>
            </a:r>
          </a:p>
          <a:p>
            <a:r>
              <a:rPr lang="de-CH" sz="4000" dirty="0"/>
              <a:t>Erdacht in den Anfangsjahren der IT</a:t>
            </a:r>
          </a:p>
        </p:txBody>
      </p:sp>
    </p:spTree>
    <p:extLst>
      <p:ext uri="{BB962C8B-B14F-4D97-AF65-F5344CB8AC3E}">
        <p14:creationId xmlns:p14="http://schemas.microsoft.com/office/powerpoint/2010/main" val="19128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22" name="Oval 21"/>
          <p:cNvSpPr/>
          <p:nvPr/>
        </p:nvSpPr>
        <p:spPr>
          <a:xfrm>
            <a:off x="5063518" y="3225055"/>
            <a:ext cx="489968" cy="4899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4534" y="570855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04676" y="2903261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01473" y="2119576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9051" y="955010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40" idx="2"/>
          </p:cNvCxnSpPr>
          <p:nvPr/>
        </p:nvCxnSpPr>
        <p:spPr>
          <a:xfrm flipV="1">
            <a:off x="1919687" y="1971100"/>
            <a:ext cx="2548823" cy="22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39" idx="1"/>
          </p:cNvCxnSpPr>
          <p:nvPr/>
        </p:nvCxnSpPr>
        <p:spPr>
          <a:xfrm>
            <a:off x="1746457" y="2609544"/>
            <a:ext cx="498891" cy="11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6"/>
            <a:endCxn id="22" idx="2"/>
          </p:cNvCxnSpPr>
          <p:nvPr/>
        </p:nvCxnSpPr>
        <p:spPr>
          <a:xfrm flipV="1">
            <a:off x="2663562" y="3470039"/>
            <a:ext cx="2399956" cy="48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3"/>
            <a:endCxn id="41" idx="0"/>
          </p:cNvCxnSpPr>
          <p:nvPr/>
        </p:nvCxnSpPr>
        <p:spPr>
          <a:xfrm flipH="1">
            <a:off x="1501473" y="4133237"/>
            <a:ext cx="743875" cy="164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594" y="3715023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68510" y="1708886"/>
            <a:ext cx="489968" cy="52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56489" y="578030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712023" y="96483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544891" y="364326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0" idx="5"/>
            <a:endCxn id="22" idx="0"/>
          </p:cNvCxnSpPr>
          <p:nvPr/>
        </p:nvCxnSpPr>
        <p:spPr>
          <a:xfrm>
            <a:off x="4886724" y="2156512"/>
            <a:ext cx="421778" cy="106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26" idx="2"/>
          </p:cNvCxnSpPr>
          <p:nvPr/>
        </p:nvCxnSpPr>
        <p:spPr>
          <a:xfrm flipV="1">
            <a:off x="4958478" y="1199994"/>
            <a:ext cx="1900573" cy="77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6"/>
            <a:endCxn id="42" idx="1"/>
          </p:cNvCxnSpPr>
          <p:nvPr/>
        </p:nvCxnSpPr>
        <p:spPr>
          <a:xfrm flipV="1">
            <a:off x="7349019" y="1036589"/>
            <a:ext cx="2434758" cy="16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4" idx="2"/>
          </p:cNvCxnSpPr>
          <p:nvPr/>
        </p:nvCxnSpPr>
        <p:spPr>
          <a:xfrm flipV="1">
            <a:off x="5553486" y="3148245"/>
            <a:ext cx="2451190" cy="32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5"/>
            <a:endCxn id="24" idx="0"/>
          </p:cNvCxnSpPr>
          <p:nvPr/>
        </p:nvCxnSpPr>
        <p:spPr>
          <a:xfrm>
            <a:off x="7277265" y="1373224"/>
            <a:ext cx="972395" cy="15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4"/>
            <a:endCxn id="23" idx="0"/>
          </p:cNvCxnSpPr>
          <p:nvPr/>
        </p:nvCxnSpPr>
        <p:spPr>
          <a:xfrm flipH="1">
            <a:off x="4469518" y="3715023"/>
            <a:ext cx="838984" cy="199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6"/>
            <a:endCxn id="23" idx="2"/>
          </p:cNvCxnSpPr>
          <p:nvPr/>
        </p:nvCxnSpPr>
        <p:spPr>
          <a:xfrm flipV="1">
            <a:off x="1746457" y="5953539"/>
            <a:ext cx="2478077" cy="7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2" idx="5"/>
            <a:endCxn id="43" idx="7"/>
          </p:cNvCxnSpPr>
          <p:nvPr/>
        </p:nvCxnSpPr>
        <p:spPr>
          <a:xfrm>
            <a:off x="10130237" y="1383049"/>
            <a:ext cx="832868" cy="233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6"/>
            <a:endCxn id="43" idx="1"/>
          </p:cNvCxnSpPr>
          <p:nvPr/>
        </p:nvCxnSpPr>
        <p:spPr>
          <a:xfrm>
            <a:off x="8494644" y="3148245"/>
            <a:ext cx="2122001" cy="56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802640" y="5347254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1" idx="7"/>
            <a:endCxn id="43" idx="4"/>
          </p:cNvCxnSpPr>
          <p:nvPr/>
        </p:nvCxnSpPr>
        <p:spPr>
          <a:xfrm flipV="1">
            <a:off x="10220854" y="4133237"/>
            <a:ext cx="569021" cy="1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57980" y="530269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1" idx="0"/>
            <a:endCxn id="24" idx="4"/>
          </p:cNvCxnSpPr>
          <p:nvPr/>
        </p:nvCxnSpPr>
        <p:spPr>
          <a:xfrm flipV="1">
            <a:off x="6902964" y="3393229"/>
            <a:ext cx="1346696" cy="190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111" idx="6"/>
          </p:cNvCxnSpPr>
          <p:nvPr/>
        </p:nvCxnSpPr>
        <p:spPr>
          <a:xfrm flipH="1" flipV="1">
            <a:off x="7147948" y="5547676"/>
            <a:ext cx="2654692" cy="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111" idx="2"/>
          </p:cNvCxnSpPr>
          <p:nvPr/>
        </p:nvCxnSpPr>
        <p:spPr>
          <a:xfrm flipV="1">
            <a:off x="4714502" y="5547676"/>
            <a:ext cx="1943478" cy="40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22" name="Oval 21"/>
          <p:cNvSpPr/>
          <p:nvPr/>
        </p:nvSpPr>
        <p:spPr>
          <a:xfrm>
            <a:off x="5063518" y="3225055"/>
            <a:ext cx="489968" cy="4899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4534" y="570855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04676" y="2903261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01473" y="2119576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9051" y="955010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40" idx="2"/>
          </p:cNvCxnSpPr>
          <p:nvPr/>
        </p:nvCxnSpPr>
        <p:spPr>
          <a:xfrm flipV="1">
            <a:off x="1919687" y="1971100"/>
            <a:ext cx="2548823" cy="22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39" idx="1"/>
          </p:cNvCxnSpPr>
          <p:nvPr/>
        </p:nvCxnSpPr>
        <p:spPr>
          <a:xfrm>
            <a:off x="1746457" y="2609544"/>
            <a:ext cx="498891" cy="11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6"/>
            <a:endCxn id="22" idx="2"/>
          </p:cNvCxnSpPr>
          <p:nvPr/>
        </p:nvCxnSpPr>
        <p:spPr>
          <a:xfrm flipV="1">
            <a:off x="2663562" y="3470039"/>
            <a:ext cx="2399956" cy="48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3"/>
            <a:endCxn id="41" idx="0"/>
          </p:cNvCxnSpPr>
          <p:nvPr/>
        </p:nvCxnSpPr>
        <p:spPr>
          <a:xfrm flipH="1">
            <a:off x="1501473" y="4133237"/>
            <a:ext cx="743875" cy="164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594" y="3715023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68510" y="1708886"/>
            <a:ext cx="489968" cy="52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56489" y="578030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712023" y="96483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544891" y="364326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0" idx="5"/>
            <a:endCxn id="22" idx="0"/>
          </p:cNvCxnSpPr>
          <p:nvPr/>
        </p:nvCxnSpPr>
        <p:spPr>
          <a:xfrm>
            <a:off x="4886724" y="2156512"/>
            <a:ext cx="421778" cy="106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26" idx="2"/>
          </p:cNvCxnSpPr>
          <p:nvPr/>
        </p:nvCxnSpPr>
        <p:spPr>
          <a:xfrm flipV="1">
            <a:off x="4958478" y="1199994"/>
            <a:ext cx="1900573" cy="77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6"/>
            <a:endCxn id="42" idx="1"/>
          </p:cNvCxnSpPr>
          <p:nvPr/>
        </p:nvCxnSpPr>
        <p:spPr>
          <a:xfrm flipV="1">
            <a:off x="7349019" y="1036589"/>
            <a:ext cx="2434758" cy="16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4" idx="2"/>
          </p:cNvCxnSpPr>
          <p:nvPr/>
        </p:nvCxnSpPr>
        <p:spPr>
          <a:xfrm flipV="1">
            <a:off x="5553486" y="3148245"/>
            <a:ext cx="2451190" cy="32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5"/>
            <a:endCxn id="24" idx="0"/>
          </p:cNvCxnSpPr>
          <p:nvPr/>
        </p:nvCxnSpPr>
        <p:spPr>
          <a:xfrm>
            <a:off x="7277265" y="1373224"/>
            <a:ext cx="972395" cy="15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4"/>
            <a:endCxn id="23" idx="0"/>
          </p:cNvCxnSpPr>
          <p:nvPr/>
        </p:nvCxnSpPr>
        <p:spPr>
          <a:xfrm flipH="1">
            <a:off x="4469518" y="3715023"/>
            <a:ext cx="838984" cy="199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6"/>
            <a:endCxn id="23" idx="2"/>
          </p:cNvCxnSpPr>
          <p:nvPr/>
        </p:nvCxnSpPr>
        <p:spPr>
          <a:xfrm flipV="1">
            <a:off x="1746457" y="5953539"/>
            <a:ext cx="2478077" cy="7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2" idx="5"/>
            <a:endCxn id="43" idx="7"/>
          </p:cNvCxnSpPr>
          <p:nvPr/>
        </p:nvCxnSpPr>
        <p:spPr>
          <a:xfrm>
            <a:off x="10130237" y="1383049"/>
            <a:ext cx="832868" cy="233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6"/>
            <a:endCxn id="43" idx="1"/>
          </p:cNvCxnSpPr>
          <p:nvPr/>
        </p:nvCxnSpPr>
        <p:spPr>
          <a:xfrm>
            <a:off x="8494644" y="3148245"/>
            <a:ext cx="2122001" cy="56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802640" y="5347254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1" idx="7"/>
            <a:endCxn id="43" idx="4"/>
          </p:cNvCxnSpPr>
          <p:nvPr/>
        </p:nvCxnSpPr>
        <p:spPr>
          <a:xfrm flipV="1">
            <a:off x="10220854" y="4133237"/>
            <a:ext cx="569021" cy="1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57980" y="530269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1" idx="0"/>
            <a:endCxn id="24" idx="4"/>
          </p:cNvCxnSpPr>
          <p:nvPr/>
        </p:nvCxnSpPr>
        <p:spPr>
          <a:xfrm flipV="1">
            <a:off x="6902964" y="3393229"/>
            <a:ext cx="1346696" cy="190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111" idx="6"/>
          </p:cNvCxnSpPr>
          <p:nvPr/>
        </p:nvCxnSpPr>
        <p:spPr>
          <a:xfrm flipH="1" flipV="1">
            <a:off x="7147948" y="5547676"/>
            <a:ext cx="2654692" cy="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111" idx="2"/>
          </p:cNvCxnSpPr>
          <p:nvPr/>
        </p:nvCxnSpPr>
        <p:spPr>
          <a:xfrm flipV="1">
            <a:off x="4714502" y="5547676"/>
            <a:ext cx="1943478" cy="40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>
            <a:off x="4000869" y="4090883"/>
            <a:ext cx="489600" cy="4896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22" name="Oval 21"/>
          <p:cNvSpPr/>
          <p:nvPr/>
        </p:nvSpPr>
        <p:spPr>
          <a:xfrm>
            <a:off x="5063518" y="3225055"/>
            <a:ext cx="489968" cy="489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4534" y="570855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04676" y="2903261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01473" y="2119576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9051" y="955010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40" idx="2"/>
          </p:cNvCxnSpPr>
          <p:nvPr/>
        </p:nvCxnSpPr>
        <p:spPr>
          <a:xfrm flipV="1">
            <a:off x="1919687" y="1971100"/>
            <a:ext cx="2548823" cy="22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39" idx="1"/>
          </p:cNvCxnSpPr>
          <p:nvPr/>
        </p:nvCxnSpPr>
        <p:spPr>
          <a:xfrm>
            <a:off x="1746457" y="2609544"/>
            <a:ext cx="498891" cy="11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6"/>
            <a:endCxn id="22" idx="2"/>
          </p:cNvCxnSpPr>
          <p:nvPr/>
        </p:nvCxnSpPr>
        <p:spPr>
          <a:xfrm flipV="1">
            <a:off x="2663562" y="3470039"/>
            <a:ext cx="2399956" cy="48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3"/>
            <a:endCxn id="41" idx="0"/>
          </p:cNvCxnSpPr>
          <p:nvPr/>
        </p:nvCxnSpPr>
        <p:spPr>
          <a:xfrm flipH="1">
            <a:off x="1501473" y="4133237"/>
            <a:ext cx="743875" cy="164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594" y="3715023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68510" y="1708886"/>
            <a:ext cx="489968" cy="52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56489" y="578030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712023" y="96483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544891" y="364326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0" idx="5"/>
            <a:endCxn id="22" idx="0"/>
          </p:cNvCxnSpPr>
          <p:nvPr/>
        </p:nvCxnSpPr>
        <p:spPr>
          <a:xfrm>
            <a:off x="4886724" y="2156512"/>
            <a:ext cx="421778" cy="106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26" idx="2"/>
          </p:cNvCxnSpPr>
          <p:nvPr/>
        </p:nvCxnSpPr>
        <p:spPr>
          <a:xfrm flipV="1">
            <a:off x="4958478" y="1199994"/>
            <a:ext cx="1900573" cy="77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6"/>
            <a:endCxn id="42" idx="1"/>
          </p:cNvCxnSpPr>
          <p:nvPr/>
        </p:nvCxnSpPr>
        <p:spPr>
          <a:xfrm flipV="1">
            <a:off x="7349019" y="1036589"/>
            <a:ext cx="2434758" cy="16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4" idx="2"/>
          </p:cNvCxnSpPr>
          <p:nvPr/>
        </p:nvCxnSpPr>
        <p:spPr>
          <a:xfrm flipV="1">
            <a:off x="5553486" y="3148245"/>
            <a:ext cx="2451190" cy="32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5"/>
            <a:endCxn id="24" idx="0"/>
          </p:cNvCxnSpPr>
          <p:nvPr/>
        </p:nvCxnSpPr>
        <p:spPr>
          <a:xfrm>
            <a:off x="7277265" y="1373224"/>
            <a:ext cx="972395" cy="15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4"/>
            <a:endCxn id="23" idx="0"/>
          </p:cNvCxnSpPr>
          <p:nvPr/>
        </p:nvCxnSpPr>
        <p:spPr>
          <a:xfrm flipH="1">
            <a:off x="4469518" y="3715023"/>
            <a:ext cx="838984" cy="199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6"/>
            <a:endCxn id="23" idx="2"/>
          </p:cNvCxnSpPr>
          <p:nvPr/>
        </p:nvCxnSpPr>
        <p:spPr>
          <a:xfrm flipV="1">
            <a:off x="1746457" y="5953539"/>
            <a:ext cx="2478077" cy="7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2" idx="5"/>
            <a:endCxn id="43" idx="7"/>
          </p:cNvCxnSpPr>
          <p:nvPr/>
        </p:nvCxnSpPr>
        <p:spPr>
          <a:xfrm>
            <a:off x="10130237" y="1383049"/>
            <a:ext cx="832868" cy="233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6"/>
            <a:endCxn id="43" idx="1"/>
          </p:cNvCxnSpPr>
          <p:nvPr/>
        </p:nvCxnSpPr>
        <p:spPr>
          <a:xfrm>
            <a:off x="8494644" y="3148245"/>
            <a:ext cx="2122001" cy="56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802640" y="5347254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1" idx="7"/>
            <a:endCxn id="43" idx="4"/>
          </p:cNvCxnSpPr>
          <p:nvPr/>
        </p:nvCxnSpPr>
        <p:spPr>
          <a:xfrm flipV="1">
            <a:off x="10220854" y="4133237"/>
            <a:ext cx="569021" cy="1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57980" y="530269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1" idx="0"/>
            <a:endCxn id="24" idx="4"/>
          </p:cNvCxnSpPr>
          <p:nvPr/>
        </p:nvCxnSpPr>
        <p:spPr>
          <a:xfrm flipV="1">
            <a:off x="6902964" y="3393229"/>
            <a:ext cx="1346696" cy="190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111" idx="6"/>
          </p:cNvCxnSpPr>
          <p:nvPr/>
        </p:nvCxnSpPr>
        <p:spPr>
          <a:xfrm flipH="1" flipV="1">
            <a:off x="7147948" y="5547676"/>
            <a:ext cx="2654692" cy="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111" idx="2"/>
          </p:cNvCxnSpPr>
          <p:nvPr/>
        </p:nvCxnSpPr>
        <p:spPr>
          <a:xfrm flipV="1">
            <a:off x="4714502" y="5547676"/>
            <a:ext cx="1943478" cy="40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>
            <a:off x="4000869" y="4090883"/>
            <a:ext cx="489600" cy="4896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22" name="Oval 21"/>
          <p:cNvSpPr/>
          <p:nvPr/>
        </p:nvSpPr>
        <p:spPr>
          <a:xfrm>
            <a:off x="5063518" y="3225055"/>
            <a:ext cx="489968" cy="489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4534" y="570855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04676" y="2903261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01473" y="2119576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9051" y="955010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40" idx="2"/>
          </p:cNvCxnSpPr>
          <p:nvPr/>
        </p:nvCxnSpPr>
        <p:spPr>
          <a:xfrm flipV="1">
            <a:off x="1919687" y="1971100"/>
            <a:ext cx="2548823" cy="22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39" idx="1"/>
          </p:cNvCxnSpPr>
          <p:nvPr/>
        </p:nvCxnSpPr>
        <p:spPr>
          <a:xfrm>
            <a:off x="1746457" y="2609544"/>
            <a:ext cx="498891" cy="11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6"/>
            <a:endCxn id="22" idx="2"/>
          </p:cNvCxnSpPr>
          <p:nvPr/>
        </p:nvCxnSpPr>
        <p:spPr>
          <a:xfrm flipV="1">
            <a:off x="2663562" y="3470039"/>
            <a:ext cx="2399956" cy="48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3"/>
            <a:endCxn id="41" idx="0"/>
          </p:cNvCxnSpPr>
          <p:nvPr/>
        </p:nvCxnSpPr>
        <p:spPr>
          <a:xfrm flipH="1">
            <a:off x="1501473" y="4133237"/>
            <a:ext cx="743875" cy="164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594" y="3715023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68510" y="1708886"/>
            <a:ext cx="489968" cy="52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56489" y="578030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712023" y="96483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544891" y="364326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0" idx="5"/>
            <a:endCxn id="22" idx="0"/>
          </p:cNvCxnSpPr>
          <p:nvPr/>
        </p:nvCxnSpPr>
        <p:spPr>
          <a:xfrm>
            <a:off x="4886724" y="2156512"/>
            <a:ext cx="421778" cy="106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26" idx="2"/>
          </p:cNvCxnSpPr>
          <p:nvPr/>
        </p:nvCxnSpPr>
        <p:spPr>
          <a:xfrm flipV="1">
            <a:off x="4958478" y="1199994"/>
            <a:ext cx="1900573" cy="77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6"/>
            <a:endCxn id="42" idx="1"/>
          </p:cNvCxnSpPr>
          <p:nvPr/>
        </p:nvCxnSpPr>
        <p:spPr>
          <a:xfrm flipV="1">
            <a:off x="7349019" y="1036589"/>
            <a:ext cx="2434758" cy="16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4" idx="2"/>
          </p:cNvCxnSpPr>
          <p:nvPr/>
        </p:nvCxnSpPr>
        <p:spPr>
          <a:xfrm flipV="1">
            <a:off x="5553486" y="3148245"/>
            <a:ext cx="2451190" cy="32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5"/>
            <a:endCxn id="24" idx="0"/>
          </p:cNvCxnSpPr>
          <p:nvPr/>
        </p:nvCxnSpPr>
        <p:spPr>
          <a:xfrm>
            <a:off x="7277265" y="1373224"/>
            <a:ext cx="972395" cy="15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4"/>
            <a:endCxn id="23" idx="0"/>
          </p:cNvCxnSpPr>
          <p:nvPr/>
        </p:nvCxnSpPr>
        <p:spPr>
          <a:xfrm flipH="1">
            <a:off x="4469518" y="3715023"/>
            <a:ext cx="838984" cy="199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6"/>
            <a:endCxn id="23" idx="2"/>
          </p:cNvCxnSpPr>
          <p:nvPr/>
        </p:nvCxnSpPr>
        <p:spPr>
          <a:xfrm flipV="1">
            <a:off x="1746457" y="5953539"/>
            <a:ext cx="2478077" cy="7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2" idx="5"/>
            <a:endCxn id="43" idx="7"/>
          </p:cNvCxnSpPr>
          <p:nvPr/>
        </p:nvCxnSpPr>
        <p:spPr>
          <a:xfrm>
            <a:off x="10130237" y="1383049"/>
            <a:ext cx="832868" cy="233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6"/>
            <a:endCxn id="43" idx="1"/>
          </p:cNvCxnSpPr>
          <p:nvPr/>
        </p:nvCxnSpPr>
        <p:spPr>
          <a:xfrm>
            <a:off x="8494644" y="3148245"/>
            <a:ext cx="2122001" cy="56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802640" y="5347254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1" idx="7"/>
            <a:endCxn id="43" idx="4"/>
          </p:cNvCxnSpPr>
          <p:nvPr/>
        </p:nvCxnSpPr>
        <p:spPr>
          <a:xfrm flipV="1">
            <a:off x="10220854" y="4133237"/>
            <a:ext cx="569021" cy="1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57980" y="530269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1" idx="0"/>
            <a:endCxn id="24" idx="4"/>
          </p:cNvCxnSpPr>
          <p:nvPr/>
        </p:nvCxnSpPr>
        <p:spPr>
          <a:xfrm flipV="1">
            <a:off x="6902964" y="3393229"/>
            <a:ext cx="1346696" cy="190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111" idx="6"/>
          </p:cNvCxnSpPr>
          <p:nvPr/>
        </p:nvCxnSpPr>
        <p:spPr>
          <a:xfrm flipH="1" flipV="1">
            <a:off x="7147948" y="5547676"/>
            <a:ext cx="2654692" cy="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111" idx="2"/>
          </p:cNvCxnSpPr>
          <p:nvPr/>
        </p:nvCxnSpPr>
        <p:spPr>
          <a:xfrm flipV="1">
            <a:off x="4714502" y="5547676"/>
            <a:ext cx="1943478" cy="40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>
            <a:off x="4000869" y="4090883"/>
            <a:ext cx="489600" cy="4896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" idx="3"/>
            <a:endCxn id="32" idx="5"/>
          </p:cNvCxnSpPr>
          <p:nvPr/>
        </p:nvCxnSpPr>
        <p:spPr>
          <a:xfrm flipH="1">
            <a:off x="4368069" y="3643269"/>
            <a:ext cx="767203" cy="6924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22" name="Oval 21"/>
          <p:cNvSpPr/>
          <p:nvPr/>
        </p:nvSpPr>
        <p:spPr>
          <a:xfrm>
            <a:off x="5063518" y="3225055"/>
            <a:ext cx="489968" cy="489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4534" y="570855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8004676" y="2903261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1501473" y="2119576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859051" y="955010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/>
          <p:cNvCxnSpPr>
            <a:stCxn id="25" idx="7"/>
            <a:endCxn id="40" idx="2"/>
          </p:cNvCxnSpPr>
          <p:nvPr/>
        </p:nvCxnSpPr>
        <p:spPr>
          <a:xfrm flipV="1">
            <a:off x="1919687" y="1971100"/>
            <a:ext cx="2548823" cy="22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39" idx="1"/>
          </p:cNvCxnSpPr>
          <p:nvPr/>
        </p:nvCxnSpPr>
        <p:spPr>
          <a:xfrm>
            <a:off x="1746457" y="2609544"/>
            <a:ext cx="498891" cy="11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6"/>
            <a:endCxn id="22" idx="2"/>
          </p:cNvCxnSpPr>
          <p:nvPr/>
        </p:nvCxnSpPr>
        <p:spPr>
          <a:xfrm flipV="1">
            <a:off x="2663562" y="3470039"/>
            <a:ext cx="2399956" cy="48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3"/>
            <a:endCxn id="41" idx="0"/>
          </p:cNvCxnSpPr>
          <p:nvPr/>
        </p:nvCxnSpPr>
        <p:spPr>
          <a:xfrm flipH="1">
            <a:off x="1501473" y="4133237"/>
            <a:ext cx="743875" cy="164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594" y="3715023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68510" y="1708886"/>
            <a:ext cx="489968" cy="52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1256489" y="578030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9712023" y="96483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10544891" y="364326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>
            <a:stCxn id="40" idx="5"/>
            <a:endCxn id="22" idx="0"/>
          </p:cNvCxnSpPr>
          <p:nvPr/>
        </p:nvCxnSpPr>
        <p:spPr>
          <a:xfrm>
            <a:off x="4886724" y="2156512"/>
            <a:ext cx="421778" cy="106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26" idx="2"/>
          </p:cNvCxnSpPr>
          <p:nvPr/>
        </p:nvCxnSpPr>
        <p:spPr>
          <a:xfrm flipV="1">
            <a:off x="4958478" y="1199994"/>
            <a:ext cx="1900573" cy="77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6"/>
            <a:endCxn id="42" idx="1"/>
          </p:cNvCxnSpPr>
          <p:nvPr/>
        </p:nvCxnSpPr>
        <p:spPr>
          <a:xfrm flipV="1">
            <a:off x="7349019" y="1036589"/>
            <a:ext cx="2434758" cy="16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4" idx="2"/>
          </p:cNvCxnSpPr>
          <p:nvPr/>
        </p:nvCxnSpPr>
        <p:spPr>
          <a:xfrm flipV="1">
            <a:off x="5553486" y="3148245"/>
            <a:ext cx="2451190" cy="32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5"/>
            <a:endCxn id="24" idx="0"/>
          </p:cNvCxnSpPr>
          <p:nvPr/>
        </p:nvCxnSpPr>
        <p:spPr>
          <a:xfrm>
            <a:off x="7277265" y="1373224"/>
            <a:ext cx="972395" cy="15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4"/>
            <a:endCxn id="23" idx="0"/>
          </p:cNvCxnSpPr>
          <p:nvPr/>
        </p:nvCxnSpPr>
        <p:spPr>
          <a:xfrm flipH="1">
            <a:off x="4469518" y="3715023"/>
            <a:ext cx="838984" cy="199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6"/>
            <a:endCxn id="23" idx="2"/>
          </p:cNvCxnSpPr>
          <p:nvPr/>
        </p:nvCxnSpPr>
        <p:spPr>
          <a:xfrm flipV="1">
            <a:off x="1746457" y="5953539"/>
            <a:ext cx="2478077" cy="7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2" idx="5"/>
            <a:endCxn id="43" idx="7"/>
          </p:cNvCxnSpPr>
          <p:nvPr/>
        </p:nvCxnSpPr>
        <p:spPr>
          <a:xfrm>
            <a:off x="10130237" y="1383049"/>
            <a:ext cx="832868" cy="233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6"/>
            <a:endCxn id="43" idx="1"/>
          </p:cNvCxnSpPr>
          <p:nvPr/>
        </p:nvCxnSpPr>
        <p:spPr>
          <a:xfrm>
            <a:off x="8494644" y="3148245"/>
            <a:ext cx="2122001" cy="56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802640" y="5347254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9" name="Straight Connector 98"/>
          <p:cNvCxnSpPr>
            <a:stCxn id="91" idx="7"/>
            <a:endCxn id="43" idx="4"/>
          </p:cNvCxnSpPr>
          <p:nvPr/>
        </p:nvCxnSpPr>
        <p:spPr>
          <a:xfrm flipV="1">
            <a:off x="10220854" y="4133237"/>
            <a:ext cx="569021" cy="1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57980" y="530269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2" name="Straight Connector 111"/>
          <p:cNvCxnSpPr>
            <a:stCxn id="111" idx="0"/>
            <a:endCxn id="24" idx="4"/>
          </p:cNvCxnSpPr>
          <p:nvPr/>
        </p:nvCxnSpPr>
        <p:spPr>
          <a:xfrm flipV="1">
            <a:off x="6902964" y="3393229"/>
            <a:ext cx="1346696" cy="190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111" idx="6"/>
          </p:cNvCxnSpPr>
          <p:nvPr/>
        </p:nvCxnSpPr>
        <p:spPr>
          <a:xfrm flipH="1" flipV="1">
            <a:off x="7147948" y="5547676"/>
            <a:ext cx="2654692" cy="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111" idx="2"/>
          </p:cNvCxnSpPr>
          <p:nvPr/>
        </p:nvCxnSpPr>
        <p:spPr>
          <a:xfrm flipV="1">
            <a:off x="4714502" y="5547676"/>
            <a:ext cx="1943478" cy="40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>
            <a:off x="4000869" y="4090883"/>
            <a:ext cx="489600" cy="4896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" idx="3"/>
            <a:endCxn id="32" idx="5"/>
          </p:cNvCxnSpPr>
          <p:nvPr/>
        </p:nvCxnSpPr>
        <p:spPr>
          <a:xfrm flipH="1">
            <a:off x="4368069" y="3643269"/>
            <a:ext cx="767203" cy="6924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9" idx="5"/>
          </p:cNvCxnSpPr>
          <p:nvPr/>
        </p:nvCxnSpPr>
        <p:spPr>
          <a:xfrm>
            <a:off x="2591808" y="4133237"/>
            <a:ext cx="743875" cy="1224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7"/>
          </p:cNvCxnSpPr>
          <p:nvPr/>
        </p:nvCxnSpPr>
        <p:spPr>
          <a:xfrm flipV="1">
            <a:off x="1674703" y="5592238"/>
            <a:ext cx="385107" cy="259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0"/>
          </p:cNvCxnSpPr>
          <p:nvPr/>
        </p:nvCxnSpPr>
        <p:spPr>
          <a:xfrm flipH="1" flipV="1">
            <a:off x="4283980" y="5088079"/>
            <a:ext cx="185538" cy="6204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</p:cNvCxnSpPr>
          <p:nvPr/>
        </p:nvCxnSpPr>
        <p:spPr>
          <a:xfrm flipH="1">
            <a:off x="4554880" y="2233313"/>
            <a:ext cx="158614" cy="647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5"/>
          </p:cNvCxnSpPr>
          <p:nvPr/>
        </p:nvCxnSpPr>
        <p:spPr>
          <a:xfrm>
            <a:off x="1919687" y="2537790"/>
            <a:ext cx="325661" cy="241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3"/>
          </p:cNvCxnSpPr>
          <p:nvPr/>
        </p:nvCxnSpPr>
        <p:spPr>
          <a:xfrm flipH="1">
            <a:off x="7453214" y="3321475"/>
            <a:ext cx="623216" cy="2772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1" idx="1"/>
          </p:cNvCxnSpPr>
          <p:nvPr/>
        </p:nvCxnSpPr>
        <p:spPr>
          <a:xfrm flipH="1" flipV="1">
            <a:off x="6350715" y="5141813"/>
            <a:ext cx="379019" cy="2326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</p:cNvCxnSpPr>
          <p:nvPr/>
        </p:nvCxnSpPr>
        <p:spPr>
          <a:xfrm flipH="1">
            <a:off x="6594071" y="1373224"/>
            <a:ext cx="336734" cy="389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2"/>
          </p:cNvCxnSpPr>
          <p:nvPr/>
        </p:nvCxnSpPr>
        <p:spPr>
          <a:xfrm flipH="1">
            <a:off x="10130237" y="3888253"/>
            <a:ext cx="41465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</p:cNvCxnSpPr>
          <p:nvPr/>
        </p:nvCxnSpPr>
        <p:spPr>
          <a:xfrm flipH="1">
            <a:off x="9555645" y="1383049"/>
            <a:ext cx="228132" cy="1002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1" idx="1"/>
          </p:cNvCxnSpPr>
          <p:nvPr/>
        </p:nvCxnSpPr>
        <p:spPr>
          <a:xfrm flipH="1" flipV="1">
            <a:off x="9640269" y="5347254"/>
            <a:ext cx="234125" cy="717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22" name="Oval 21"/>
          <p:cNvSpPr/>
          <p:nvPr/>
        </p:nvSpPr>
        <p:spPr>
          <a:xfrm>
            <a:off x="4309896" y="3885046"/>
            <a:ext cx="489968" cy="489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4315" y="517751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7349019" y="327145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1975785" y="2365987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708668" y="1329262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/>
          <p:cNvCxnSpPr>
            <a:stCxn id="25" idx="7"/>
            <a:endCxn id="40" idx="2"/>
          </p:cNvCxnSpPr>
          <p:nvPr/>
        </p:nvCxnSpPr>
        <p:spPr>
          <a:xfrm>
            <a:off x="2393999" y="2437741"/>
            <a:ext cx="1944790" cy="21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39" idx="1"/>
          </p:cNvCxnSpPr>
          <p:nvPr/>
        </p:nvCxnSpPr>
        <p:spPr>
          <a:xfrm>
            <a:off x="2220769" y="2855955"/>
            <a:ext cx="686110" cy="10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6"/>
            <a:endCxn id="22" idx="2"/>
          </p:cNvCxnSpPr>
          <p:nvPr/>
        </p:nvCxnSpPr>
        <p:spPr>
          <a:xfrm>
            <a:off x="3325093" y="4072434"/>
            <a:ext cx="984803" cy="5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3"/>
            <a:endCxn id="41" idx="0"/>
          </p:cNvCxnSpPr>
          <p:nvPr/>
        </p:nvCxnSpPr>
        <p:spPr>
          <a:xfrm flipH="1">
            <a:off x="2000364" y="4245664"/>
            <a:ext cx="906515" cy="12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35125" y="3827450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338789" y="2393794"/>
            <a:ext cx="489968" cy="52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1755380" y="5490763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9557656" y="1050177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10047624" y="3582466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>
            <a:stCxn id="40" idx="4"/>
            <a:endCxn id="22" idx="0"/>
          </p:cNvCxnSpPr>
          <p:nvPr/>
        </p:nvCxnSpPr>
        <p:spPr>
          <a:xfrm flipH="1">
            <a:off x="4554880" y="2918221"/>
            <a:ext cx="28893" cy="9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6"/>
            <a:endCxn id="26" idx="2"/>
          </p:cNvCxnSpPr>
          <p:nvPr/>
        </p:nvCxnSpPr>
        <p:spPr>
          <a:xfrm flipV="1">
            <a:off x="4828757" y="1574246"/>
            <a:ext cx="1879911" cy="108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6"/>
            <a:endCxn id="42" idx="2"/>
          </p:cNvCxnSpPr>
          <p:nvPr/>
        </p:nvCxnSpPr>
        <p:spPr>
          <a:xfrm flipV="1">
            <a:off x="7198636" y="1295161"/>
            <a:ext cx="2359020" cy="27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24" idx="2"/>
          </p:cNvCxnSpPr>
          <p:nvPr/>
        </p:nvCxnSpPr>
        <p:spPr>
          <a:xfrm flipV="1">
            <a:off x="4799864" y="3516443"/>
            <a:ext cx="2549155" cy="61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5"/>
            <a:endCxn id="24" idx="0"/>
          </p:cNvCxnSpPr>
          <p:nvPr/>
        </p:nvCxnSpPr>
        <p:spPr>
          <a:xfrm>
            <a:off x="7126882" y="1747476"/>
            <a:ext cx="467121" cy="152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4"/>
            <a:endCxn id="23" idx="0"/>
          </p:cNvCxnSpPr>
          <p:nvPr/>
        </p:nvCxnSpPr>
        <p:spPr>
          <a:xfrm flipH="1">
            <a:off x="4279299" y="4375014"/>
            <a:ext cx="275581" cy="80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6"/>
            <a:endCxn id="23" idx="2"/>
          </p:cNvCxnSpPr>
          <p:nvPr/>
        </p:nvCxnSpPr>
        <p:spPr>
          <a:xfrm flipV="1">
            <a:off x="2245348" y="5422496"/>
            <a:ext cx="1788967" cy="31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2" idx="5"/>
            <a:endCxn id="43" idx="0"/>
          </p:cNvCxnSpPr>
          <p:nvPr/>
        </p:nvCxnSpPr>
        <p:spPr>
          <a:xfrm>
            <a:off x="9975870" y="1468391"/>
            <a:ext cx="316738" cy="211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6"/>
            <a:endCxn id="43" idx="2"/>
          </p:cNvCxnSpPr>
          <p:nvPr/>
        </p:nvCxnSpPr>
        <p:spPr>
          <a:xfrm>
            <a:off x="7838987" y="3516443"/>
            <a:ext cx="2208637" cy="31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557656" y="5245779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9" name="Straight Connector 98"/>
          <p:cNvCxnSpPr>
            <a:stCxn id="91" idx="7"/>
            <a:endCxn id="43" idx="4"/>
          </p:cNvCxnSpPr>
          <p:nvPr/>
        </p:nvCxnSpPr>
        <p:spPr>
          <a:xfrm flipV="1">
            <a:off x="9975870" y="4072434"/>
            <a:ext cx="316738" cy="12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321477" y="5035195"/>
            <a:ext cx="489968" cy="489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2" name="Straight Connector 111"/>
          <p:cNvCxnSpPr>
            <a:stCxn id="111" idx="7"/>
            <a:endCxn id="24" idx="4"/>
          </p:cNvCxnSpPr>
          <p:nvPr/>
        </p:nvCxnSpPr>
        <p:spPr>
          <a:xfrm flipV="1">
            <a:off x="6739691" y="3761427"/>
            <a:ext cx="854312" cy="134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111" idx="6"/>
          </p:cNvCxnSpPr>
          <p:nvPr/>
        </p:nvCxnSpPr>
        <p:spPr>
          <a:xfrm flipH="1" flipV="1">
            <a:off x="6811445" y="5280179"/>
            <a:ext cx="2746211" cy="21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111" idx="2"/>
          </p:cNvCxnSpPr>
          <p:nvPr/>
        </p:nvCxnSpPr>
        <p:spPr>
          <a:xfrm flipV="1">
            <a:off x="4524283" y="5280179"/>
            <a:ext cx="1797194" cy="14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>
            <a:off x="4000869" y="4090883"/>
            <a:ext cx="489600" cy="4896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 Visualisierung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95950"/>
            <a:ext cx="11430000" cy="3086100"/>
          </a:xfrm>
        </p:spPr>
      </p:pic>
    </p:spTree>
    <p:extLst>
      <p:ext uri="{BB962C8B-B14F-4D97-AF65-F5344CB8AC3E}">
        <p14:creationId xmlns:p14="http://schemas.microsoft.com/office/powerpoint/2010/main" val="3836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Anders </a:t>
            </a:r>
            <a:r>
              <a:rPr lang="en-US" sz="4000" dirty="0" err="1"/>
              <a:t>als</a:t>
            </a:r>
            <a:r>
              <a:rPr lang="en-US" sz="4000" dirty="0"/>
              <a:t> </a:t>
            </a:r>
            <a:r>
              <a:rPr lang="en-US" sz="4000" dirty="0" err="1"/>
              <a:t>beim</a:t>
            </a:r>
            <a:r>
              <a:rPr lang="en-US" sz="4000" dirty="0"/>
              <a:t> </a:t>
            </a:r>
            <a:r>
              <a:rPr lang="en-US" sz="4000" dirty="0" err="1"/>
              <a:t>neuronalen</a:t>
            </a:r>
            <a:r>
              <a:rPr lang="en-US" sz="4000" dirty="0"/>
              <a:t> </a:t>
            </a:r>
            <a:r>
              <a:rPr lang="en-US" sz="4000" dirty="0" err="1"/>
              <a:t>Netz</a:t>
            </a:r>
            <a:endParaRPr lang="de-CH" sz="4000" dirty="0"/>
          </a:p>
          <a:p>
            <a:r>
              <a:rPr lang="de-CH" sz="4000" dirty="0"/>
              <a:t>Klassendefinition</a:t>
            </a:r>
          </a:p>
          <a:p>
            <a:r>
              <a:rPr lang="de-CH" sz="4000" dirty="0"/>
              <a:t>Darstellung (2D oder 3D)</a:t>
            </a:r>
          </a:p>
          <a:p>
            <a:r>
              <a:rPr lang="de-CH" sz="4000" dirty="0"/>
              <a:t>Klassifizierung eines neuen Inputs</a:t>
            </a:r>
            <a:endParaRPr lang="de-CH" sz="3600" dirty="0"/>
          </a:p>
          <a:p>
            <a:endParaRPr lang="de-CH" sz="4000" dirty="0"/>
          </a:p>
          <a:p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8218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5" y="1542415"/>
            <a:ext cx="7054850" cy="5315585"/>
          </a:xfrm>
        </p:spPr>
      </p:pic>
    </p:spTree>
    <p:extLst>
      <p:ext uri="{BB962C8B-B14F-4D97-AF65-F5344CB8AC3E}">
        <p14:creationId xmlns:p14="http://schemas.microsoft.com/office/powerpoint/2010/main" val="5635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19" y="0"/>
            <a:ext cx="8945562" cy="6852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4493"/>
            <a:ext cx="9144000" cy="963612"/>
          </a:xfrm>
        </p:spPr>
        <p:txBody>
          <a:bodyPr/>
          <a:lstStyle/>
          <a:p>
            <a:r>
              <a:rPr lang="de-CH" b="1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6639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Biologische Grundlage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21" y="1690688"/>
            <a:ext cx="9362557" cy="5032375"/>
          </a:xfrm>
        </p:spPr>
      </p:pic>
    </p:spTree>
    <p:extLst>
      <p:ext uri="{BB962C8B-B14F-4D97-AF65-F5344CB8AC3E}">
        <p14:creationId xmlns:p14="http://schemas.microsoft.com/office/powerpoint/2010/main" val="11350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Modellierung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0" y="1690688"/>
            <a:ext cx="10593810" cy="5032375"/>
          </a:xfrm>
        </p:spPr>
      </p:pic>
    </p:spTree>
    <p:extLst>
      <p:ext uri="{BB962C8B-B14F-4D97-AF65-F5344CB8AC3E}">
        <p14:creationId xmlns:p14="http://schemas.microsoft.com/office/powerpoint/2010/main" val="11227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Aktivierungsfunktion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448631"/>
                  </p:ext>
                </p:extLst>
              </p:nvPr>
            </p:nvGraphicFramePr>
            <p:xfrm>
              <a:off x="838200" y="1825625"/>
              <a:ext cx="10515600" cy="2015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Hart-begrenzte Schwellwertfunktion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Stückweise lineare Schwellwertfunktion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800" b="1" kern="1200" dirty="0" err="1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Sigmoid</a:t>
                          </a:r>
                          <a:r>
                            <a:rPr lang="de-CH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-Funktion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CH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0,  </m:t>
                                      </m:r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&lt;</m:t>
                                      </m:r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1,  </m:t>
                                      </m:r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≥</m:t>
                                      </m:r>
                                      <m:r>
                                        <a:rPr lang="de-CH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CH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CH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de-CH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&gt;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CH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de-CH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, 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de-CH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de-CH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, 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&lt;</m:t>
                                        </m:r>
                                        <m:r>
                                          <a:rPr lang="de-CH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CH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de-CH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de-CH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de-CH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de-CH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𝑚𝑖𝑡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 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𝑢𝑛𝑑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𝑘𝑜𝑛𝑠𝑡𝑎𝑛𝑡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448631"/>
                  </p:ext>
                </p:extLst>
              </p:nvPr>
            </p:nvGraphicFramePr>
            <p:xfrm>
              <a:off x="838200" y="1825625"/>
              <a:ext cx="10515600" cy="174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Hart-begrenzte Schwellwertfunktion</a:t>
                          </a:r>
                          <a:r>
                            <a:rPr lang="en-US" dirty="0" smtClean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Stückweise lineare Schwellwertfunktion</a:t>
                          </a:r>
                          <a:r>
                            <a:rPr lang="en-US" dirty="0" smtClean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800" b="1" kern="1200" dirty="0" err="1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Sigmoid</a:t>
                          </a:r>
                          <a:r>
                            <a:rPr lang="de-CH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-Funktion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0989" r="-200870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0989" r="-100521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0989" r="-696" b="-307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840925"/>
            <a:ext cx="2857500" cy="285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40925"/>
            <a:ext cx="2857500" cy="285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38409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95" y="1166622"/>
            <a:ext cx="7166610" cy="56913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Stichprobe</a:t>
            </a:r>
          </a:p>
        </p:txBody>
      </p:sp>
    </p:spTree>
    <p:extLst>
      <p:ext uri="{BB962C8B-B14F-4D97-AF65-F5344CB8AC3E}">
        <p14:creationId xmlns:p14="http://schemas.microsoft.com/office/powerpoint/2010/main" val="8148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4000" dirty="0"/>
                  <a:t>Für alle Stichprobenelemente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sz="4000" dirty="0"/>
                  <a:t> mit erwarteten Resultat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CH" sz="4000" dirty="0"/>
              </a:p>
              <a:p>
                <a:pPr marL="0" indent="0">
                  <a:buNone/>
                </a:pPr>
                <a:r>
                  <a:rPr lang="de-CH" sz="4000" dirty="0"/>
                  <a:t>	Berechne den Output: </a:t>
                </a:r>
                <a14:m>
                  <m:oMath xmlns:m="http://schemas.openxmlformats.org/officeDocument/2006/math">
                    <m:r>
                      <a:rPr lang="de-CH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sz="4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CH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𝑤𝑥</m:t>
                        </m:r>
                      </m:e>
                    </m:d>
                  </m:oMath>
                </a14:m>
                <a:endParaRPr lang="de-CH" sz="4000" dirty="0"/>
              </a:p>
              <a:p>
                <a:pPr marL="0" indent="0">
                  <a:buNone/>
                </a:pPr>
                <a:r>
                  <a:rPr lang="de-CH" sz="4000" dirty="0"/>
                  <a:t>	Gewichte anpassen:</a:t>
                </a:r>
              </a:p>
              <a:p>
                <a:pPr marL="0" indent="0">
                  <a:buNone/>
                </a:pPr>
                <a:r>
                  <a:rPr lang="de-CH" sz="4000" dirty="0"/>
                  <a:t>	</a:t>
                </a:r>
                <a14:m>
                  <m:oMath xmlns:m="http://schemas.openxmlformats.org/officeDocument/2006/math">
                    <m:r>
                      <a:rPr lang="de-CH" sz="4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4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4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CH" sz="4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de-CH" sz="4000" dirty="0"/>
                  <a:t>Bis für alle Stichprobenelemente gilt: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CH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7" t="-392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6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6000" dirty="0"/>
              <a:t>Lernvorgang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Online</a:t>
            </a:r>
          </a:p>
          <a:p>
            <a:pPr lvl="1"/>
            <a:r>
              <a:rPr lang="de-CH" sz="3600" dirty="0"/>
              <a:t>Bei jedem Schritt wird korrigiert</a:t>
            </a:r>
          </a:p>
          <a:p>
            <a:r>
              <a:rPr lang="de-CH" sz="4000" dirty="0"/>
              <a:t>Offline</a:t>
            </a:r>
          </a:p>
          <a:p>
            <a:pPr lvl="1"/>
            <a:r>
              <a:rPr lang="de-CH" sz="3600" dirty="0"/>
              <a:t>Nach Berechnung des Outputs wird der Mittelwert des Fehlers für die Korrektur der Gewichte verwendet</a:t>
            </a:r>
          </a:p>
          <a:p>
            <a:r>
              <a:rPr lang="de-CH" sz="4000" dirty="0"/>
              <a:t>Mehrere Epochen</a:t>
            </a:r>
          </a:p>
        </p:txBody>
      </p:sp>
    </p:spTree>
    <p:extLst>
      <p:ext uri="{BB962C8B-B14F-4D97-AF65-F5344CB8AC3E}">
        <p14:creationId xmlns:p14="http://schemas.microsoft.com/office/powerpoint/2010/main" val="12417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Widescreen</PresentationFormat>
  <Paragraphs>215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Kohonen Netze</vt:lpstr>
      <vt:lpstr>Inhalt</vt:lpstr>
      <vt:lpstr>Neuronale Netze</vt:lpstr>
      <vt:lpstr>Biologische Grundlage</vt:lpstr>
      <vt:lpstr>Modellierung</vt:lpstr>
      <vt:lpstr>Aktivierungsfunktion</vt:lpstr>
      <vt:lpstr>Stichprobe</vt:lpstr>
      <vt:lpstr>Lernvorgang</vt:lpstr>
      <vt:lpstr>Lernvorgang</vt:lpstr>
      <vt:lpstr>Mehrschichtige Neuronale Netze</vt:lpstr>
      <vt:lpstr>Neuronale Netze</vt:lpstr>
      <vt:lpstr>Maschinelles Lernen</vt:lpstr>
      <vt:lpstr>Kohonen Netze</vt:lpstr>
      <vt:lpstr>Strukturen im Gehirn</vt:lpstr>
      <vt:lpstr>Stichprobe</vt:lpstr>
      <vt:lpstr>Stichprobe</vt:lpstr>
      <vt:lpstr>Neuronen</vt:lpstr>
      <vt:lpstr>Nachbarschaft</vt:lpstr>
      <vt:lpstr>Nachbarschaft - Topologie</vt:lpstr>
      <vt:lpstr>Lernvorgang</vt:lpstr>
      <vt:lpstr>Lernvorgang</vt:lpstr>
      <vt:lpstr>Zeitkomponente t</vt:lpstr>
      <vt:lpstr>Lernrate ϵ</vt:lpstr>
      <vt:lpstr>Lernrate ϵ</vt:lpstr>
      <vt:lpstr>Entfernungsgewichtungsfunktion h </vt:lpstr>
      <vt:lpstr>Nachbarschaftsradius R</vt:lpstr>
      <vt:lpstr>Nachbarschaftsradius R</vt:lpstr>
      <vt:lpstr>Nachbarschaftsradius R</vt:lpstr>
      <vt:lpstr>Entfernungsgewichtungsfunktion h </vt:lpstr>
      <vt:lpstr>Lernvorgang</vt:lpstr>
      <vt:lpstr>Lernvorgang</vt:lpstr>
      <vt:lpstr>Lernvorgang</vt:lpstr>
      <vt:lpstr>Lernvorgang</vt:lpstr>
      <vt:lpstr>Lernvorgang</vt:lpstr>
      <vt:lpstr>Lernvorgang</vt:lpstr>
      <vt:lpstr>Lernvorgang Visualisierung</vt:lpstr>
      <vt:lpstr>Mapping</vt:lpstr>
      <vt:lpstr>Implementation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Kohonen Netze</dc:title>
  <dc:creator>Marko Bublic</dc:creator>
  <cp:lastModifiedBy>Marko Bublic</cp:lastModifiedBy>
  <cp:revision>45</cp:revision>
  <dcterms:created xsi:type="dcterms:W3CDTF">2016-05-29T11:27:11Z</dcterms:created>
  <dcterms:modified xsi:type="dcterms:W3CDTF">2016-05-30T17:50:57Z</dcterms:modified>
</cp:coreProperties>
</file>