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sldIdLst>
    <p:sldId id="263" r:id="rId6"/>
  </p:sldIdLst>
  <p:sldSz cx="30279975" cy="21388388"/>
  <p:notesSz cx="9874250" cy="6797675"/>
  <p:defaultTextStyle>
    <a:defPPr>
      <a:defRPr lang="de-DE"/>
    </a:defPPr>
    <a:lvl1pPr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1474788" indent="-101758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2951163" indent="-203676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4427538" indent="-305593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5903913" indent="-407511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2" autoAdjust="0"/>
    <p:restoredTop sz="96271" autoAdjust="0"/>
  </p:normalViewPr>
  <p:slideViewPr>
    <p:cSldViewPr snapToGrid="0" snapToObjects="1">
      <p:cViewPr varScale="1">
        <p:scale>
          <a:sx n="41" d="100"/>
          <a:sy n="41" d="100"/>
        </p:scale>
        <p:origin x="1080" y="80"/>
      </p:cViewPr>
      <p:guideLst>
        <p:guide orient="horz" pos="6736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" y="0"/>
            <a:ext cx="30279975" cy="2138838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14" tIns="147607" rIns="295214" bIns="147607"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1" y="21083588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" y="17881600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20" r:id="rId2"/>
  </p:sldLayoutIdLst>
  <p:hf hdr="0" ftr="0" dt="0"/>
  <p:txStyles>
    <p:titleStyle>
      <a:lvl1pPr algn="ctr" defTabSz="1474788" rtl="0" eaLnBrk="1" fontAlgn="base" hangingPunct="1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147607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295214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442821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590428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106488" indent="-110648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2397125" indent="-92233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368935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5165725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664210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 descr="Bitte möglichst die vorgegebene Breite einhalten! Sollte dieser Platz nicht reichen, kann im oberen Teil ein zusätzlicher längerer Titel verwendet werden." title="Titelfeld"/>
          <p:cNvSpPr txBox="1"/>
          <p:nvPr/>
        </p:nvSpPr>
        <p:spPr>
          <a:xfrm>
            <a:off x="6369803" y="18414124"/>
            <a:ext cx="16319716" cy="1323439"/>
          </a:xfrm>
          <a:prstGeom prst="rect">
            <a:avLst/>
          </a:prstGeom>
          <a:noFill/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r>
              <a:rPr lang="de-CH" sz="5400" dirty="0">
                <a:latin typeface="+mj-lt"/>
              </a:rPr>
              <a:t>Detektion von liegendem Schnee mit Bildanalyse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02294"/>
              </p:ext>
            </p:extLst>
          </p:nvPr>
        </p:nvGraphicFramePr>
        <p:xfrm>
          <a:off x="22971583" y="18633229"/>
          <a:ext cx="7201896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9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2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Absolvent(en):</a:t>
                      </a:r>
                      <a:endParaRPr kumimoji="0" lang="fr-CH" sz="5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Marko Bublic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Professor:</a:t>
                      </a:r>
                      <a:endParaRPr kumimoji="0" lang="fr-CH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Marcus </a:t>
                      </a:r>
                      <a:r>
                        <a:rPr kumimoji="0" lang="de-CH" sz="3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Hudritsch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Experte:</a:t>
                      </a:r>
                      <a:endParaRPr kumimoji="0" lang="fr-CH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Mathis </a:t>
                      </a:r>
                      <a:r>
                        <a:rPr kumimoji="0" lang="de-CH" sz="3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Marugg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6969455" y="20026302"/>
            <a:ext cx="15122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ctr">
              <a:buClr>
                <a:srgbClr val="FAA500"/>
              </a:buClr>
              <a:buSzPct val="80000"/>
              <a:buFont typeface="Lucida Grande" charset="0"/>
              <a:buChar char="▶"/>
              <a:defRPr/>
            </a:pPr>
            <a:r>
              <a:rPr lang="de-CH" altLang="de-DE" sz="3200" dirty="0">
                <a:solidFill>
                  <a:srgbClr val="697D91"/>
                </a:solidFill>
                <a:latin typeface="Lucida Sans" pitchFamily="34" charset="0"/>
              </a:rPr>
              <a:t>Bachelor Thesis 2016/17	Studiengang Informatik</a:t>
            </a:r>
            <a:endParaRPr lang="de-CH" sz="32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98776" y="896767"/>
            <a:ext cx="8845847" cy="1160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>
                <a:solidFill>
                  <a:srgbClr val="697D91"/>
                </a:solidFill>
                <a:latin typeface="+mj-lt"/>
              </a:rPr>
              <a:t>Ausgangslage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>
                <a:latin typeface="Lucida Sans" pitchFamily="34" charset="0"/>
              </a:rPr>
              <a:t>Das Bundesamt für Strassen (ASTRA) </a:t>
            </a:r>
            <a:r>
              <a:rPr lang="de-CH" altLang="de-DE" sz="3200" dirty="0" err="1">
                <a:latin typeface="Lucida Sans" pitchFamily="34" charset="0"/>
              </a:rPr>
              <a:t>ent</a:t>
            </a:r>
            <a:r>
              <a:rPr lang="de-CH" altLang="de-DE" sz="3200" dirty="0">
                <a:latin typeface="Lucida Sans" pitchFamily="34" charset="0"/>
              </a:rPr>
              <a:t>-wickelt in Zusammenarbeit mit der BFH ein neues Frühwarnsystem für Strassenglätte, das 2018 in Betrieb gehen soll.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>
                <a:latin typeface="Lucida Sans" pitchFamily="34" charset="0"/>
              </a:rPr>
              <a:t>Aus gemessenen </a:t>
            </a:r>
            <a:r>
              <a:rPr lang="de-CH" altLang="de-DE" sz="3200" dirty="0" err="1">
                <a:latin typeface="Lucida Sans" pitchFamily="34" charset="0"/>
              </a:rPr>
              <a:t>Meteo</a:t>
            </a:r>
            <a:r>
              <a:rPr lang="de-CH" altLang="de-DE" sz="3200" dirty="0">
                <a:latin typeface="Lucida Sans" pitchFamily="34" charset="0"/>
              </a:rPr>
              <a:t>-Daten kann für die meisten Situationen die Wahrscheinlichkeit für Glätte errechnet werden. Es gibt aber ein Szenario, das aus Wetterdaten nicht berechenbar ist: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>
                <a:latin typeface="Lucida Sans" pitchFamily="34" charset="0"/>
              </a:rPr>
              <a:t>Schnee liegt neben der Fahrbahn. Es schmilzt in der Nachmittagssonne und fliesst auf den Asphalt. Gegen Abend kann die Temperatur wieder unter den Gefrier-punkt sinken und das Schmelzwasser auf der Fahrbahn zum gefrieren bringen.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>
                <a:latin typeface="Lucida Sans" pitchFamily="34" charset="0"/>
              </a:rPr>
              <a:t>Die Idee ist nun dieses Szenario frühzeitig zu erkennen: Mit Webcams, welche den Verkehrsfluss beobachten, und Methoden der Bildverarbeitung soll automatisch bestimmt werden, ob neben der Strasse Schnee liegt oder nicht.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56484" y="875399"/>
            <a:ext cx="88458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>
                <a:solidFill>
                  <a:srgbClr val="697D91"/>
                </a:solidFill>
                <a:latin typeface="+mj-lt"/>
              </a:rPr>
              <a:t>Algorithmus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667052" y="896767"/>
            <a:ext cx="88458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>
                <a:solidFill>
                  <a:srgbClr val="697D91"/>
                </a:solidFill>
                <a:latin typeface="+mj-lt"/>
              </a:rPr>
              <a:t>Datenaufbereitung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>
                <a:latin typeface="Lucida Sans" pitchFamily="34" charset="0"/>
              </a:rPr>
              <a:t>Für den Aufbau einer Wissensbasis wurden über mehrere Winter Webcam-Bilder </a:t>
            </a:r>
            <a:r>
              <a:rPr lang="de-CH" altLang="de-DE" sz="3200" dirty="0" err="1">
                <a:latin typeface="Lucida Sans" pitchFamily="34" charset="0"/>
              </a:rPr>
              <a:t>gesam-melt</a:t>
            </a:r>
            <a:r>
              <a:rPr lang="de-CH" altLang="de-DE" sz="3200" dirty="0">
                <a:latin typeface="Lucida Sans" pitchFamily="34" charset="0"/>
              </a:rPr>
              <a:t>. Die Bilder wurden zu Kategorien (Schnee / kein Schnee) zugeordnet und auf Bildausschnitte reduziert.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>
                <a:latin typeface="Lucida Sans" pitchFamily="34" charset="0"/>
              </a:rPr>
              <a:t>Aus den Bildausschnitten konnten Merk-male wie Histogramm, Durchschnittsfarbe pro Farb-Kanal und Kontrast extrahiert und in einer Datenbank gespeichert werden.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69804" y="14006568"/>
            <a:ext cx="33748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700" i="1" dirty="0"/>
              <a:t>Webcam Bild der Autobahn A1 bei </a:t>
            </a:r>
            <a:r>
              <a:rPr lang="de-CH" sz="2700" i="1" dirty="0" err="1"/>
              <a:t>Grauholz</a:t>
            </a:r>
            <a:r>
              <a:rPr lang="de-CH" sz="2700" i="1" dirty="0"/>
              <a:t> mit teilweise Schneebedecktem Pannenstreifen am</a:t>
            </a:r>
          </a:p>
          <a:p>
            <a:r>
              <a:rPr lang="de-CH" sz="2700" i="1" dirty="0"/>
              <a:t>2. Februar 2015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75" y="13147369"/>
            <a:ext cx="5260105" cy="43037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6511" y="6874249"/>
            <a:ext cx="3616388" cy="34786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051" y="6874248"/>
            <a:ext cx="4687557" cy="34786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667051" y="10562046"/>
            <a:ext cx="88458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700" i="1" dirty="0"/>
              <a:t>Statistische Auswertung des gelb markierten Bildausschnitts</a:t>
            </a:r>
          </a:p>
        </p:txBody>
      </p:sp>
      <p:sp>
        <p:nvSpPr>
          <p:cNvPr id="20" name="Textfeld 9"/>
          <p:cNvSpPr txBox="1"/>
          <p:nvPr/>
        </p:nvSpPr>
        <p:spPr>
          <a:xfrm>
            <a:off x="10667051" y="11358616"/>
            <a:ext cx="884584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>
                <a:latin typeface="Lucida Sans" pitchFamily="34" charset="0"/>
              </a:rPr>
              <a:t>Diese Datenbasis stellt die Grundlage, um Referenzwerte für verschiedene Tages-zeiten, Sonnenstände und Wetterlagen (Sonnig / Niederschlag / Nebel) zu </a:t>
            </a:r>
            <a:r>
              <a:rPr lang="de-CH" altLang="de-DE" sz="3200" dirty="0" err="1">
                <a:latin typeface="Lucida Sans" pitchFamily="34" charset="0"/>
              </a:rPr>
              <a:t>gewin-nen</a:t>
            </a:r>
            <a:r>
              <a:rPr lang="de-CH" altLang="de-DE" sz="3200" dirty="0">
                <a:latin typeface="Lucida Sans" pitchFamily="34" charset="0"/>
              </a:rPr>
              <a:t> – jeweils für die Kategorien ‘Schnee’ und ‘kein Schnee’.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>
                <a:latin typeface="Lucida Sans" pitchFamily="34" charset="0"/>
              </a:rPr>
              <a:t>Die Ansatz ist, dass, ausgehend von den </a:t>
            </a:r>
            <a:r>
              <a:rPr lang="de-CH" altLang="de-DE" sz="3200">
                <a:latin typeface="Lucida Sans" pitchFamily="34" charset="0"/>
              </a:rPr>
              <a:t>extrahierten statistischen Merkmalen</a:t>
            </a:r>
            <a:r>
              <a:rPr lang="de-CH" altLang="de-DE" sz="3200" dirty="0">
                <a:latin typeface="Lucida Sans" pitchFamily="34" charset="0"/>
              </a:rPr>
              <a:t>, ein Distanzmass Anwendung findet, mit dem ausgesagt werden kann, ob ein Bild näher an den Referenzwerten der einen als der anderen Kategorie liegt.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56484" y="1933579"/>
            <a:ext cx="1676400" cy="1371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56484" y="3593918"/>
            <a:ext cx="1676400" cy="1371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56484" y="5254257"/>
            <a:ext cx="1676400" cy="13716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42731" y="2128063"/>
            <a:ext cx="5259600" cy="4303309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22163115" y="2601746"/>
            <a:ext cx="1649385" cy="358185"/>
          </a:xfrm>
          <a:prstGeom prst="straightConnector1">
            <a:avLst/>
          </a:prstGeom>
          <a:ln w="63500">
            <a:solidFill>
              <a:srgbClr val="697D9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2161599" y="5537030"/>
            <a:ext cx="1648800" cy="360000"/>
          </a:xfrm>
          <a:prstGeom prst="straightConnector1">
            <a:avLst/>
          </a:prstGeom>
          <a:ln w="63500">
            <a:solidFill>
              <a:srgbClr val="697D9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2163115" y="4255485"/>
            <a:ext cx="1619752" cy="0"/>
          </a:xfrm>
          <a:prstGeom prst="straightConnector1">
            <a:avLst/>
          </a:prstGeom>
          <a:ln w="63500">
            <a:solidFill>
              <a:srgbClr val="697D9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9"/>
          <p:cNvSpPr txBox="1"/>
          <p:nvPr/>
        </p:nvSpPr>
        <p:spPr>
          <a:xfrm>
            <a:off x="20356479" y="7370491"/>
            <a:ext cx="884584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Clr>
                <a:srgbClr val="FAA500"/>
              </a:buClr>
              <a:buSzPct val="80000"/>
              <a:buFont typeface="+mj-lt"/>
              <a:buAutoNum type="arabicPeriod"/>
              <a:defRPr/>
            </a:pPr>
            <a:r>
              <a:rPr lang="de-CH" altLang="de-DE" sz="3200" dirty="0">
                <a:latin typeface="Lucida Sans" pitchFamily="34" charset="0"/>
              </a:rPr>
              <a:t>In kurzer Reihenfolge werden Bilder von der Webcam heruntergeladen und </a:t>
            </a:r>
            <a:r>
              <a:rPr lang="de-CH" altLang="de-DE" sz="3200" dirty="0" err="1">
                <a:latin typeface="Lucida Sans" pitchFamily="34" charset="0"/>
              </a:rPr>
              <a:t>kom-biniert</a:t>
            </a:r>
            <a:r>
              <a:rPr lang="de-CH" altLang="de-DE" sz="3200" dirty="0">
                <a:latin typeface="Lucida Sans" pitchFamily="34" charset="0"/>
              </a:rPr>
              <a:t>. So ist sichergestellt, dass keine Autos auf dem Bild sind, welche die Farbe des betrachteten Bildausschnitts verfälschen könnten</a:t>
            </a:r>
          </a:p>
          <a:p>
            <a:pPr marL="514350" indent="-514350" algn="just">
              <a:buClr>
                <a:srgbClr val="FAA500"/>
              </a:buClr>
              <a:buSzPct val="80000"/>
              <a:buFont typeface="+mj-lt"/>
              <a:buAutoNum type="arabicPeriod"/>
              <a:defRPr/>
            </a:pPr>
            <a:r>
              <a:rPr lang="de-CH" altLang="de-DE" sz="3200" dirty="0">
                <a:latin typeface="Lucida Sans" pitchFamily="34" charset="0"/>
              </a:rPr>
              <a:t>Es folgt die statistische Auswertung aller Bildausschnitte</a:t>
            </a:r>
          </a:p>
          <a:p>
            <a:pPr marL="514350" indent="-514350" algn="just">
              <a:buClr>
                <a:srgbClr val="FAA500"/>
              </a:buClr>
              <a:buSzPct val="80000"/>
              <a:buFont typeface="+mj-lt"/>
              <a:buAutoNum type="arabicPeriod"/>
              <a:defRPr/>
            </a:pPr>
            <a:r>
              <a:rPr lang="de-CH" altLang="de-DE" sz="3200" dirty="0">
                <a:latin typeface="Lucida Sans" pitchFamily="34" charset="0"/>
              </a:rPr>
              <a:t>Schliesslich die Suche nach den nächsten Nachbaren unter allen Referenzwerten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56484" y="12496827"/>
            <a:ext cx="8845847" cy="291968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0356481" y="6736156"/>
            <a:ext cx="88458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700" i="1" dirty="0"/>
              <a:t>Bereinigung von Autos aus dem Bild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356478" y="15694172"/>
            <a:ext cx="8845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048F0"/>
              </a:buClr>
              <a:buSzPct val="125000"/>
              <a:buFont typeface="Arial" panose="020B0604020202020204" pitchFamily="34" charset="0"/>
              <a:buChar char="•"/>
            </a:pPr>
            <a:r>
              <a:rPr lang="de-CH" sz="2700" i="1" dirty="0"/>
              <a:t>Magenta Punkte	Referenzwerte ohne Schnee</a:t>
            </a:r>
          </a:p>
          <a:p>
            <a:pPr marL="457200" indent="-457200">
              <a:buClr>
                <a:srgbClr val="4848F0"/>
              </a:buClr>
              <a:buSzPct val="125000"/>
              <a:buFont typeface="Arial" panose="020B0604020202020204" pitchFamily="34" charset="0"/>
              <a:buChar char="•"/>
            </a:pPr>
            <a:r>
              <a:rPr lang="de-CH" sz="2700" i="1" dirty="0"/>
              <a:t>Blaue Punkte	Referenzwerte mit Schnee</a:t>
            </a:r>
          </a:p>
          <a:p>
            <a:pPr marL="457200" indent="-457200">
              <a:buClr>
                <a:srgbClr val="7AF048"/>
              </a:buClr>
              <a:buSzPct val="125000"/>
              <a:buFont typeface="Arial" panose="020B0604020202020204" pitchFamily="34" charset="0"/>
              <a:buChar char="•"/>
            </a:pPr>
            <a:r>
              <a:rPr lang="de-CH" sz="2700" i="1" dirty="0"/>
              <a:t>Grüner Punkt	Neues Bild unbekannter Klasse</a:t>
            </a:r>
          </a:p>
          <a:p>
            <a:pPr marL="457200" indent="-457200">
              <a:buClr>
                <a:srgbClr val="F0F06F"/>
              </a:buClr>
              <a:buSzPct val="125000"/>
              <a:buFont typeface="Arial" panose="020B0604020202020204" pitchFamily="34" charset="0"/>
              <a:buChar char="•"/>
            </a:pPr>
            <a:r>
              <a:rPr lang="de-CH" sz="2700" i="1" dirty="0"/>
              <a:t>Gelb		Nachbarschaft des neuen Bildes</a:t>
            </a:r>
          </a:p>
        </p:txBody>
      </p:sp>
    </p:spTree>
    <p:extLst>
      <p:ext uri="{BB962C8B-B14F-4D97-AF65-F5344CB8AC3E}">
        <p14:creationId xmlns:p14="http://schemas.microsoft.com/office/powerpoint/2010/main" val="1926550706"/>
      </p:ext>
    </p:extLst>
  </p:cSld>
  <p:clrMapOvr>
    <a:masterClrMapping/>
  </p:clrMapOvr>
</p:sld>
</file>

<file path=ppt/theme/theme1.xml><?xml version="1.0" encoding="utf-8"?>
<a:theme xmlns:a="http://schemas.openxmlformats.org/drawingml/2006/main" name="BFH_Posterpräsentation_A1_Vorlage_quer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TaxCatchAll xmlns="2551ef7e-3b29-44d1-a8ad-ef34c26bfc60">
      <Value>241</Value>
    </TaxCatchAl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9c45b5bf27c78835ceac1d8ed0ad849b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77ddedd9f4909d73cfb737d3d691d0f9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12310AE4-98C2-4A3E-BE75-5A8AB8823A32}">
  <ds:schemaRefs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2551ef7e-3b29-44d1-a8ad-ef34c26bfc60"/>
    <ds:schemaRef ds:uri="63c724b1-652e-424f-8d99-4ee509067280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7870AFC-B140-4E73-B0E2-054A74E7EB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4F56C1-3E03-4158-81FF-45AFD11405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4ACECAE-8DDC-4218-ADDE-80828E100BF5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356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BFH_Posterpräsentation_A1_Vorlage_quer</vt:lpstr>
      <vt:lpstr>PowerPoint Presentation</vt:lpstr>
    </vt:vector>
  </TitlesOfParts>
  <Manager>kfh1</Manager>
  <Company>Berner Fachhochschule - 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BSc-Ausstellung</dc:title>
  <dc:subject>Thesis auf einen Blick</dc:subject>
  <dc:creator>staff BFH-TI</dc:creator>
  <cp:lastModifiedBy>Marko Bublic</cp:lastModifiedBy>
  <cp:revision>46</cp:revision>
  <cp:lastPrinted>2014-04-10T14:38:53Z</cp:lastPrinted>
  <dcterms:created xsi:type="dcterms:W3CDTF">2014-04-01T09:39:32Z</dcterms:created>
  <dcterms:modified xsi:type="dcterms:W3CDTF">2017-01-02T00:16:17Z</dcterms:modified>
  <dc:language>d | f | 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BfhIntranetDocumentTypeText">
    <vt:lpwstr>Vorlage|de1a6d3c-ac6a-4b34-8edd-308eb81066db</vt:lpwstr>
  </property>
  <property fmtid="{D5CDD505-2E9C-101B-9397-08002B2CF9AE}" pid="4" name="TaxCatchAll">
    <vt:lpwstr>241;#Vorlage|de1a6d3c-ac6a-4b34-8edd-308eb81066db</vt:lpwstr>
  </property>
</Properties>
</file>