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2" autoAdjust="0"/>
    <p:restoredTop sz="96271" autoAdjust="0"/>
  </p:normalViewPr>
  <p:slideViewPr>
    <p:cSldViewPr snapToGrid="0" snapToObjects="1">
      <p:cViewPr varScale="1">
        <p:scale>
          <a:sx n="41" d="100"/>
          <a:sy n="41" d="100"/>
        </p:scale>
        <p:origin x="332" y="80"/>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369803" y="18414124"/>
            <a:ext cx="16319716" cy="1323439"/>
          </a:xfrm>
          <a:prstGeom prst="rect">
            <a:avLst/>
          </a:prstGeom>
          <a:noFill/>
        </p:spPr>
        <p:txBody>
          <a:bodyPr wrap="none" lIns="72000" tIns="72000" rIns="72000" bIns="72000" rtlCol="0" anchor="ctr">
            <a:noAutofit/>
          </a:bodyPr>
          <a:lstStyle/>
          <a:p>
            <a:pPr algn="ctr"/>
            <a:r>
              <a:rPr lang="de-CH" sz="5400" dirty="0">
                <a:latin typeface="+mj-lt"/>
              </a:rPr>
              <a:t>Detektion von liegendem Schnee mit Bildanalyse</a:t>
            </a:r>
          </a:p>
        </p:txBody>
      </p:sp>
      <p:graphicFrame>
        <p:nvGraphicFramePr>
          <p:cNvPr id="7" name="Tabelle 6"/>
          <p:cNvGraphicFramePr>
            <a:graphicFrameLocks noGrp="1"/>
          </p:cNvGraphicFramePr>
          <p:nvPr>
            <p:extLst>
              <p:ext uri="{D42A27DB-BD31-4B8C-83A1-F6EECF244321}">
                <p14:modId xmlns:p14="http://schemas.microsoft.com/office/powerpoint/2010/main" val="2973002294"/>
              </p:ext>
            </p:extLst>
          </p:nvPr>
        </p:nvGraphicFramePr>
        <p:xfrm>
          <a:off x="22971583" y="18633229"/>
          <a:ext cx="7201896" cy="173736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Marko Bublic</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Mathis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Marugg</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a:solidFill>
                  <a:srgbClr val="697D91"/>
                </a:solidFill>
                <a:latin typeface="Lucida Sans" pitchFamily="34" charset="0"/>
              </a:rPr>
              <a:t>Bachelor Thesis 2016/17	Studiengang Informatik</a:t>
            </a:r>
            <a:endParaRPr lang="de-CH" sz="3200" dirty="0">
              <a:solidFill>
                <a:srgbClr val="697D91"/>
              </a:solidFill>
              <a:latin typeface="Lucida Sans" pitchFamily="34" charset="0"/>
            </a:endParaRPr>
          </a:p>
        </p:txBody>
      </p:sp>
      <p:sp>
        <p:nvSpPr>
          <p:cNvPr id="6" name="Textfeld 5"/>
          <p:cNvSpPr txBox="1"/>
          <p:nvPr/>
        </p:nvSpPr>
        <p:spPr>
          <a:xfrm>
            <a:off x="898776" y="896767"/>
            <a:ext cx="8845847" cy="11603176"/>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Ausgangslage</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Das Bundesamt für Strassen (ASTRA) </a:t>
            </a:r>
            <a:r>
              <a:rPr lang="de-CH" altLang="de-DE" sz="3200" dirty="0" err="1">
                <a:latin typeface="Lucida Sans" pitchFamily="34" charset="0"/>
              </a:rPr>
              <a:t>ent</a:t>
            </a:r>
            <a:r>
              <a:rPr lang="de-CH" altLang="de-DE" sz="3200" dirty="0">
                <a:latin typeface="Lucida Sans" pitchFamily="34" charset="0"/>
              </a:rPr>
              <a:t>-wickelt in Zusammenarbeit mit der BFH ein neues Frühwarnsystem für Strassenglätte, das 2018 in Betrieb gehen soll.</a:t>
            </a:r>
          </a:p>
          <a:p>
            <a:pPr algn="just">
              <a:buClr>
                <a:srgbClr val="FAA500"/>
              </a:buClr>
              <a:buSzPct val="80000"/>
              <a:defRPr/>
            </a:pPr>
            <a:r>
              <a:rPr lang="de-CH" altLang="de-DE" sz="3200" dirty="0">
                <a:latin typeface="Lucida Sans" pitchFamily="34" charset="0"/>
              </a:rPr>
              <a:t>Aus gemessenen </a:t>
            </a:r>
            <a:r>
              <a:rPr lang="de-CH" altLang="de-DE" sz="3200" dirty="0" err="1">
                <a:latin typeface="Lucida Sans" pitchFamily="34" charset="0"/>
              </a:rPr>
              <a:t>Meteo</a:t>
            </a:r>
            <a:r>
              <a:rPr lang="de-CH" altLang="de-DE" sz="3200" dirty="0">
                <a:latin typeface="Lucida Sans" pitchFamily="34" charset="0"/>
              </a:rPr>
              <a:t>-Daten kann für die meisten Situationen die Wahrscheinlichkeit für Glätte errechnet werden. Es gibt aber ein Szenario, das aus Wetterdaten nicht berechenbar ist:</a:t>
            </a:r>
          </a:p>
          <a:p>
            <a:pPr algn="just">
              <a:buClr>
                <a:srgbClr val="FAA500"/>
              </a:buClr>
              <a:buSzPct val="80000"/>
              <a:defRPr/>
            </a:pPr>
            <a:r>
              <a:rPr lang="de-CH" altLang="de-DE" sz="3200" dirty="0">
                <a:latin typeface="Lucida Sans" pitchFamily="34" charset="0"/>
              </a:rPr>
              <a:t>Schnee liegt neben der Fahrbahn. Es schmilzt in der Nachmittagssonne und fliesst auf den Asphalt. Gegen Abend kann die Temperatur wieder unter den Gefrier-punkt sinken und das Schmelzwasser auf der Fahrbahn zum Gefrieren bringen.</a:t>
            </a:r>
          </a:p>
          <a:p>
            <a:pPr algn="just">
              <a:buClr>
                <a:srgbClr val="FAA500"/>
              </a:buClr>
              <a:buSzPct val="80000"/>
              <a:defRPr/>
            </a:pPr>
            <a:r>
              <a:rPr lang="de-CH" altLang="de-DE" sz="3200" dirty="0">
                <a:latin typeface="Lucida Sans" pitchFamily="34" charset="0"/>
              </a:rPr>
              <a:t>Die Idee ist nun dieses Szenario frühzeitig zu erkennen: Mit Webcams, welche den Verkehrsfluss beobachten, und Methoden der Bildverarbeitung soll automatisch bestimmt werden, ob neben der Strasse Schnee liegt oder nicht.</a:t>
            </a:r>
          </a:p>
        </p:txBody>
      </p:sp>
      <p:sp>
        <p:nvSpPr>
          <p:cNvPr id="9" name="Textfeld 8"/>
          <p:cNvSpPr txBox="1"/>
          <p:nvPr/>
        </p:nvSpPr>
        <p:spPr>
          <a:xfrm>
            <a:off x="20356484" y="875399"/>
            <a:ext cx="8845847" cy="769441"/>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Algorithmus</a:t>
            </a:r>
          </a:p>
        </p:txBody>
      </p:sp>
      <p:sp>
        <p:nvSpPr>
          <p:cNvPr id="10" name="Textfeld 9"/>
          <p:cNvSpPr txBox="1"/>
          <p:nvPr/>
        </p:nvSpPr>
        <p:spPr>
          <a:xfrm>
            <a:off x="10667052" y="896767"/>
            <a:ext cx="8845847" cy="5693866"/>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Datenaufbereitung</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Für den Aufbau einer Wissensbasis wurden über mehrere Winter Webcam-Bilder </a:t>
            </a:r>
            <a:r>
              <a:rPr lang="de-CH" altLang="de-DE" sz="3200" dirty="0" err="1">
                <a:latin typeface="Lucida Sans" pitchFamily="34" charset="0"/>
              </a:rPr>
              <a:t>gesam-melt</a:t>
            </a:r>
            <a:r>
              <a:rPr lang="de-CH" altLang="de-DE" sz="3200" dirty="0">
                <a:latin typeface="Lucida Sans" pitchFamily="34" charset="0"/>
              </a:rPr>
              <a:t>. Die Bilder wurden zu Kategorien (Schnee / kein Schnee) zugeordnet und auf Bildausschnitte reduziert.</a:t>
            </a:r>
          </a:p>
          <a:p>
            <a:pPr algn="just">
              <a:buClr>
                <a:srgbClr val="FAA500"/>
              </a:buClr>
              <a:buSzPct val="80000"/>
              <a:defRPr/>
            </a:pPr>
            <a:r>
              <a:rPr lang="de-CH" altLang="de-DE" sz="3200" dirty="0">
                <a:latin typeface="Lucida Sans" pitchFamily="34" charset="0"/>
              </a:rPr>
              <a:t>Aus den Bildausschnitten konnten Merk-male wie Histogramm, Durchschnittsfarbe pro Farb-Kanal und Kontrast extrahiert und in einer Datenbank gespeichert werden.</a:t>
            </a:r>
          </a:p>
        </p:txBody>
      </p:sp>
      <p:sp>
        <p:nvSpPr>
          <p:cNvPr id="5" name="TextBox 4"/>
          <p:cNvSpPr txBox="1"/>
          <p:nvPr/>
        </p:nvSpPr>
        <p:spPr>
          <a:xfrm>
            <a:off x="6369804" y="14006568"/>
            <a:ext cx="3374820" cy="2585323"/>
          </a:xfrm>
          <a:prstGeom prst="rect">
            <a:avLst/>
          </a:prstGeom>
          <a:noFill/>
        </p:spPr>
        <p:txBody>
          <a:bodyPr wrap="square" rtlCol="0">
            <a:spAutoFit/>
          </a:bodyPr>
          <a:lstStyle/>
          <a:p>
            <a:r>
              <a:rPr lang="de-CH" sz="2700" i="1" dirty="0"/>
              <a:t>Webcam Bild der Autobahn A1 bei </a:t>
            </a:r>
            <a:r>
              <a:rPr lang="de-CH" sz="2700" i="1" dirty="0" err="1"/>
              <a:t>Grauholz</a:t>
            </a:r>
            <a:r>
              <a:rPr lang="de-CH" sz="2700" i="1" dirty="0"/>
              <a:t> mit teilweise Schneebedecktem Pannenstreifen am</a:t>
            </a:r>
          </a:p>
          <a:p>
            <a:r>
              <a:rPr lang="de-CH" sz="2700" i="1" dirty="0"/>
              <a:t>2. Februar 2015</a:t>
            </a:r>
          </a:p>
        </p:txBody>
      </p:sp>
      <p:pic>
        <p:nvPicPr>
          <p:cNvPr id="12" name="Picture 11"/>
          <p:cNvPicPr>
            <a:picLocks noChangeAspect="1"/>
          </p:cNvPicPr>
          <p:nvPr/>
        </p:nvPicPr>
        <p:blipFill>
          <a:blip r:embed="rId2"/>
          <a:stretch>
            <a:fillRect/>
          </a:stretch>
        </p:blipFill>
        <p:spPr>
          <a:xfrm>
            <a:off x="898775" y="13147369"/>
            <a:ext cx="5260105" cy="4303722"/>
          </a:xfrm>
          <a:prstGeom prst="rect">
            <a:avLst/>
          </a:prstGeom>
        </p:spPr>
      </p:pic>
      <p:pic>
        <p:nvPicPr>
          <p:cNvPr id="13" name="Picture 12"/>
          <p:cNvPicPr>
            <a:picLocks noChangeAspect="1"/>
          </p:cNvPicPr>
          <p:nvPr/>
        </p:nvPicPr>
        <p:blipFill>
          <a:blip r:embed="rId3"/>
          <a:stretch>
            <a:fillRect/>
          </a:stretch>
        </p:blipFill>
        <p:spPr>
          <a:xfrm>
            <a:off x="15896511" y="6874249"/>
            <a:ext cx="3616388" cy="3478620"/>
          </a:xfrm>
          <a:prstGeom prst="rect">
            <a:avLst/>
          </a:prstGeom>
        </p:spPr>
      </p:pic>
      <p:pic>
        <p:nvPicPr>
          <p:cNvPr id="16" name="Picture 15"/>
          <p:cNvPicPr>
            <a:picLocks noChangeAspect="1"/>
          </p:cNvPicPr>
          <p:nvPr/>
        </p:nvPicPr>
        <p:blipFill>
          <a:blip r:embed="rId4"/>
          <a:stretch>
            <a:fillRect/>
          </a:stretch>
        </p:blipFill>
        <p:spPr>
          <a:xfrm>
            <a:off x="10667051" y="6874248"/>
            <a:ext cx="4687557" cy="3478620"/>
          </a:xfrm>
          <a:prstGeom prst="rect">
            <a:avLst/>
          </a:prstGeom>
        </p:spPr>
      </p:pic>
      <p:sp>
        <p:nvSpPr>
          <p:cNvPr id="19" name="TextBox 18"/>
          <p:cNvSpPr txBox="1"/>
          <p:nvPr/>
        </p:nvSpPr>
        <p:spPr>
          <a:xfrm>
            <a:off x="10667051" y="10562046"/>
            <a:ext cx="8845848" cy="507831"/>
          </a:xfrm>
          <a:prstGeom prst="rect">
            <a:avLst/>
          </a:prstGeom>
          <a:noFill/>
        </p:spPr>
        <p:txBody>
          <a:bodyPr wrap="square" rtlCol="0">
            <a:spAutoFit/>
          </a:bodyPr>
          <a:lstStyle/>
          <a:p>
            <a:pPr algn="ctr"/>
            <a:r>
              <a:rPr lang="de-CH" sz="2700" i="1" dirty="0"/>
              <a:t>Statistische Auswertung des gelb markierten Bildausschnitts</a:t>
            </a:r>
          </a:p>
        </p:txBody>
      </p:sp>
      <p:sp>
        <p:nvSpPr>
          <p:cNvPr id="20" name="Textfeld 9"/>
          <p:cNvSpPr txBox="1"/>
          <p:nvPr/>
        </p:nvSpPr>
        <p:spPr>
          <a:xfrm>
            <a:off x="10667051" y="11358616"/>
            <a:ext cx="8845847" cy="6494085"/>
          </a:xfrm>
          <a:prstGeom prst="rect">
            <a:avLst/>
          </a:prstGeom>
          <a:noFill/>
        </p:spPr>
        <p:txBody>
          <a:bodyPr wrap="square" rtlCol="0">
            <a:spAutoFit/>
          </a:bodyPr>
          <a:lstStyle/>
          <a:p>
            <a:pPr algn="just">
              <a:buClr>
                <a:srgbClr val="FAA500"/>
              </a:buClr>
              <a:buSzPct val="80000"/>
              <a:defRPr/>
            </a:pPr>
            <a:r>
              <a:rPr lang="de-CH" altLang="de-DE" sz="3200" dirty="0">
                <a:latin typeface="Lucida Sans" pitchFamily="34" charset="0"/>
              </a:rPr>
              <a:t>Diese Datenbasis stellt die Grundlage, um Referenzwerte für verschiedene Tages-zeiten, Sonnenstände und Wetterlagen (Sonnig / Niederschlag / Nebel) zu </a:t>
            </a:r>
            <a:r>
              <a:rPr lang="de-CH" altLang="de-DE" sz="3200" dirty="0" err="1">
                <a:latin typeface="Lucida Sans" pitchFamily="34" charset="0"/>
              </a:rPr>
              <a:t>gewin-nen</a:t>
            </a:r>
            <a:r>
              <a:rPr lang="de-CH" altLang="de-DE" sz="3200" dirty="0">
                <a:latin typeface="Lucida Sans" pitchFamily="34" charset="0"/>
              </a:rPr>
              <a:t> – jeweils für die Kategorien ‘Schnee’ und ‘kein Schnee’.</a:t>
            </a:r>
          </a:p>
          <a:p>
            <a:pPr algn="just">
              <a:buClr>
                <a:srgbClr val="FAA500"/>
              </a:buClr>
              <a:buSzPct val="80000"/>
              <a:defRPr/>
            </a:pPr>
            <a:r>
              <a:rPr lang="de-CH" sz="3200" dirty="0">
                <a:latin typeface="Lucida Sans" pitchFamily="34" charset="0"/>
              </a:rPr>
              <a:t>Der Ansatz ist, dass nun ein Distanzmass Anwendung findet, mit welchem ausgesagt werden kann, ob ein Bild näher an den Referenzwerten der einen als der anderen Kategorie liegt. Dieses Distanzmass stützt sich auf die extrahierten statistischen Merkmale aus der Datenbasis.</a:t>
            </a:r>
          </a:p>
        </p:txBody>
      </p:sp>
      <p:grpSp>
        <p:nvGrpSpPr>
          <p:cNvPr id="4" name="Group 3"/>
          <p:cNvGrpSpPr>
            <a:grpSpLocks noChangeAspect="1"/>
          </p:cNvGrpSpPr>
          <p:nvPr/>
        </p:nvGrpSpPr>
        <p:grpSpPr>
          <a:xfrm>
            <a:off x="21179402" y="2261586"/>
            <a:ext cx="7200000" cy="3819239"/>
            <a:chOff x="20356484" y="1933579"/>
            <a:chExt cx="8845847" cy="4692278"/>
          </a:xfrm>
        </p:grpSpPr>
        <p:pic>
          <p:nvPicPr>
            <p:cNvPr id="21" name="Picture 20"/>
            <p:cNvPicPr>
              <a:picLocks noChangeAspect="1"/>
            </p:cNvPicPr>
            <p:nvPr/>
          </p:nvPicPr>
          <p:blipFill>
            <a:blip r:embed="rId5"/>
            <a:stretch>
              <a:fillRect/>
            </a:stretch>
          </p:blipFill>
          <p:spPr>
            <a:xfrm>
              <a:off x="20356484" y="1933579"/>
              <a:ext cx="1676400" cy="1371600"/>
            </a:xfrm>
            <a:prstGeom prst="rect">
              <a:avLst/>
            </a:prstGeom>
          </p:spPr>
        </p:pic>
        <p:pic>
          <p:nvPicPr>
            <p:cNvPr id="22" name="Picture 21"/>
            <p:cNvPicPr>
              <a:picLocks noChangeAspect="1"/>
            </p:cNvPicPr>
            <p:nvPr/>
          </p:nvPicPr>
          <p:blipFill>
            <a:blip r:embed="rId6"/>
            <a:stretch>
              <a:fillRect/>
            </a:stretch>
          </p:blipFill>
          <p:spPr>
            <a:xfrm>
              <a:off x="20356484" y="3593918"/>
              <a:ext cx="1676400" cy="1371600"/>
            </a:xfrm>
            <a:prstGeom prst="rect">
              <a:avLst/>
            </a:prstGeom>
          </p:spPr>
        </p:pic>
        <p:pic>
          <p:nvPicPr>
            <p:cNvPr id="23" name="Picture 22"/>
            <p:cNvPicPr>
              <a:picLocks noChangeAspect="1"/>
            </p:cNvPicPr>
            <p:nvPr/>
          </p:nvPicPr>
          <p:blipFill>
            <a:blip r:embed="rId7"/>
            <a:stretch>
              <a:fillRect/>
            </a:stretch>
          </p:blipFill>
          <p:spPr>
            <a:xfrm>
              <a:off x="20356484" y="5254257"/>
              <a:ext cx="1676400" cy="1371600"/>
            </a:xfrm>
            <a:prstGeom prst="rect">
              <a:avLst/>
            </a:prstGeom>
          </p:spPr>
        </p:pic>
        <p:pic>
          <p:nvPicPr>
            <p:cNvPr id="24" name="Picture 23"/>
            <p:cNvPicPr>
              <a:picLocks noChangeAspect="1"/>
            </p:cNvPicPr>
            <p:nvPr/>
          </p:nvPicPr>
          <p:blipFill>
            <a:blip r:embed="rId8"/>
            <a:stretch>
              <a:fillRect/>
            </a:stretch>
          </p:blipFill>
          <p:spPr>
            <a:xfrm>
              <a:off x="23942731" y="2128063"/>
              <a:ext cx="5259600" cy="4303309"/>
            </a:xfrm>
            <a:prstGeom prst="rect">
              <a:avLst/>
            </a:prstGeom>
          </p:spPr>
        </p:pic>
        <p:cxnSp>
          <p:nvCxnSpPr>
            <p:cNvPr id="26" name="Straight Arrow Connector 25"/>
            <p:cNvCxnSpPr/>
            <p:nvPr/>
          </p:nvCxnSpPr>
          <p:spPr>
            <a:xfrm>
              <a:off x="22163115" y="2601746"/>
              <a:ext cx="1649385" cy="358185"/>
            </a:xfrm>
            <a:prstGeom prst="straightConnector1">
              <a:avLst/>
            </a:prstGeom>
            <a:ln w="63500">
              <a:solidFill>
                <a:srgbClr val="697D9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22161599" y="5537030"/>
              <a:ext cx="1648800" cy="360000"/>
            </a:xfrm>
            <a:prstGeom prst="straightConnector1">
              <a:avLst/>
            </a:prstGeom>
            <a:ln w="63500">
              <a:solidFill>
                <a:srgbClr val="697D9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2163115" y="4255485"/>
              <a:ext cx="1619752" cy="0"/>
            </a:xfrm>
            <a:prstGeom prst="straightConnector1">
              <a:avLst/>
            </a:prstGeom>
            <a:ln w="63500">
              <a:solidFill>
                <a:srgbClr val="697D91"/>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5" name="Textfeld 9"/>
          <p:cNvSpPr txBox="1"/>
          <p:nvPr/>
        </p:nvSpPr>
        <p:spPr>
          <a:xfrm>
            <a:off x="20356484" y="6965628"/>
            <a:ext cx="8845847" cy="5016758"/>
          </a:xfrm>
          <a:prstGeom prst="rect">
            <a:avLst/>
          </a:prstGeom>
          <a:noFill/>
        </p:spPr>
        <p:txBody>
          <a:bodyPr wrap="square" rtlCol="0">
            <a:spAutoFit/>
          </a:bodyPr>
          <a:lstStyle/>
          <a:p>
            <a:pPr marL="514350" indent="-514350" algn="just">
              <a:buClr>
                <a:srgbClr val="FAA500"/>
              </a:buClr>
              <a:buSzPct val="80000"/>
              <a:buFont typeface="+mj-lt"/>
              <a:buAutoNum type="arabicPeriod"/>
              <a:defRPr/>
            </a:pPr>
            <a:r>
              <a:rPr lang="de-CH" altLang="de-DE" sz="3200" dirty="0">
                <a:latin typeface="Lucida Sans" pitchFamily="34" charset="0"/>
              </a:rPr>
              <a:t>In kurzer Reihenfolge werden Bilder von der Webcam heruntergeladen und </a:t>
            </a:r>
            <a:r>
              <a:rPr lang="de-CH" altLang="de-DE" sz="3200" dirty="0" err="1">
                <a:latin typeface="Lucida Sans" pitchFamily="34" charset="0"/>
              </a:rPr>
              <a:t>kom-biniert</a:t>
            </a:r>
            <a:r>
              <a:rPr lang="de-CH" altLang="de-DE" sz="3200" dirty="0">
                <a:latin typeface="Lucida Sans" pitchFamily="34" charset="0"/>
              </a:rPr>
              <a:t>. So ist sichergestellt, dass keine Autos auf dem Bild sind, welche die Farbe des betrachteten Bildausschnitts verfälschen könnten</a:t>
            </a:r>
          </a:p>
          <a:p>
            <a:pPr marL="514350" indent="-514350" algn="just">
              <a:buClr>
                <a:srgbClr val="FAA500"/>
              </a:buClr>
              <a:buSzPct val="80000"/>
              <a:buFont typeface="+mj-lt"/>
              <a:buAutoNum type="arabicPeriod"/>
              <a:defRPr/>
            </a:pPr>
            <a:r>
              <a:rPr lang="de-CH" altLang="de-DE" sz="3200" dirty="0">
                <a:latin typeface="Lucida Sans" pitchFamily="34" charset="0"/>
              </a:rPr>
              <a:t>Es folgt die statistische Auswertung aller Bildausschnitte</a:t>
            </a:r>
          </a:p>
          <a:p>
            <a:pPr marL="514350" indent="-514350" algn="just">
              <a:buClr>
                <a:srgbClr val="FAA500"/>
              </a:buClr>
              <a:buSzPct val="80000"/>
              <a:buFont typeface="+mj-lt"/>
              <a:buAutoNum type="arabicPeriod"/>
              <a:defRPr/>
            </a:pPr>
            <a:r>
              <a:rPr lang="de-CH" altLang="de-DE" sz="3200" dirty="0">
                <a:latin typeface="Lucida Sans" pitchFamily="34" charset="0"/>
              </a:rPr>
              <a:t>Schliesslich die Suche nach den nächsten Nachbaren unter allen Referenzwerten</a:t>
            </a:r>
          </a:p>
        </p:txBody>
      </p:sp>
      <p:pic>
        <p:nvPicPr>
          <p:cNvPr id="40" name="Picture 39"/>
          <p:cNvPicPr>
            <a:picLocks noChangeAspect="1"/>
          </p:cNvPicPr>
          <p:nvPr/>
        </p:nvPicPr>
        <p:blipFill>
          <a:blip r:embed="rId9"/>
          <a:stretch>
            <a:fillRect/>
          </a:stretch>
        </p:blipFill>
        <p:spPr>
          <a:xfrm>
            <a:off x="20340980" y="12247775"/>
            <a:ext cx="8845847" cy="2919682"/>
          </a:xfrm>
          <a:prstGeom prst="rect">
            <a:avLst/>
          </a:prstGeom>
        </p:spPr>
      </p:pic>
      <p:sp>
        <p:nvSpPr>
          <p:cNvPr id="41" name="TextBox 40"/>
          <p:cNvSpPr txBox="1"/>
          <p:nvPr/>
        </p:nvSpPr>
        <p:spPr>
          <a:xfrm>
            <a:off x="20356478" y="6192408"/>
            <a:ext cx="8845848" cy="507831"/>
          </a:xfrm>
          <a:prstGeom prst="rect">
            <a:avLst/>
          </a:prstGeom>
          <a:noFill/>
        </p:spPr>
        <p:txBody>
          <a:bodyPr wrap="square" rtlCol="0">
            <a:spAutoFit/>
          </a:bodyPr>
          <a:lstStyle/>
          <a:p>
            <a:pPr algn="ctr"/>
            <a:r>
              <a:rPr lang="de-CH" sz="2700" i="1" dirty="0"/>
              <a:t>Bereinigung von Autos aus dem Bild </a:t>
            </a:r>
          </a:p>
        </p:txBody>
      </p:sp>
      <p:sp>
        <p:nvSpPr>
          <p:cNvPr id="45" name="TextBox 44"/>
          <p:cNvSpPr txBox="1"/>
          <p:nvPr/>
        </p:nvSpPr>
        <p:spPr>
          <a:xfrm>
            <a:off x="20333378" y="15438895"/>
            <a:ext cx="8845848" cy="1754326"/>
          </a:xfrm>
          <a:prstGeom prst="rect">
            <a:avLst/>
          </a:prstGeom>
          <a:noFill/>
        </p:spPr>
        <p:txBody>
          <a:bodyPr wrap="square" rtlCol="0">
            <a:spAutoFit/>
          </a:bodyPr>
          <a:lstStyle/>
          <a:p>
            <a:pPr marL="457200" indent="-457200">
              <a:buClr>
                <a:srgbClr val="F048F0"/>
              </a:buClr>
              <a:buSzPct val="125000"/>
              <a:buFont typeface="Arial" panose="020B0604020202020204" pitchFamily="34" charset="0"/>
              <a:buChar char="•"/>
            </a:pPr>
            <a:r>
              <a:rPr lang="de-CH" sz="2700" i="1" dirty="0"/>
              <a:t>Magenta Punkte	Referenzwerte ohne Schnee</a:t>
            </a:r>
          </a:p>
          <a:p>
            <a:pPr marL="457200" indent="-457200">
              <a:buClr>
                <a:srgbClr val="4848F0"/>
              </a:buClr>
              <a:buSzPct val="125000"/>
              <a:buFont typeface="Arial" panose="020B0604020202020204" pitchFamily="34" charset="0"/>
              <a:buChar char="•"/>
            </a:pPr>
            <a:r>
              <a:rPr lang="de-CH" sz="2700" i="1" dirty="0"/>
              <a:t>Blaue Punkte	Referenzwerte mit Schnee</a:t>
            </a:r>
          </a:p>
          <a:p>
            <a:pPr marL="457200" indent="-457200">
              <a:buClr>
                <a:srgbClr val="7AF048"/>
              </a:buClr>
              <a:buSzPct val="125000"/>
              <a:buFont typeface="Arial" panose="020B0604020202020204" pitchFamily="34" charset="0"/>
              <a:buChar char="•"/>
            </a:pPr>
            <a:r>
              <a:rPr lang="de-CH" sz="2700" i="1" dirty="0"/>
              <a:t>Grüner Punkt	Neues Bild unbekannter Klasse</a:t>
            </a:r>
          </a:p>
          <a:p>
            <a:pPr marL="457200" indent="-457200">
              <a:buClr>
                <a:srgbClr val="F0F06F"/>
              </a:buClr>
              <a:buSzPct val="125000"/>
              <a:buFont typeface="Arial" panose="020B0604020202020204" pitchFamily="34" charset="0"/>
              <a:buChar char="•"/>
            </a:pPr>
            <a:r>
              <a:rPr lang="de-CH" sz="2700" i="1" dirty="0"/>
              <a:t>Gelb		Nachbarschaft des neuen Bildes</a:t>
            </a:r>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Props1.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2.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4.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362</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ＭＳ Ｐゴシック</vt:lpstr>
      <vt:lpstr>Arial</vt:lpstr>
      <vt:lpstr>Calibri</vt:lpstr>
      <vt:lpstr>Lucida Grande</vt:lpstr>
      <vt:lpstr>Lucida Sans</vt:lpstr>
      <vt:lpstr>BFH_Posterpräsentation_A1_Vorlage_quer</vt:lpstr>
      <vt:lpstr>PowerPoint Presentation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Marko Bublic</cp:lastModifiedBy>
  <cp:revision>50</cp:revision>
  <cp:lastPrinted>2014-04-10T14:38:53Z</cp:lastPrinted>
  <dcterms:created xsi:type="dcterms:W3CDTF">2014-04-01T09:39:32Z</dcterms:created>
  <dcterms:modified xsi:type="dcterms:W3CDTF">2017-01-02T19:31:24Z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