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2" autoAdjust="0"/>
    <p:restoredTop sz="96271" autoAdjust="0"/>
  </p:normalViewPr>
  <p:slideViewPr>
    <p:cSldViewPr snapToGrid="0" snapToObjects="1">
      <p:cViewPr varScale="1">
        <p:scale>
          <a:sx n="41" d="100"/>
          <a:sy n="41" d="100"/>
        </p:scale>
        <p:origin x="332" y="80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369803" y="18414124"/>
            <a:ext cx="16319716" cy="1323439"/>
          </a:xfrm>
          <a:prstGeom prst="rect">
            <a:avLst/>
          </a:prstGeom>
          <a:noFill/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r>
              <a:rPr lang="de-CH" sz="5400" dirty="0">
                <a:latin typeface="+mj-lt"/>
              </a:rPr>
              <a:t>Detektion von liegendem Schnee mit Bildanalyse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26795"/>
              </p:ext>
            </p:extLst>
          </p:nvPr>
        </p:nvGraphicFramePr>
        <p:xfrm>
          <a:off x="22903067" y="18584601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Absolvent(en):</a:t>
                      </a:r>
                      <a:endParaRPr kumimoji="0" lang="fr-CH" sz="5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Marko Bublic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Marcus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Hudritsch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Mathis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Marugg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>
                <a:solidFill>
                  <a:srgbClr val="697D91"/>
                </a:solidFill>
                <a:latin typeface="Lucida Sans" pitchFamily="34" charset="0"/>
              </a:rPr>
              <a:t>Bachelor Thesis 2016/17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209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Ausgangslage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Das Bundesamt für Strassen (ASTRA) </a:t>
            </a:r>
            <a:r>
              <a:rPr lang="de-CH" altLang="de-DE" sz="3200" dirty="0" err="1">
                <a:latin typeface="Lucida Sans" pitchFamily="34" charset="0"/>
              </a:rPr>
              <a:t>ent</a:t>
            </a:r>
            <a:r>
              <a:rPr lang="de-CH" altLang="de-DE" sz="3200" dirty="0">
                <a:latin typeface="Lucida Sans" pitchFamily="34" charset="0"/>
              </a:rPr>
              <a:t>-wickelt in Zusammenarbeit mit der BFH ein neues Frühwarnsystem für Strassenglätte, das 2018 in Betrieb gehen soll.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Aus gemessenen </a:t>
            </a:r>
            <a:r>
              <a:rPr lang="de-CH" altLang="de-DE" sz="3200" dirty="0" err="1">
                <a:latin typeface="Lucida Sans" pitchFamily="34" charset="0"/>
              </a:rPr>
              <a:t>Meteo</a:t>
            </a:r>
            <a:r>
              <a:rPr lang="de-CH" altLang="de-DE" sz="3200" dirty="0">
                <a:latin typeface="Lucida Sans" pitchFamily="34" charset="0"/>
              </a:rPr>
              <a:t>-Daten kann für die meisten Situationen die Wahrscheinlichkeit für Glätte errechnet werden. Es gibt aber ein Szenario, das aus Wetterdaten nicht berechenbar ist: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Schnee liegt neben der Fahrbahn. Es schmilzt in der Nachmittagssonne und fliesst auf den Asphalt. Wenn es später </a:t>
            </a:r>
            <a:r>
              <a:rPr lang="de-CH" altLang="de-DE" sz="3200" dirty="0" err="1">
                <a:latin typeface="Lucida Sans" pitchFamily="34" charset="0"/>
              </a:rPr>
              <a:t>eindunkelt</a:t>
            </a:r>
            <a:r>
              <a:rPr lang="de-CH" altLang="de-DE" sz="3200" dirty="0">
                <a:latin typeface="Lucida Sans" pitchFamily="34" charset="0"/>
              </a:rPr>
              <a:t>, kann die Temperatur wieder unter den Gefrierpunkt sinken und das Schmelzwasser auf der Fahrbahn zum gefrieren bringen.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Die Idee ist dieses Szenario frühzeitig zu erkennen: Mit Webcams, welche den </a:t>
            </a:r>
            <a:r>
              <a:rPr lang="de-CH" altLang="de-DE" sz="3200" dirty="0" err="1">
                <a:latin typeface="Lucida Sans" pitchFamily="34" charset="0"/>
              </a:rPr>
              <a:t>Ver-kehrsfluss</a:t>
            </a:r>
            <a:r>
              <a:rPr lang="de-CH" altLang="de-DE" sz="3200" dirty="0">
                <a:latin typeface="Lucida Sans" pitchFamily="34" charset="0"/>
              </a:rPr>
              <a:t> beobachten und Methoden der Bildverarbeitung soll automatisch bestimmt werden, ob neben der Strasse Schnee liegt oder nicht.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56484" y="875399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Algorithmus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Text &amp; Bild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667052" y="896767"/>
            <a:ext cx="88458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+mj-lt"/>
              </a:rPr>
              <a:t>Datenaufbereitung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Für den Aufbau einer Wissensbasis wurden über mehrere Winter Webcam-Bilder </a:t>
            </a:r>
            <a:r>
              <a:rPr lang="de-CH" altLang="de-DE" sz="3200" dirty="0" err="1">
                <a:latin typeface="Lucida Sans" pitchFamily="34" charset="0"/>
              </a:rPr>
              <a:t>gesam-melt</a:t>
            </a:r>
            <a:r>
              <a:rPr lang="de-CH" altLang="de-DE" sz="3200" dirty="0">
                <a:latin typeface="Lucida Sans" pitchFamily="34" charset="0"/>
              </a:rPr>
              <a:t>. Die Bilder wurden zu Kategorien (Schnee / kein Schnee) zugeordnet und auf Bildausschnitte reduziert.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Aus den Bildausschnitten konnten Merk-male wie Histogramm, Durchschnittsfarbe pro Farb-Kanal und Kontrast </a:t>
            </a:r>
            <a:r>
              <a:rPr lang="de-CH" altLang="de-DE" sz="3200" dirty="0">
                <a:latin typeface="Lucida Sans" pitchFamily="34" charset="0"/>
              </a:rPr>
              <a:t>extrahiert und in einer Datenbank gespeichert werden.</a:t>
            </a:r>
            <a:endParaRPr lang="de-CH" altLang="de-DE" sz="3200" dirty="0">
              <a:latin typeface="Lucida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9804" y="14006568"/>
            <a:ext cx="33748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700" i="1" dirty="0"/>
              <a:t>Webcam Bild der Autobahn A1 bei </a:t>
            </a:r>
            <a:r>
              <a:rPr lang="de-CH" sz="2700" i="1" dirty="0" err="1"/>
              <a:t>Grauholz</a:t>
            </a:r>
            <a:r>
              <a:rPr lang="de-CH" sz="2700" i="1" dirty="0"/>
              <a:t> mit teilweise Schneebedecktem Pannenstreifen am</a:t>
            </a:r>
          </a:p>
          <a:p>
            <a:r>
              <a:rPr lang="de-CH" sz="2700" i="1" dirty="0"/>
              <a:t>2. Februar 2015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5" y="13147369"/>
            <a:ext cx="5260105" cy="43037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511" y="6874249"/>
            <a:ext cx="3616388" cy="34786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051" y="6874248"/>
            <a:ext cx="4687557" cy="34786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67051" y="10562046"/>
            <a:ext cx="88458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700" i="1" dirty="0"/>
              <a:t>Statistische Auswertung des gelb markierten Bildausschnitts</a:t>
            </a:r>
          </a:p>
        </p:txBody>
      </p:sp>
      <p:sp>
        <p:nvSpPr>
          <p:cNvPr id="20" name="Textfeld 9"/>
          <p:cNvSpPr txBox="1"/>
          <p:nvPr/>
        </p:nvSpPr>
        <p:spPr>
          <a:xfrm>
            <a:off x="10667051" y="11358616"/>
            <a:ext cx="88458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Diese Datenbasis stellte die Grundlage um Referenzwerte für verschiedene Tages-zeiten, Sonnenstände und Wetterlagen (Sonnig / Niederschlag / Nebel) zu </a:t>
            </a:r>
            <a:r>
              <a:rPr lang="de-CH" altLang="de-DE" sz="3200" dirty="0" err="1">
                <a:latin typeface="Lucida Sans" pitchFamily="34" charset="0"/>
              </a:rPr>
              <a:t>gewin-nen</a:t>
            </a:r>
            <a:r>
              <a:rPr lang="de-CH" altLang="de-DE" sz="3200" dirty="0">
                <a:latin typeface="Lucida Sans" pitchFamily="34" charset="0"/>
              </a:rPr>
              <a:t> jeweils für die Kategorien ‘Schnee’ und ‘kein Schnee’.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3200" dirty="0">
                <a:latin typeface="Lucida Sans" pitchFamily="34" charset="0"/>
              </a:rPr>
              <a:t>Die Idee ist, dass ein Distanzmass </a:t>
            </a:r>
            <a:r>
              <a:rPr lang="de-CH" altLang="de-DE" sz="3200" dirty="0" err="1">
                <a:latin typeface="Lucida Sans" pitchFamily="34" charset="0"/>
              </a:rPr>
              <a:t>Anwen</a:t>
            </a:r>
            <a:r>
              <a:rPr lang="de-CH" altLang="de-DE" sz="3200" dirty="0">
                <a:latin typeface="Lucida Sans" pitchFamily="34" charset="0"/>
              </a:rPr>
              <a:t>-dung findet, mit dem ausgesagt werden kann ob ein Bild näher an Referenzwerten der einen  Kategorie (Schnee) ist als an der anderen (kein Schnee), ausgehend von den </a:t>
            </a:r>
            <a:r>
              <a:rPr lang="de-CH" altLang="de-DE" sz="3200">
                <a:latin typeface="Lucida Sans" pitchFamily="34" charset="0"/>
              </a:rPr>
              <a:t>extrahierten statistischen </a:t>
            </a:r>
            <a:r>
              <a:rPr lang="de-CH" altLang="de-DE" sz="3200" dirty="0">
                <a:latin typeface="Lucida Sans" pitchFamily="34" charset="0"/>
              </a:rPr>
              <a:t>Merkmalen.</a:t>
            </a: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2551ef7e-3b29-44d1-a8ad-ef34c26bfc60"/>
    <ds:schemaRef ds:uri="63c724b1-652e-424f-8d99-4ee50906728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BFH_Posterpräsentation_A1_Vorlage_quer</vt:lpstr>
      <vt:lpstr>PowerPoint Presentation</vt:lpstr>
    </vt:vector>
  </TitlesOfParts>
  <Manager>kfh1</Manager>
  <Company>Berner Fachhochschule - 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Marko Bublic</cp:lastModifiedBy>
  <cp:revision>30</cp:revision>
  <cp:lastPrinted>2014-04-10T14:38:53Z</cp:lastPrinted>
  <dcterms:created xsi:type="dcterms:W3CDTF">2014-04-01T09:39:32Z</dcterms:created>
  <dcterms:modified xsi:type="dcterms:W3CDTF">2017-01-01T19:29:38Z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