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9ab034b4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9ab034b4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9ab034b4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9ab034b4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9ab034b4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9ab034b4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9ab034b4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9ab034b4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9ab034b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9ab034b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9ab034b4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9ab034b4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9ab034b4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9ab034b4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9ab034b4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9ab034b4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9ab034b4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9ab034b4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9ab034b4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9ab034b4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9ab034b4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9ab034b4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0" y="1322450"/>
            <a:ext cx="90816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tr" sz="3380"/>
              <a:t>Retina kan damarlarını çıkarmak için eşikleme temelli morfolojik bir yöntem </a:t>
            </a:r>
            <a:endParaRPr sz="33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727650" y="1656950"/>
            <a:ext cx="7688700" cy="135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Belirli bir açıda yönlendirilmiş çizgisel bir yapılandırma elemanı fundus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a:t>
            </a:r>
            <a:endParaRPr/>
          </a:p>
        </p:txBody>
      </p:sp>
      <p:pic>
        <p:nvPicPr>
          <p:cNvPr id="138" name="Google Shape;138;p22"/>
          <p:cNvPicPr preferRelativeResize="0"/>
          <p:nvPr/>
        </p:nvPicPr>
        <p:blipFill>
          <a:blip r:embed="rId3">
            <a:alphaModFix/>
          </a:blip>
          <a:stretch>
            <a:fillRect/>
          </a:stretch>
        </p:blipFill>
        <p:spPr>
          <a:xfrm>
            <a:off x="144135" y="3270325"/>
            <a:ext cx="3996790" cy="1765650"/>
          </a:xfrm>
          <a:prstGeom prst="rect">
            <a:avLst/>
          </a:prstGeom>
          <a:noFill/>
          <a:ln>
            <a:noFill/>
          </a:ln>
        </p:spPr>
      </p:pic>
      <p:pic>
        <p:nvPicPr>
          <p:cNvPr id="139" name="Google Shape;139;p22"/>
          <p:cNvPicPr preferRelativeResize="0"/>
          <p:nvPr/>
        </p:nvPicPr>
        <p:blipFill>
          <a:blip r:embed="rId4">
            <a:alphaModFix/>
          </a:blip>
          <a:stretch>
            <a:fillRect/>
          </a:stretch>
        </p:blipFill>
        <p:spPr>
          <a:xfrm>
            <a:off x="5046750" y="3240725"/>
            <a:ext cx="2782612" cy="182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body"/>
          </p:nvPr>
        </p:nvSpPr>
        <p:spPr>
          <a:xfrm>
            <a:off x="207050" y="1441200"/>
            <a:ext cx="4836000" cy="34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Bölütleme sonuçları</a:t>
            </a:r>
            <a:endParaRPr b="1"/>
          </a:p>
          <a:p>
            <a:pPr indent="0" lvl="0" marL="0" rtl="0" algn="l">
              <a:spcBef>
                <a:spcPts val="1200"/>
              </a:spcBef>
              <a:spcAft>
                <a:spcPts val="1200"/>
              </a:spcAft>
              <a:buNone/>
            </a:pPr>
            <a:r>
              <a:rPr lang="tr"/>
              <a:t>Üç farklı eşikleme algoritması iyileştirilmiş fundus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a:t>
            </a:r>
            <a:endParaRPr/>
          </a:p>
        </p:txBody>
      </p:sp>
      <p:pic>
        <p:nvPicPr>
          <p:cNvPr id="145" name="Google Shape;145;p23"/>
          <p:cNvPicPr preferRelativeResize="0"/>
          <p:nvPr/>
        </p:nvPicPr>
        <p:blipFill>
          <a:blip r:embed="rId3">
            <a:alphaModFix/>
          </a:blip>
          <a:stretch>
            <a:fillRect/>
          </a:stretch>
        </p:blipFill>
        <p:spPr>
          <a:xfrm>
            <a:off x="5366625" y="609650"/>
            <a:ext cx="3604900" cy="4322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SONUÇ</a:t>
            </a:r>
            <a:endParaRPr/>
          </a:p>
        </p:txBody>
      </p:sp>
      <p:sp>
        <p:nvSpPr>
          <p:cNvPr id="151" name="Google Shape;15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592700" y="1878575"/>
            <a:ext cx="7825500" cy="24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Bu makalede, renkli retina fundus görüntüsü üzerinde retina damarlarını otomatik olarak bölütleyen bir yöntem önerilmiştir. Retina damar ağ yapısını bölütlemek için morfolojik işlemlere dayalı bir yöntem retina görüntüleri üzerine uygulanmıştır. Morfolojik işlemlerin uygulandığı fundus görüntüsüne üç farklı eşikleme yöntemi uygulanmıştır. Bu eşikleme yöntemleri; Çoklu Eşikleme, Maksimum Entropi Tabanlı Eşikleme ve Bulanık Kümeleme Tabanlı Eşikleme yöntemleridir. Eşikleme sonucunda bölütlenmiş damar görüntüleri elde edilmiştir. Bu makalede amaç farklı eşikleme algoritmalarının aynı görüntüler üzerindeki performans karşılaştırmasını sağlamaktır.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492250" y="1818300"/>
            <a:ext cx="7926000" cy="25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Literatürde retina damar bölütleme işlemi için geleneksel yöntemler ve son zamanlarda popüler hale gelen derin öğrenme yöntemleri önerilmiştir. Derin öğrenme yöntemleri ile retina damar bölütleme sistemlerinin geliştirilmesi daha sağlam sonuçlar verir ancak donanım bağlılığı gerektirir. Ancak geleneksel yöntemler olarak adlandırılan denetimli/denetimsiz öğrenme yöntemleri, morfolojik yöntemler, uyum süzgeci gibi yöntemler daha hızlı ve daha anlaşılabilir yöntemlerdir. Bu makalede geleneksel bir yöntem olan morfolojik tabanlı bir yöntem kullanılmıştır.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Morfolojik İşlemler</a:t>
            </a:r>
            <a:endParaRPr/>
          </a:p>
        </p:txBody>
      </p:sp>
      <p:sp>
        <p:nvSpPr>
          <p:cNvPr id="102" name="Google Shape;102;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1568875" y="1388075"/>
            <a:ext cx="4905375" cy="1085850"/>
          </a:xfrm>
          <a:prstGeom prst="rect">
            <a:avLst/>
          </a:prstGeom>
          <a:noFill/>
          <a:ln>
            <a:noFill/>
          </a:ln>
        </p:spPr>
      </p:pic>
      <p:sp>
        <p:nvSpPr>
          <p:cNvPr id="108" name="Google Shape;108;p17"/>
          <p:cNvSpPr txBox="1"/>
          <p:nvPr/>
        </p:nvSpPr>
        <p:spPr>
          <a:xfrm>
            <a:off x="231050" y="2792750"/>
            <a:ext cx="8850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1"/>
                </a:solidFill>
                <a:latin typeface="Lato"/>
                <a:ea typeface="Lato"/>
                <a:cs typeface="Lato"/>
                <a:sym typeface="Lato"/>
              </a:rPr>
              <a:t>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Eşikleme Yöntemleri</a:t>
            </a:r>
            <a:endParaRPr/>
          </a:p>
        </p:txBody>
      </p:sp>
      <p:sp>
        <p:nvSpPr>
          <p:cNvPr id="114" name="Google Shape;114;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Görüntü eşikleme sadeliği ve sağlamlığı nedeni ile en sık kullanılan görüntü bölütleme yöntemlerinden biridir. Eşikleme işlemi, gri ölçekli bir görüntün yoğunluk seviyesine göre sınıflara ayrıldığı bir işlemdir. Bu sınıflandırma işlemi için tanımlanmış kurallara uygun bir eşik değeri seçmek gerekir.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341550" y="1436575"/>
            <a:ext cx="8468700" cy="317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tr"/>
              <a:t>Çok seviyeli eşikleme</a:t>
            </a:r>
            <a:endParaRPr b="1"/>
          </a:p>
          <a:p>
            <a:pPr indent="0" lvl="0" marL="0" rtl="0" algn="l">
              <a:spcBef>
                <a:spcPts val="1200"/>
              </a:spcBef>
              <a:spcAft>
                <a:spcPts val="0"/>
              </a:spcAft>
              <a:buNone/>
            </a:pPr>
            <a:r>
              <a:rPr lang="tr"/>
              <a:t>Gri ölçekli görüntüyü birkaç farklı bölgeye ayırabilen bir işlemdir.</a:t>
            </a:r>
            <a:endParaRPr/>
          </a:p>
          <a:p>
            <a:pPr indent="0" lvl="0" marL="0" rtl="0" algn="l">
              <a:spcBef>
                <a:spcPts val="1200"/>
              </a:spcBef>
              <a:spcAft>
                <a:spcPts val="0"/>
              </a:spcAft>
              <a:buNone/>
            </a:pPr>
            <a:r>
              <a:rPr b="1" lang="tr"/>
              <a:t>Maksimum entropi tabanlı eşikleme</a:t>
            </a:r>
            <a:endParaRPr b="1"/>
          </a:p>
          <a:p>
            <a:pPr indent="0" lvl="0" marL="0" rtl="0" algn="l">
              <a:spcBef>
                <a:spcPts val="1200"/>
              </a:spcBef>
              <a:spcAft>
                <a:spcPts val="0"/>
              </a:spcAft>
              <a:buNone/>
            </a:pPr>
            <a:r>
              <a:rPr lang="tr"/>
              <a:t>Entropi yöntemlerine bağlı eşikleme işlemi araştırmacılar tarafından tercih edilen bir yöntemdir. Otsu’nun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endParaRPr/>
          </a:p>
          <a:p>
            <a:pPr indent="0" lvl="0" marL="0" rtl="0" algn="l">
              <a:spcBef>
                <a:spcPts val="1200"/>
              </a:spcBef>
              <a:spcAft>
                <a:spcPts val="0"/>
              </a:spcAft>
              <a:buNone/>
            </a:pPr>
            <a:r>
              <a:rPr b="1" lang="tr"/>
              <a:t>Bulanık mantık tabanlı eşikleme</a:t>
            </a:r>
            <a:endParaRPr b="1"/>
          </a:p>
          <a:p>
            <a:pPr indent="0" lvl="0" marL="0" rtl="0" algn="l">
              <a:spcBef>
                <a:spcPts val="1200"/>
              </a:spcBef>
              <a:spcAft>
                <a:spcPts val="1200"/>
              </a:spcAft>
              <a:buNone/>
            </a:pPr>
            <a:r>
              <a:rPr lang="tr"/>
              <a:t>Bulanık kümeleme bir yumuşak kümeleme tekniğidir. Bu kümeleme yöntemi, nesnelerin kümelere olan aitliğini ifade etmek için bir derece kavramı kullanır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Kullanılan Yöntem </a:t>
            </a:r>
            <a:endParaRPr/>
          </a:p>
        </p:txBody>
      </p:sp>
      <p:sp>
        <p:nvSpPr>
          <p:cNvPr id="125" name="Google Shape;125;p20"/>
          <p:cNvSpPr txBox="1"/>
          <p:nvPr>
            <p:ph idx="1" type="body"/>
          </p:nvPr>
        </p:nvSpPr>
        <p:spPr>
          <a:xfrm>
            <a:off x="592700" y="2078875"/>
            <a:ext cx="5585700" cy="225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Önerilen yöntemde, veri setinde bulunan fundus görüntülerine ait damarların bölütlenmesi sağlanmıştır. Öncelikle, veri setinde bulunan görüntüler RGB renk uzayından gri ölçekli görüntülere dönüştürülür. Gri ölçekli görüntülerin tersi üzerinde önerilen sistem uygulanır.</a:t>
            </a:r>
            <a:endParaRPr/>
          </a:p>
          <a:p>
            <a:pPr indent="0" lvl="0" marL="0" rtl="0" algn="l">
              <a:spcBef>
                <a:spcPts val="1200"/>
              </a:spcBef>
              <a:spcAft>
                <a:spcPts val="0"/>
              </a:spcAft>
              <a:buNone/>
            </a:pPr>
            <a:r>
              <a:rPr lang="tr"/>
              <a:t>Veri seti</a:t>
            </a:r>
            <a:endParaRPr/>
          </a:p>
          <a:p>
            <a:pPr indent="0" lvl="0" marL="0" rtl="0" algn="l">
              <a:lnSpc>
                <a:spcPct val="100000"/>
              </a:lnSpc>
              <a:spcBef>
                <a:spcPts val="1200"/>
              </a:spcBef>
              <a:spcAft>
                <a:spcPts val="0"/>
              </a:spcAft>
              <a:buNone/>
            </a:pPr>
            <a:r>
              <a:rPr lang="tr" sz="1250"/>
              <a:t>Önerilen yöntem diğer yöntemlerle kıyaslanabilir olması açısından halka açık olarak sunulan DRIVE veri seti üzerinde test edilmiştir.</a:t>
            </a:r>
            <a:endParaRPr sz="1250"/>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6" name="Google Shape;126;p20"/>
          <p:cNvPicPr preferRelativeResize="0"/>
          <p:nvPr/>
        </p:nvPicPr>
        <p:blipFill>
          <a:blip r:embed="rId3">
            <a:alphaModFix/>
          </a:blip>
          <a:stretch>
            <a:fillRect/>
          </a:stretch>
        </p:blipFill>
        <p:spPr>
          <a:xfrm>
            <a:off x="6108452" y="652975"/>
            <a:ext cx="2952400" cy="445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1" type="body"/>
          </p:nvPr>
        </p:nvSpPr>
        <p:spPr>
          <a:xfrm>
            <a:off x="462100" y="1285875"/>
            <a:ext cx="7956000" cy="22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Morfolojik işlemler</a:t>
            </a:r>
            <a:endParaRPr b="1"/>
          </a:p>
          <a:p>
            <a:pPr indent="0" lvl="0" marL="0" rtl="0" algn="l">
              <a:spcBef>
                <a:spcPts val="1200"/>
              </a:spcBef>
              <a:spcAft>
                <a:spcPts val="1200"/>
              </a:spcAft>
              <a:buNone/>
            </a:pPr>
            <a:r>
              <a:rPr lang="t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a:t>
            </a:r>
            <a:endParaRPr/>
          </a:p>
        </p:txBody>
      </p:sp>
      <p:pic>
        <p:nvPicPr>
          <p:cNvPr id="132" name="Google Shape;132;p21"/>
          <p:cNvPicPr preferRelativeResize="0"/>
          <p:nvPr/>
        </p:nvPicPr>
        <p:blipFill>
          <a:blip r:embed="rId3">
            <a:alphaModFix/>
          </a:blip>
          <a:stretch>
            <a:fillRect/>
          </a:stretch>
        </p:blipFill>
        <p:spPr>
          <a:xfrm>
            <a:off x="2591850" y="3244825"/>
            <a:ext cx="4641650" cy="189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