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5" r:id="rId10"/>
  </p:sldIdLst>
  <p:sldSz cx="18300700" cy="10299700"/>
  <p:notesSz cx="18300700" cy="102997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7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8485" y="2601868"/>
            <a:ext cx="7403729" cy="413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2126" y="3409461"/>
            <a:ext cx="13736446" cy="221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485" y="2601868"/>
            <a:ext cx="7403729" cy="417229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indent="-635" algn="ctr">
              <a:lnSpc>
                <a:spcPct val="99700"/>
              </a:lnSpc>
              <a:spcBef>
                <a:spcPts val="135"/>
              </a:spcBef>
            </a:pPr>
            <a:r>
              <a:rPr spc="-114" dirty="0"/>
              <a:t>Análisis </a:t>
            </a:r>
            <a:r>
              <a:rPr spc="-40" dirty="0"/>
              <a:t>de </a:t>
            </a:r>
            <a:r>
              <a:rPr spc="-35" dirty="0"/>
              <a:t> </a:t>
            </a:r>
            <a:r>
              <a:rPr lang="es-MX" spc="-35" dirty="0"/>
              <a:t>pronósticos </a:t>
            </a:r>
            <a:r>
              <a:rPr spc="-40" dirty="0"/>
              <a:t>de </a:t>
            </a:r>
            <a:r>
              <a:rPr spc="-2375" dirty="0"/>
              <a:t> </a:t>
            </a:r>
            <a:r>
              <a:rPr lang="es-MX" spc="-1510" dirty="0"/>
              <a:t>$SOXL</a:t>
            </a:r>
            <a:r>
              <a:rPr spc="-235" dirty="0"/>
              <a:t> </a:t>
            </a:r>
            <a:r>
              <a:rPr spc="-295" dirty="0"/>
              <a:t>(</a:t>
            </a:r>
            <a:r>
              <a:rPr spc="-1095" dirty="0"/>
              <a:t>E</a:t>
            </a:r>
            <a:r>
              <a:rPr spc="-565" dirty="0"/>
              <a:t>T</a:t>
            </a:r>
            <a:r>
              <a:rPr spc="-975" dirty="0"/>
              <a:t>F</a:t>
            </a:r>
            <a:r>
              <a:rPr spc="-290" dirty="0"/>
              <a:t>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781438" y="3184937"/>
            <a:ext cx="7827112" cy="46564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sz="2800" spc="55" dirty="0">
                <a:solidFill>
                  <a:srgbClr val="262425"/>
                </a:solidFill>
                <a:latin typeface="Trebuchet MS"/>
                <a:cs typeface="Trebuchet MS"/>
              </a:rPr>
              <a:t>El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spc="8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spc="5" dirty="0">
                <a:solidFill>
                  <a:srgbClr val="262425"/>
                </a:solidFill>
                <a:latin typeface="Trebuchet MS"/>
                <a:cs typeface="Trebuchet MS"/>
              </a:rPr>
              <a:t>álisis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11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10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ó</a:t>
            </a:r>
            <a:r>
              <a:rPr sz="2800" dirty="0">
                <a:solidFill>
                  <a:srgbClr val="262425"/>
                </a:solidFill>
                <a:latin typeface="Trebuchet MS"/>
                <a:cs typeface="Trebuchet MS"/>
              </a:rPr>
              <a:t>sti</a:t>
            </a:r>
            <a:r>
              <a:rPr sz="2800" spc="-1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18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200" dirty="0">
                <a:latin typeface="Trebuchet MS"/>
                <a:cs typeface="Trebuchet MS"/>
              </a:rPr>
              <a:t>S</a:t>
            </a:r>
            <a:r>
              <a:rPr sz="2800" b="1" spc="195" dirty="0">
                <a:latin typeface="Trebuchet MS"/>
                <a:cs typeface="Trebuchet MS"/>
              </a:rPr>
              <a:t>O</a:t>
            </a:r>
            <a:r>
              <a:rPr sz="2800" b="1" spc="180" dirty="0">
                <a:latin typeface="Trebuchet MS"/>
                <a:cs typeface="Trebuchet MS"/>
              </a:rPr>
              <a:t>XL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(ETF)</a:t>
            </a:r>
            <a:r>
              <a:rPr sz="2800" b="1" spc="-110" dirty="0"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150" dirty="0">
                <a:solidFill>
                  <a:srgbClr val="262425"/>
                </a:solidFill>
                <a:latin typeface="Trebuchet MS"/>
                <a:cs typeface="Trebuchet MS"/>
              </a:rPr>
              <a:t>s  </a:t>
            </a:r>
            <a:r>
              <a:rPr sz="2800" spc="10" dirty="0">
                <a:solidFill>
                  <a:srgbClr val="262425"/>
                </a:solidFill>
                <a:latin typeface="Trebuchet MS"/>
                <a:cs typeface="Trebuchet MS"/>
              </a:rPr>
              <a:t>crucial </a:t>
            </a:r>
            <a:r>
              <a:rPr sz="2800" spc="30" dirty="0">
                <a:solidFill>
                  <a:srgbClr val="262425"/>
                </a:solidFill>
                <a:latin typeface="Trebuchet MS"/>
                <a:cs typeface="Trebuchet MS"/>
              </a:rPr>
              <a:t>para </a:t>
            </a:r>
            <a:r>
              <a:rPr sz="2800" spc="75" dirty="0">
                <a:solidFill>
                  <a:srgbClr val="262425"/>
                </a:solidFill>
                <a:latin typeface="Trebuchet MS"/>
                <a:cs typeface="Trebuchet MS"/>
              </a:rPr>
              <a:t>comprender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su </a:t>
            </a:r>
            <a:r>
              <a:rPr sz="2800" spc="70" dirty="0" err="1">
                <a:solidFill>
                  <a:srgbClr val="262425"/>
                </a:solidFill>
                <a:latin typeface="Trebuchet MS"/>
                <a:cs typeface="Trebuchet MS"/>
              </a:rPr>
              <a:t>desempeño</a:t>
            </a:r>
            <a:r>
              <a:rPr sz="2800" spc="7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s-MX" sz="2800" spc="7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sz="2800" spc="65" dirty="0">
                <a:solidFill>
                  <a:srgbClr val="262425"/>
                </a:solidFill>
                <a:latin typeface="Trebuchet MS"/>
                <a:cs typeface="Trebuchet MS"/>
              </a:rPr>
              <a:t>Este </a:t>
            </a:r>
            <a:r>
              <a:rPr sz="2800" spc="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ETF</a:t>
            </a:r>
            <a:r>
              <a:rPr sz="28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8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spc="-14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ca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62425"/>
                </a:solidFill>
                <a:latin typeface="Trebuchet MS"/>
                <a:cs typeface="Trebuchet MS"/>
              </a:rPr>
              <a:t>el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12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800" b="1" spc="15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b="1" spc="-1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800" b="1" spc="-3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800" b="1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b="1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b="1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b="1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b="1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s</a:t>
            </a:r>
            <a:r>
              <a:rPr sz="2800" b="1" spc="155" dirty="0">
                <a:latin typeface="Trebuchet MS"/>
                <a:cs typeface="Trebuchet MS"/>
              </a:rPr>
              <a:t>e</a:t>
            </a:r>
            <a:r>
              <a:rPr sz="2800" b="1" spc="204" dirty="0">
                <a:latin typeface="Trebuchet MS"/>
                <a:cs typeface="Trebuchet MS"/>
              </a:rPr>
              <a:t>m</a:t>
            </a:r>
            <a:r>
              <a:rPr sz="2800" b="1" spc="-15" dirty="0">
                <a:latin typeface="Trebuchet MS"/>
                <a:cs typeface="Trebuchet MS"/>
              </a:rPr>
              <a:t>i</a:t>
            </a:r>
            <a:r>
              <a:rPr sz="2800" b="1" spc="-40" dirty="0">
                <a:latin typeface="Trebuchet MS"/>
                <a:cs typeface="Trebuchet MS"/>
              </a:rPr>
              <a:t>c</a:t>
            </a:r>
            <a:r>
              <a:rPr sz="2800" b="1" spc="130" dirty="0">
                <a:latin typeface="Trebuchet MS"/>
                <a:cs typeface="Trebuchet MS"/>
              </a:rPr>
              <a:t>o</a:t>
            </a:r>
            <a:r>
              <a:rPr sz="2800" b="1" spc="114" dirty="0">
                <a:latin typeface="Trebuchet MS"/>
                <a:cs typeface="Trebuchet MS"/>
              </a:rPr>
              <a:t>nd</a:t>
            </a:r>
            <a:r>
              <a:rPr sz="2800" b="1" spc="30" dirty="0">
                <a:latin typeface="Trebuchet MS"/>
                <a:cs typeface="Trebuchet MS"/>
              </a:rPr>
              <a:t>uc</a:t>
            </a:r>
            <a:r>
              <a:rPr sz="2800" b="1" dirty="0">
                <a:latin typeface="Trebuchet MS"/>
                <a:cs typeface="Trebuchet MS"/>
              </a:rPr>
              <a:t>t</a:t>
            </a:r>
            <a:r>
              <a:rPr sz="2800" b="1" spc="130" dirty="0">
                <a:latin typeface="Trebuchet MS"/>
                <a:cs typeface="Trebuchet MS"/>
              </a:rPr>
              <a:t>o</a:t>
            </a:r>
            <a:r>
              <a:rPr sz="2800" b="1" spc="-135" dirty="0">
                <a:latin typeface="Trebuchet MS"/>
                <a:cs typeface="Trebuchet MS"/>
              </a:rPr>
              <a:t>r</a:t>
            </a:r>
            <a:r>
              <a:rPr sz="2800" b="1" spc="90" dirty="0">
                <a:latin typeface="Trebuchet MS"/>
                <a:cs typeface="Trebuchet MS"/>
              </a:rPr>
              <a:t>e</a:t>
            </a:r>
            <a:r>
              <a:rPr sz="2800" b="1" spc="180" dirty="0">
                <a:latin typeface="Trebuchet MS"/>
                <a:cs typeface="Trebuchet MS"/>
              </a:rPr>
              <a:t>s</a:t>
            </a:r>
            <a:r>
              <a:rPr sz="2800" spc="-305" dirty="0">
                <a:solidFill>
                  <a:srgbClr val="262425"/>
                </a:solidFill>
                <a:latin typeface="Trebuchet MS"/>
                <a:cs typeface="Trebuchet MS"/>
              </a:rPr>
              <a:t>,  </a:t>
            </a:r>
            <a:r>
              <a:rPr sz="2800" spc="60" dirty="0">
                <a:solidFill>
                  <a:srgbClr val="262425"/>
                </a:solidFill>
                <a:latin typeface="Trebuchet MS"/>
                <a:cs typeface="Trebuchet MS"/>
              </a:rPr>
              <a:t>por</a:t>
            </a:r>
            <a:r>
              <a:rPr sz="28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62425"/>
                </a:solidFill>
                <a:latin typeface="Trebuchet MS"/>
                <a:cs typeface="Trebuchet MS"/>
              </a:rPr>
              <a:t>lo</a:t>
            </a:r>
            <a:r>
              <a:rPr sz="28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262425"/>
                </a:solidFill>
                <a:latin typeface="Trebuchet MS"/>
                <a:cs typeface="Trebuchet MS"/>
              </a:rPr>
              <a:t>que</a:t>
            </a:r>
            <a:r>
              <a:rPr sz="28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su</a:t>
            </a:r>
            <a:r>
              <a:rPr sz="28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62425"/>
                </a:solidFill>
                <a:latin typeface="Trebuchet MS"/>
                <a:cs typeface="Trebuchet MS"/>
              </a:rPr>
              <a:t>análisis</a:t>
            </a:r>
            <a:r>
              <a:rPr sz="28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262425"/>
                </a:solidFill>
                <a:latin typeface="Trebuchet MS"/>
                <a:cs typeface="Trebuchet MS"/>
              </a:rPr>
              <a:t>ofrece</a:t>
            </a:r>
            <a:r>
              <a:rPr sz="28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62425"/>
                </a:solidFill>
                <a:latin typeface="Trebuchet MS"/>
                <a:cs typeface="Trebuchet MS"/>
              </a:rPr>
              <a:t>perspectivas</a:t>
            </a:r>
            <a:r>
              <a:rPr sz="28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sobre </a:t>
            </a:r>
            <a:r>
              <a:rPr sz="2800" spc="-7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262425"/>
                </a:solidFill>
                <a:latin typeface="Trebuchet MS"/>
                <a:cs typeface="Trebuchet MS"/>
              </a:rPr>
              <a:t>la </a:t>
            </a:r>
            <a:r>
              <a:rPr sz="2800" dirty="0">
                <a:solidFill>
                  <a:srgbClr val="262425"/>
                </a:solidFill>
                <a:latin typeface="Trebuchet MS"/>
                <a:cs typeface="Trebuchet MS"/>
              </a:rPr>
              <a:t>industria </a:t>
            </a:r>
            <a:r>
              <a:rPr sz="2800" spc="15" dirty="0">
                <a:solidFill>
                  <a:srgbClr val="262425"/>
                </a:solidFill>
                <a:latin typeface="Trebuchet MS"/>
                <a:cs typeface="Trebuchet MS"/>
              </a:rPr>
              <a:t>tecnológica. </a:t>
            </a:r>
            <a:r>
              <a:rPr sz="2800" spc="65" dirty="0">
                <a:solidFill>
                  <a:srgbClr val="262425"/>
                </a:solidFill>
                <a:latin typeface="Trebuchet MS"/>
                <a:cs typeface="Trebuchet MS"/>
              </a:rPr>
              <a:t>Exploraremos 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los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62425"/>
                </a:solidFill>
                <a:latin typeface="Trebuchet MS"/>
                <a:cs typeface="Trebuchet MS"/>
              </a:rPr>
              <a:t>factores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262425"/>
                </a:solidFill>
                <a:latin typeface="Trebuchet MS"/>
                <a:cs typeface="Trebuchet MS"/>
              </a:rPr>
              <a:t>clave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262425"/>
                </a:solidFill>
                <a:latin typeface="Trebuchet MS"/>
                <a:cs typeface="Trebuchet MS"/>
              </a:rPr>
              <a:t>que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62425"/>
                </a:solidFill>
                <a:latin typeface="Trebuchet MS"/>
                <a:cs typeface="Trebuchet MS"/>
              </a:rPr>
              <a:t>impactan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en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262425"/>
                </a:solidFill>
                <a:latin typeface="Trebuchet MS"/>
                <a:cs typeface="Trebuchet MS"/>
              </a:rPr>
              <a:t>sus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5" dirty="0" err="1">
                <a:solidFill>
                  <a:srgbClr val="262425"/>
                </a:solidFill>
                <a:latin typeface="Trebuchet MS"/>
                <a:cs typeface="Trebuchet MS"/>
              </a:rPr>
              <a:t>pronósticos</a:t>
            </a:r>
            <a:r>
              <a:rPr sz="2800" spc="1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s-MX" sz="2800" spc="15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15" dirty="0">
                <a:solidFill>
                  <a:srgbClr val="262425"/>
                </a:solidFill>
                <a:latin typeface="Trebuchet MS"/>
                <a:cs typeface="Trebuchet MS"/>
              </a:rPr>
              <a:t>El objetivo del presente documento es ser capaces de ofrecer una predicción certera del crecimiento del valor de este ETF.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1438" y="1684610"/>
            <a:ext cx="480441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240" dirty="0"/>
              <a:t>INTRODUCCIÓN</a:t>
            </a:r>
            <a:endParaRPr sz="5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65150" y="2838026"/>
            <a:ext cx="4267200" cy="5347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0" marR="5080" algn="just">
              <a:lnSpc>
                <a:spcPts val="3000"/>
              </a:lnSpc>
              <a:spcBef>
                <a:spcPts val="100"/>
              </a:spcBef>
              <a:spcAft>
                <a:spcPts val="1200"/>
              </a:spcAft>
            </a:pPr>
            <a:r>
              <a:rPr sz="2800" spc="55" dirty="0">
                <a:solidFill>
                  <a:srgbClr val="262425"/>
                </a:solidFill>
                <a:latin typeface="Trebuchet MS"/>
                <a:cs typeface="Trebuchet MS"/>
              </a:rPr>
              <a:t>El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latin typeface="Trebuchet MS"/>
                <a:cs typeface="Trebuchet MS"/>
              </a:rPr>
              <a:t>c</a:t>
            </a:r>
            <a:r>
              <a:rPr sz="2800" b="1" spc="130" dirty="0">
                <a:latin typeface="Trebuchet MS"/>
                <a:cs typeface="Trebuchet MS"/>
              </a:rPr>
              <a:t>o</a:t>
            </a:r>
            <a:r>
              <a:rPr sz="2800" b="1" spc="204" dirty="0">
                <a:latin typeface="Trebuchet MS"/>
                <a:cs typeface="Trebuchet MS"/>
              </a:rPr>
              <a:t>m</a:t>
            </a:r>
            <a:r>
              <a:rPr sz="2800" b="1" spc="135" dirty="0">
                <a:latin typeface="Trebuchet MS"/>
                <a:cs typeface="Trebuchet MS"/>
              </a:rPr>
              <a:t>p</a:t>
            </a:r>
            <a:r>
              <a:rPr sz="2800" b="1" spc="130" dirty="0">
                <a:latin typeface="Trebuchet MS"/>
                <a:cs typeface="Trebuchet MS"/>
              </a:rPr>
              <a:t>o</a:t>
            </a:r>
            <a:r>
              <a:rPr sz="2800" b="1" spc="-60" dirty="0">
                <a:latin typeface="Trebuchet MS"/>
                <a:cs typeface="Trebuchet MS"/>
              </a:rPr>
              <a:t>rt</a:t>
            </a:r>
            <a:r>
              <a:rPr sz="2800" b="1" spc="-85" dirty="0">
                <a:latin typeface="Trebuchet MS"/>
                <a:cs typeface="Trebuchet MS"/>
              </a:rPr>
              <a:t>a</a:t>
            </a:r>
            <a:r>
              <a:rPr sz="2800" b="1" spc="204" dirty="0">
                <a:latin typeface="Trebuchet MS"/>
                <a:cs typeface="Trebuchet MS"/>
              </a:rPr>
              <a:t>m</a:t>
            </a:r>
            <a:r>
              <a:rPr sz="2800" b="1" spc="-25" dirty="0">
                <a:latin typeface="Trebuchet MS"/>
                <a:cs typeface="Trebuchet MS"/>
              </a:rPr>
              <a:t>i</a:t>
            </a:r>
            <a:r>
              <a:rPr sz="2800" b="1" spc="-50" dirty="0">
                <a:latin typeface="Trebuchet MS"/>
                <a:cs typeface="Trebuchet MS"/>
              </a:rPr>
              <a:t>e</a:t>
            </a:r>
            <a:r>
              <a:rPr sz="2800" b="1" spc="70" dirty="0">
                <a:latin typeface="Trebuchet MS"/>
                <a:cs typeface="Trebuchet MS"/>
              </a:rPr>
              <a:t>n</a:t>
            </a:r>
            <a:r>
              <a:rPr sz="2800" b="1" spc="-175" dirty="0">
                <a:latin typeface="Trebuchet MS"/>
                <a:cs typeface="Trebuchet MS"/>
              </a:rPr>
              <a:t>t</a:t>
            </a:r>
            <a:r>
              <a:rPr sz="2800" b="1" spc="135" dirty="0">
                <a:latin typeface="Trebuchet MS"/>
                <a:cs typeface="Trebuchet MS"/>
              </a:rPr>
              <a:t>o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his</a:t>
            </a:r>
            <a:r>
              <a:rPr sz="2800" b="1" spc="-35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óri</a:t>
            </a:r>
            <a:r>
              <a:rPr sz="2800" b="1" spc="-15" dirty="0">
                <a:latin typeface="Trebuchet MS"/>
                <a:cs typeface="Trebuchet MS"/>
              </a:rPr>
              <a:t>c</a:t>
            </a:r>
            <a:r>
              <a:rPr sz="2800" b="1" spc="135" dirty="0">
                <a:latin typeface="Trebuchet MS"/>
                <a:cs typeface="Trebuchet MS"/>
              </a:rPr>
              <a:t>o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25" dirty="0">
                <a:solidFill>
                  <a:srgbClr val="262425"/>
                </a:solidFill>
                <a:latin typeface="Trebuchet MS"/>
                <a:cs typeface="Trebuchet MS"/>
              </a:rPr>
              <a:t>de</a:t>
            </a:r>
            <a:r>
              <a:rPr sz="2800" b="1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29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800" b="1" spc="9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b="1" spc="170" dirty="0">
                <a:solidFill>
                  <a:srgbClr val="262425"/>
                </a:solidFill>
                <a:latin typeface="Trebuchet MS"/>
                <a:cs typeface="Trebuchet MS"/>
              </a:rPr>
              <a:t>X</a:t>
            </a:r>
            <a:r>
              <a:rPr sz="2800" b="1" spc="18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b="1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6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5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800" spc="25" dirty="0">
                <a:solidFill>
                  <a:srgbClr val="262425"/>
                </a:solidFill>
                <a:latin typeface="Trebuchet MS"/>
                <a:cs typeface="Trebuchet MS"/>
              </a:rPr>
              <a:t>ela  </a:t>
            </a:r>
            <a:r>
              <a:rPr sz="2800" spc="50" dirty="0">
                <a:solidFill>
                  <a:srgbClr val="262425"/>
                </a:solidFill>
                <a:latin typeface="Trebuchet MS"/>
                <a:cs typeface="Trebuchet MS"/>
              </a:rPr>
              <a:t>tendencias</a:t>
            </a:r>
            <a:r>
              <a:rPr sz="28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8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262425"/>
                </a:solidFill>
                <a:latin typeface="Trebuchet MS"/>
                <a:cs typeface="Trebuchet MS"/>
              </a:rPr>
              <a:t>patrones</a:t>
            </a:r>
            <a:r>
              <a:rPr sz="28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262425"/>
                </a:solidFill>
                <a:latin typeface="Trebuchet MS"/>
                <a:cs typeface="Trebuchet MS"/>
              </a:rPr>
              <a:t>signiﬁcativos.</a:t>
            </a:r>
            <a:r>
              <a:rPr sz="28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262425"/>
                </a:solidFill>
                <a:latin typeface="Trebuchet MS"/>
                <a:cs typeface="Trebuchet MS"/>
              </a:rPr>
              <a:t>Al</a:t>
            </a:r>
            <a:r>
              <a:rPr sz="28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425"/>
                </a:solidFill>
                <a:latin typeface="Trebuchet MS"/>
                <a:cs typeface="Trebuchet MS"/>
              </a:rPr>
              <a:t>analizar</a:t>
            </a:r>
            <a:r>
              <a:rPr sz="28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su </a:t>
            </a:r>
            <a:r>
              <a:rPr sz="28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1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800" spc="1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18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800" spc="12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11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80" dirty="0">
                <a:solidFill>
                  <a:srgbClr val="262425"/>
                </a:solidFill>
                <a:latin typeface="Trebuchet MS"/>
                <a:cs typeface="Trebuchet MS"/>
              </a:rPr>
              <a:t>ñ</a:t>
            </a:r>
            <a:r>
              <a:rPr sz="2800" spc="1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62425"/>
                </a:solidFill>
                <a:latin typeface="Trebuchet MS"/>
                <a:cs typeface="Trebuchet MS"/>
              </a:rPr>
              <a:t>lo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spc="-1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spc="-13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204" dirty="0">
                <a:solidFill>
                  <a:srgbClr val="262425"/>
                </a:solidFill>
                <a:latin typeface="Trebuchet MS"/>
                <a:cs typeface="Trebuchet MS"/>
              </a:rPr>
              <a:t>go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800" spc="-10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800" spc="14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-34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12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1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os  </a:t>
            </a:r>
            <a:r>
              <a:rPr sz="2800" spc="-30" dirty="0">
                <a:solidFill>
                  <a:srgbClr val="262425"/>
                </a:solidFill>
                <a:latin typeface="Trebuchet MS"/>
                <a:cs typeface="Trebuchet MS"/>
              </a:rPr>
              <a:t>identiﬁcar</a:t>
            </a:r>
            <a:r>
              <a:rPr sz="28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62425"/>
                </a:solidFill>
                <a:latin typeface="Trebuchet MS"/>
                <a:cs typeface="Trebuchet MS"/>
              </a:rPr>
              <a:t>oportunidades</a:t>
            </a:r>
            <a:r>
              <a:rPr sz="28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8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425"/>
                </a:solidFill>
                <a:latin typeface="Trebuchet MS"/>
              </a:rPr>
              <a:t>riesgos </a:t>
            </a:r>
            <a:r>
              <a:rPr sz="2800" spc="-10" dirty="0" err="1">
                <a:solidFill>
                  <a:srgbClr val="262425"/>
                </a:solidFill>
                <a:latin typeface="Trebuchet MS"/>
              </a:rPr>
              <a:t>potenciales</a:t>
            </a:r>
            <a:r>
              <a:rPr sz="2800" spc="-10" dirty="0">
                <a:solidFill>
                  <a:srgbClr val="262425"/>
                </a:solidFill>
                <a:latin typeface="Trebuchet MS"/>
              </a:rPr>
              <a:t>.</a:t>
            </a:r>
            <a:endParaRPr lang="es-MX" sz="2800" spc="-10" dirty="0">
              <a:solidFill>
                <a:srgbClr val="262425"/>
              </a:solidFill>
              <a:latin typeface="Trebuchet MS"/>
            </a:endParaRPr>
          </a:p>
          <a:p>
            <a:pPr marL="36000" marR="5080" algn="just">
              <a:lnSpc>
                <a:spcPts val="3000"/>
              </a:lnSpc>
              <a:spcBef>
                <a:spcPts val="100"/>
              </a:spcBef>
              <a:spcAft>
                <a:spcPts val="1200"/>
              </a:spcAft>
            </a:pPr>
            <a:r>
              <a:rPr lang="es-MX" sz="2800" spc="-10" dirty="0">
                <a:solidFill>
                  <a:srgbClr val="262425"/>
                </a:solidFill>
                <a:latin typeface="Trebuchet MS"/>
              </a:rPr>
              <a:t>Este análisis nos permite tomar decisiones  informadas sobre inversiones en el ETF.</a:t>
            </a:r>
          </a:p>
          <a:p>
            <a:pPr marL="36000" marR="975994" algn="just">
              <a:lnSpc>
                <a:spcPts val="3000"/>
              </a:lnSpc>
              <a:spcBef>
                <a:spcPts val="90"/>
              </a:spcBef>
              <a:spcAft>
                <a:spcPts val="1200"/>
              </a:spcAft>
            </a:pPr>
            <a:endParaRPr sz="2800" spc="-10" dirty="0">
              <a:solidFill>
                <a:srgbClr val="262425"/>
              </a:solidFill>
              <a:latin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81540" y="1694135"/>
            <a:ext cx="6501130" cy="577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spc="-434" dirty="0"/>
              <a:t>C</a:t>
            </a:r>
            <a:r>
              <a:rPr sz="3600" spc="-160" dirty="0"/>
              <a:t>O</a:t>
            </a:r>
            <a:r>
              <a:rPr sz="3600" spc="50" dirty="0"/>
              <a:t>M</a:t>
            </a:r>
            <a:r>
              <a:rPr sz="3600" spc="-345" dirty="0"/>
              <a:t>P</a:t>
            </a:r>
            <a:r>
              <a:rPr sz="3600" spc="-160" dirty="0"/>
              <a:t>O</a:t>
            </a:r>
            <a:r>
              <a:rPr sz="3600" spc="-395" dirty="0"/>
              <a:t>R</a:t>
            </a:r>
            <a:r>
              <a:rPr sz="3600" spc="-430" dirty="0"/>
              <a:t>T</a:t>
            </a:r>
            <a:r>
              <a:rPr sz="3600" spc="-190" dirty="0"/>
              <a:t>A</a:t>
            </a:r>
            <a:r>
              <a:rPr sz="3600" spc="50" dirty="0"/>
              <a:t>M</a:t>
            </a:r>
            <a:r>
              <a:rPr sz="3600" spc="20" dirty="0"/>
              <a:t>I</a:t>
            </a:r>
            <a:r>
              <a:rPr sz="3600" spc="-430" dirty="0"/>
              <a:t>E</a:t>
            </a:r>
            <a:r>
              <a:rPr sz="3600" dirty="0"/>
              <a:t>N</a:t>
            </a:r>
            <a:r>
              <a:rPr sz="3600" spc="-285" dirty="0"/>
              <a:t>T</a:t>
            </a:r>
            <a:r>
              <a:rPr sz="3600" spc="-155" dirty="0"/>
              <a:t>O</a:t>
            </a:r>
            <a:r>
              <a:rPr sz="3600" spc="-90" dirty="0"/>
              <a:t> </a:t>
            </a:r>
            <a:r>
              <a:rPr sz="3600" spc="50" dirty="0"/>
              <a:t>H</a:t>
            </a:r>
            <a:r>
              <a:rPr sz="3600" spc="20" dirty="0"/>
              <a:t>I</a:t>
            </a:r>
            <a:r>
              <a:rPr sz="3600" spc="-595" dirty="0"/>
              <a:t>S</a:t>
            </a:r>
            <a:r>
              <a:rPr sz="3600" spc="-285" dirty="0"/>
              <a:t>T</a:t>
            </a:r>
            <a:r>
              <a:rPr sz="3600" spc="-160" dirty="0"/>
              <a:t>Ó</a:t>
            </a:r>
            <a:r>
              <a:rPr sz="3600" spc="-395" dirty="0"/>
              <a:t>R</a:t>
            </a:r>
            <a:r>
              <a:rPr sz="3600" spc="20" dirty="0"/>
              <a:t>I</a:t>
            </a:r>
            <a:r>
              <a:rPr sz="3600" spc="-434" dirty="0"/>
              <a:t>C</a:t>
            </a:r>
            <a:r>
              <a:rPr sz="3600" spc="-155" dirty="0"/>
              <a:t>O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 descr="C:\Users\K17765\AppData\Local\Microsoft\Windows\INetCache\Content.MSO\FCA4780F.tmp">
            <a:extLst>
              <a:ext uri="{FF2B5EF4-FFF2-40B4-BE49-F238E27FC236}">
                <a16:creationId xmlns:a16="http://schemas.microsoft.com/office/drawing/2014/main" id="{E8A4E18A-5D21-E436-6A7E-3FAD5AE16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9" y="2407919"/>
            <a:ext cx="11992819" cy="577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23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5"/>
                  </a:lnTo>
                  <a:lnTo>
                    <a:pt x="53260" y="1065554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30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289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67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67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9643" y="2498853"/>
            <a:ext cx="7092824" cy="6378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  <a:spcAft>
                <a:spcPts val="1200"/>
              </a:spcAft>
            </a:pPr>
            <a:r>
              <a:rPr sz="2800" spc="16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b="1" spc="2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b="1" spc="40" dirty="0">
                <a:solidFill>
                  <a:srgbClr val="262425"/>
                </a:solidFill>
                <a:latin typeface="Trebuchet MS"/>
                <a:cs typeface="Trebuchet MS"/>
              </a:rPr>
              <a:t>álisis</a:t>
            </a:r>
            <a:r>
              <a:rPr sz="280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b="1" spc="-5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800" b="1" spc="95" dirty="0">
                <a:solidFill>
                  <a:srgbClr val="262425"/>
                </a:solidFill>
                <a:latin typeface="Trebuchet MS"/>
                <a:cs typeface="Trebuchet MS"/>
              </a:rPr>
              <a:t>é</a:t>
            </a:r>
            <a:r>
              <a:rPr sz="2800" b="1" spc="8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800" b="1" spc="15" dirty="0">
                <a:solidFill>
                  <a:srgbClr val="262425"/>
                </a:solidFill>
                <a:latin typeface="Trebuchet MS"/>
                <a:cs typeface="Trebuchet MS"/>
              </a:rPr>
              <a:t>ni</a:t>
            </a:r>
            <a:r>
              <a:rPr sz="2800" b="1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800" b="1" spc="9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b="1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20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800" spc="19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180" dirty="0">
                <a:solidFill>
                  <a:srgbClr val="262425"/>
                </a:solidFill>
                <a:latin typeface="Trebuchet MS"/>
                <a:cs typeface="Trebuchet MS"/>
              </a:rPr>
              <a:t>XL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-2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14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262425"/>
                </a:solidFill>
                <a:latin typeface="Trebuchet MS"/>
                <a:cs typeface="Trebuchet MS"/>
              </a:rPr>
              <a:t>ci</a:t>
            </a:r>
            <a:r>
              <a:rPr sz="2800" spc="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50" dirty="0">
                <a:solidFill>
                  <a:srgbClr val="262425"/>
                </a:solidFill>
                <a:latin typeface="Trebuchet MS"/>
                <a:cs typeface="Trebuchet MS"/>
              </a:rPr>
              <a:t>na  </a:t>
            </a:r>
            <a:r>
              <a:rPr sz="2800" spc="20" dirty="0">
                <a:solidFill>
                  <a:srgbClr val="262425"/>
                </a:solidFill>
                <a:latin typeface="Trebuchet MS"/>
                <a:cs typeface="Trebuchet MS"/>
              </a:rPr>
              <a:t>información </a:t>
            </a:r>
            <a:r>
              <a:rPr sz="2800" spc="25" dirty="0">
                <a:solidFill>
                  <a:srgbClr val="262425"/>
                </a:solidFill>
                <a:latin typeface="Trebuchet MS"/>
                <a:cs typeface="Trebuchet MS"/>
              </a:rPr>
              <a:t>detallada 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sobre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su </a:t>
            </a:r>
            <a:r>
              <a:rPr sz="2800" spc="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800" spc="1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800" spc="14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262425"/>
                </a:solidFill>
                <a:latin typeface="Trebuchet MS"/>
                <a:cs typeface="Trebuchet MS"/>
              </a:rPr>
              <a:t>rtam</a:t>
            </a:r>
            <a:r>
              <a:rPr sz="2800" spc="-2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800" spc="-5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7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800" spc="1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204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80" dirty="0">
                <a:solidFill>
                  <a:srgbClr val="262425"/>
                </a:solidFill>
                <a:latin typeface="Trebuchet MS"/>
                <a:cs typeface="Trebuchet MS"/>
              </a:rPr>
              <a:t>ca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-43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s-MX" sz="2800" spc="-19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800"/>
              </a:lnSpc>
              <a:spcBef>
                <a:spcPts val="100"/>
              </a:spcBef>
              <a:spcAft>
                <a:spcPts val="1200"/>
              </a:spcAft>
            </a:pPr>
            <a:r>
              <a:rPr lang="es-MX" sz="2800" dirty="0">
                <a:latin typeface="Trebuchet MS"/>
                <a:cs typeface="Trebuchet MS"/>
              </a:rPr>
              <a:t>La siguiente tabla muestra esta información. Por un lado, anualmente, desde los últimos 15 años el indicador ha mostrado </a:t>
            </a:r>
            <a:r>
              <a:rPr lang="es-MX" sz="2800" b="1" u="sng" dirty="0">
                <a:latin typeface="Trebuchet MS"/>
                <a:cs typeface="Trebuchet MS"/>
              </a:rPr>
              <a:t>tasas de crecimiento promedio de 75.15%</a:t>
            </a:r>
            <a:r>
              <a:rPr lang="es-MX" sz="2800" dirty="0">
                <a:latin typeface="Trebuchet MS"/>
                <a:cs typeface="Trebuchet MS"/>
              </a:rPr>
              <a:t>, lo que sin duda lo vuelve un importantísimo instrumento de inversión.</a:t>
            </a:r>
          </a:p>
          <a:p>
            <a:pPr marL="12700" marR="5080" algn="just">
              <a:lnSpc>
                <a:spcPct val="99800"/>
              </a:lnSpc>
              <a:spcBef>
                <a:spcPts val="100"/>
              </a:spcBef>
              <a:spcAft>
                <a:spcPts val="1200"/>
              </a:spcAft>
            </a:pPr>
            <a:r>
              <a:rPr lang="es-MX" sz="2800" dirty="0">
                <a:latin typeface="Trebuchet MS"/>
                <a:cs typeface="Trebuchet MS"/>
              </a:rPr>
              <a:t>Sin embargo, también ha evidenciado un importante riesgo, ya que, en un año, este indicador mostró una pérdida del 85.6%. Por lo que invertir en este instrumento debe ser de especial cuidado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98850" y="1080471"/>
            <a:ext cx="549148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290" dirty="0"/>
              <a:t>A</a:t>
            </a:r>
            <a:r>
              <a:rPr sz="5200" spc="-25" dirty="0"/>
              <a:t>N</a:t>
            </a:r>
            <a:r>
              <a:rPr sz="5200" spc="-290" dirty="0"/>
              <a:t>Á</a:t>
            </a:r>
            <a:r>
              <a:rPr sz="5200" spc="-385" dirty="0"/>
              <a:t>L</a:t>
            </a:r>
            <a:r>
              <a:rPr sz="5200" spc="20" dirty="0"/>
              <a:t>I</a:t>
            </a:r>
            <a:r>
              <a:rPr sz="5200" spc="-875" dirty="0"/>
              <a:t>S</a:t>
            </a:r>
            <a:r>
              <a:rPr sz="5200" spc="20" dirty="0"/>
              <a:t>I</a:t>
            </a:r>
            <a:r>
              <a:rPr sz="5200" spc="-869" dirty="0"/>
              <a:t>S</a:t>
            </a:r>
            <a:r>
              <a:rPr sz="5200" spc="-135" dirty="0"/>
              <a:t> </a:t>
            </a:r>
            <a:r>
              <a:rPr sz="5200" spc="-330" dirty="0"/>
              <a:t>T</a:t>
            </a:r>
            <a:r>
              <a:rPr sz="5200" spc="-640" dirty="0"/>
              <a:t>É</a:t>
            </a:r>
            <a:r>
              <a:rPr sz="5200" spc="-545" dirty="0"/>
              <a:t>C</a:t>
            </a:r>
            <a:r>
              <a:rPr sz="5200" spc="-25" dirty="0"/>
              <a:t>N</a:t>
            </a:r>
            <a:r>
              <a:rPr sz="5200" spc="20" dirty="0"/>
              <a:t>I</a:t>
            </a:r>
            <a:r>
              <a:rPr sz="5200" spc="-645" dirty="0"/>
              <a:t>C</a:t>
            </a:r>
            <a:r>
              <a:rPr sz="5200" spc="-245" dirty="0"/>
              <a:t>O</a:t>
            </a:r>
            <a:endParaRPr sz="520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EC3472C-4355-3DA3-4113-254D66857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52475"/>
              </p:ext>
            </p:extLst>
          </p:nvPr>
        </p:nvGraphicFramePr>
        <p:xfrm>
          <a:off x="8312150" y="2432598"/>
          <a:ext cx="9372600" cy="6298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7941">
                  <a:extLst>
                    <a:ext uri="{9D8B030D-6E8A-4147-A177-3AD203B41FA5}">
                      <a16:colId xmlns:a16="http://schemas.microsoft.com/office/drawing/2014/main" val="2545523246"/>
                    </a:ext>
                  </a:extLst>
                </a:gridCol>
                <a:gridCol w="2996147">
                  <a:extLst>
                    <a:ext uri="{9D8B030D-6E8A-4147-A177-3AD203B41FA5}">
                      <a16:colId xmlns:a16="http://schemas.microsoft.com/office/drawing/2014/main" val="1216720015"/>
                    </a:ext>
                  </a:extLst>
                </a:gridCol>
                <a:gridCol w="3438512">
                  <a:extLst>
                    <a:ext uri="{9D8B030D-6E8A-4147-A177-3AD203B41FA5}">
                      <a16:colId xmlns:a16="http://schemas.microsoft.com/office/drawing/2014/main" val="231986064"/>
                    </a:ext>
                  </a:extLst>
                </a:gridCol>
              </a:tblGrid>
              <a:tr h="1424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2800">
                          <a:effectLst/>
                        </a:rPr>
                        <a:t>Precio al cierre de año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 dirty="0">
                          <a:effectLst/>
                        </a:rPr>
                        <a:t>Tasa </a:t>
                      </a:r>
                      <a:r>
                        <a:rPr lang="en-US" sz="2800" dirty="0" err="1">
                          <a:effectLst/>
                        </a:rPr>
                        <a:t>anual</a:t>
                      </a:r>
                      <a:r>
                        <a:rPr lang="en-US" sz="2800" dirty="0">
                          <a:effectLst/>
                        </a:rPr>
                        <a:t> de </a:t>
                      </a:r>
                      <a:r>
                        <a:rPr lang="en-US" sz="2800" dirty="0" err="1">
                          <a:effectLst/>
                        </a:rPr>
                        <a:t>crecimiento</a:t>
                      </a:r>
                      <a:endParaRPr lang="es-MX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859253"/>
                  </a:ext>
                </a:extLst>
              </a:tr>
              <a:tr h="6962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15.71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75.15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885094"/>
                  </a:ext>
                </a:extLst>
              </a:tr>
              <a:tr h="6962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 dirty="0">
                          <a:effectLst/>
                        </a:rPr>
                        <a:t>std</a:t>
                      </a:r>
                      <a:endParaRPr lang="es-MX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21.16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100.66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064045"/>
                  </a:ext>
                </a:extLst>
              </a:tr>
              <a:tr h="6962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min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0.40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-85.66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962802"/>
                  </a:ext>
                </a:extLst>
              </a:tr>
              <a:tr h="6962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25%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1.35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-14.54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5585177"/>
                  </a:ext>
                </a:extLst>
              </a:tr>
              <a:tr h="6962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50%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5.41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86.14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343388"/>
                  </a:ext>
                </a:extLst>
              </a:tr>
              <a:tr h="6962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75%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24.22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137.15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9550830"/>
                  </a:ext>
                </a:extLst>
              </a:tr>
              <a:tr h="6962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max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>
                          <a:effectLst/>
                        </a:rPr>
                        <a:t>66.74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800" dirty="0">
                          <a:effectLst/>
                        </a:rPr>
                        <a:t>231.83</a:t>
                      </a:r>
                      <a:endParaRPr lang="es-MX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9381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23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5"/>
                  </a:lnTo>
                  <a:lnTo>
                    <a:pt x="53260" y="1065554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950" y="1888372"/>
            <a:ext cx="6172200" cy="697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  <a:spcAft>
                <a:spcPts val="1200"/>
              </a:spcAft>
            </a:pPr>
            <a:r>
              <a:rPr lang="es-MX" sz="2800" spc="135" dirty="0">
                <a:solidFill>
                  <a:srgbClr val="262425"/>
                </a:solidFill>
                <a:latin typeface="Trebuchet MS"/>
                <a:cs typeface="Trebuchet MS"/>
              </a:rPr>
              <a:t>Al ver una serie de tiempo, uno puede preguntarse si esta tiene persistencia, es decir, si el comportamiento pasado puede explicar el presente.</a:t>
            </a:r>
          </a:p>
          <a:p>
            <a:pPr marL="12700" marR="5080" algn="just">
              <a:lnSpc>
                <a:spcPct val="99800"/>
              </a:lnSpc>
              <a:spcBef>
                <a:spcPts val="100"/>
              </a:spcBef>
              <a:spcAft>
                <a:spcPts val="1200"/>
              </a:spcAft>
            </a:pPr>
            <a:r>
              <a:rPr lang="es-MX" sz="2800" spc="135" dirty="0">
                <a:solidFill>
                  <a:srgbClr val="262425"/>
                </a:solidFill>
                <a:latin typeface="Trebuchet MS"/>
                <a:cs typeface="Trebuchet MS"/>
              </a:rPr>
              <a:t>Un análisis de correlaciones simple sugiere que no hay relación con el pasado.</a:t>
            </a:r>
          </a:p>
          <a:p>
            <a:pPr marL="12700" marR="5080" algn="just">
              <a:lnSpc>
                <a:spcPct val="99800"/>
              </a:lnSpc>
              <a:spcBef>
                <a:spcPts val="100"/>
              </a:spcBef>
              <a:spcAft>
                <a:spcPts val="1200"/>
              </a:spcAft>
            </a:pPr>
            <a:r>
              <a:rPr lang="es-MX" sz="2800" spc="135" dirty="0">
                <a:solidFill>
                  <a:srgbClr val="262425"/>
                </a:solidFill>
                <a:latin typeface="Trebuchet MS"/>
                <a:cs typeface="Trebuchet MS"/>
              </a:rPr>
              <a:t>Únicamente se aprecia una correlación débil con el periodo inmediato anterior (día previo).</a:t>
            </a:r>
          </a:p>
          <a:p>
            <a:pPr marL="12700" marR="5080" algn="just">
              <a:lnSpc>
                <a:spcPct val="99800"/>
              </a:lnSpc>
              <a:spcBef>
                <a:spcPts val="100"/>
              </a:spcBef>
              <a:spcAft>
                <a:spcPts val="1200"/>
              </a:spcAft>
            </a:pPr>
            <a:r>
              <a:rPr lang="es-MX" sz="2800" spc="135" dirty="0">
                <a:solidFill>
                  <a:srgbClr val="262425"/>
                </a:solidFill>
                <a:latin typeface="Trebuchet MS"/>
                <a:cs typeface="Trebuchet MS"/>
              </a:rPr>
              <a:t>Esto implica que, si el periodo anterior hubo un crecimiento, es poco probable que el día de hoy no se observe un crecimiento.</a:t>
            </a:r>
            <a:endParaRPr lang="es-MX" sz="2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32683" y="1080471"/>
            <a:ext cx="962406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MX" sz="5200" spc="-515" dirty="0"/>
              <a:t>PERSISTENCIA DE LA SERIE</a:t>
            </a:r>
            <a:endParaRPr sz="5200" dirty="0"/>
          </a:p>
        </p:txBody>
      </p:sp>
      <p:pic>
        <p:nvPicPr>
          <p:cNvPr id="13" name="Imagen 12" descr="C:\Users\K17765\AppData\Local\Microsoft\Windows\INetCache\Content.MSO\19F2A611.tmp">
            <a:extLst>
              <a:ext uri="{FF2B5EF4-FFF2-40B4-BE49-F238E27FC236}">
                <a16:creationId xmlns:a16="http://schemas.microsoft.com/office/drawing/2014/main" id="{A6D63C3A-CCDE-A0C0-63CB-DC4F2CA87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342126"/>
            <a:ext cx="10839691" cy="617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7350" y="2411869"/>
            <a:ext cx="6019800" cy="75751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sz="2800" spc="75" dirty="0" err="1">
                <a:solidFill>
                  <a:srgbClr val="262425"/>
                </a:solidFill>
                <a:latin typeface="Trebuchet MS"/>
                <a:cs typeface="Trebuchet MS"/>
              </a:rPr>
              <a:t>Diversos</a:t>
            </a:r>
            <a:r>
              <a:rPr sz="2800" spc="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20" dirty="0" err="1">
                <a:latin typeface="Trebuchet MS"/>
                <a:cs typeface="Trebuchet MS"/>
              </a:rPr>
              <a:t>factores</a:t>
            </a:r>
            <a:r>
              <a:rPr lang="es-MX" sz="2800" spc="20" dirty="0">
                <a:latin typeface="Trebuchet MS"/>
                <a:cs typeface="Trebuchet MS"/>
              </a:rPr>
              <a:t> </a:t>
            </a:r>
            <a:r>
              <a:rPr sz="2800" spc="40" dirty="0" err="1">
                <a:solidFill>
                  <a:srgbClr val="262425"/>
                </a:solidFill>
                <a:latin typeface="Trebuchet MS"/>
                <a:cs typeface="Trebuchet MS"/>
              </a:rPr>
              <a:t>impactan</a:t>
            </a:r>
            <a:r>
              <a:rPr sz="2800" spc="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en </a:t>
            </a:r>
            <a:r>
              <a:rPr sz="2800" spc="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los </a:t>
            </a:r>
            <a:r>
              <a:rPr sz="2800" spc="60" dirty="0">
                <a:solidFill>
                  <a:srgbClr val="262425"/>
                </a:solidFill>
                <a:latin typeface="Trebuchet MS"/>
                <a:cs typeface="Trebuchet MS"/>
              </a:rPr>
              <a:t>pronósticos </a:t>
            </a:r>
            <a:r>
              <a:rPr sz="2800" spc="125" dirty="0">
                <a:solidFill>
                  <a:srgbClr val="262425"/>
                </a:solidFill>
                <a:latin typeface="Trebuchet MS"/>
                <a:cs typeface="Trebuchet MS"/>
              </a:rPr>
              <a:t>de </a:t>
            </a:r>
            <a:r>
              <a:rPr sz="2800" spc="65" dirty="0">
                <a:solidFill>
                  <a:srgbClr val="262425"/>
                </a:solidFill>
                <a:latin typeface="Trebuchet MS"/>
                <a:cs typeface="Trebuchet MS"/>
              </a:rPr>
              <a:t>SOXL. </a:t>
            </a:r>
            <a:r>
              <a:rPr sz="2800" spc="150" dirty="0">
                <a:solidFill>
                  <a:srgbClr val="262425"/>
                </a:solidFill>
                <a:latin typeface="Trebuchet MS"/>
                <a:cs typeface="Trebuchet MS"/>
              </a:rPr>
              <a:t>Desde </a:t>
            </a:r>
            <a:r>
              <a:rPr sz="2800" spc="80" dirty="0">
                <a:solidFill>
                  <a:srgbClr val="262425"/>
                </a:solidFill>
                <a:latin typeface="Trebuchet MS"/>
                <a:cs typeface="Trebuchet MS"/>
              </a:rPr>
              <a:t>avances 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262425"/>
                </a:solidFill>
                <a:latin typeface="Trebuchet MS"/>
                <a:cs typeface="Trebuchet MS"/>
              </a:rPr>
              <a:t>tecnológicos </a:t>
            </a:r>
            <a:r>
              <a:rPr sz="2800" spc="40" dirty="0">
                <a:solidFill>
                  <a:srgbClr val="262425"/>
                </a:solidFill>
                <a:latin typeface="Trebuchet MS"/>
                <a:cs typeface="Trebuchet MS"/>
              </a:rPr>
              <a:t>hasta </a:t>
            </a:r>
            <a:r>
              <a:rPr sz="2800" spc="70" dirty="0" err="1">
                <a:solidFill>
                  <a:srgbClr val="262425"/>
                </a:solidFill>
                <a:latin typeface="Trebuchet MS"/>
                <a:cs typeface="Trebuchet MS"/>
              </a:rPr>
              <a:t>condiciones</a:t>
            </a:r>
            <a:r>
              <a:rPr sz="2800" spc="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60" dirty="0" err="1">
                <a:solidFill>
                  <a:srgbClr val="262425"/>
                </a:solidFill>
                <a:latin typeface="Trebuchet MS"/>
                <a:cs typeface="Trebuchet MS"/>
              </a:rPr>
              <a:t>macroeconómicas</a:t>
            </a:r>
            <a:r>
              <a:rPr sz="2800" spc="7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s-MX" sz="2800" spc="7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85" dirty="0">
                <a:solidFill>
                  <a:srgbClr val="262425"/>
                </a:solidFill>
                <a:latin typeface="Trebuchet MS"/>
                <a:cs typeface="Trebuchet MS"/>
              </a:rPr>
              <a:t>Entender</a:t>
            </a:r>
            <a:r>
              <a:rPr sz="28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estos</a:t>
            </a:r>
            <a:r>
              <a:rPr sz="28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62425"/>
                </a:solidFill>
                <a:latin typeface="Trebuchet MS"/>
                <a:cs typeface="Trebuchet MS"/>
              </a:rPr>
              <a:t>factores</a:t>
            </a:r>
            <a:r>
              <a:rPr sz="28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262425"/>
                </a:solidFill>
                <a:latin typeface="Trebuchet MS"/>
                <a:cs typeface="Trebuchet MS"/>
              </a:rPr>
              <a:t>es </a:t>
            </a:r>
            <a:r>
              <a:rPr sz="2800" spc="-7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12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800" spc="15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8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262425"/>
                </a:solidFill>
                <a:latin typeface="Trebuchet MS"/>
                <a:cs typeface="Trebuchet MS"/>
              </a:rPr>
              <a:t>ci</a:t>
            </a:r>
            <a:r>
              <a:rPr sz="2800" spc="-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spc="-1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8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8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65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5" dirty="0">
                <a:solidFill>
                  <a:srgbClr val="262425"/>
                </a:solidFill>
                <a:latin typeface="Trebuchet MS"/>
                <a:cs typeface="Trebuchet MS"/>
              </a:rPr>
              <a:t>ct</a:t>
            </a:r>
            <a:r>
              <a:rPr sz="280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262425"/>
                </a:solidFill>
                <a:latin typeface="Trebuchet MS"/>
                <a:cs typeface="Trebuchet MS"/>
              </a:rPr>
              <a:t>fut</a:t>
            </a:r>
            <a:r>
              <a:rPr sz="2800" spc="-1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8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800" spc="13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8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8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8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8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262425"/>
                </a:solidFill>
                <a:latin typeface="Trebuchet MS"/>
                <a:cs typeface="Trebuchet MS"/>
              </a:rPr>
              <a:t>ET</a:t>
            </a:r>
            <a:r>
              <a:rPr sz="2800" spc="-7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800" spc="-43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s-MX" sz="2800" spc="-43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-5" dirty="0">
                <a:solidFill>
                  <a:srgbClr val="262425"/>
                </a:solidFill>
                <a:latin typeface="Trebuchet MS"/>
                <a:cs typeface="Trebuchet MS"/>
              </a:rPr>
              <a:t>Entre los claros factores de influencia están el valor de las </a:t>
            </a:r>
            <a:r>
              <a:rPr lang="es-MX" sz="2800" b="1" u="sng" spc="-5" dirty="0">
                <a:solidFill>
                  <a:srgbClr val="262425"/>
                </a:solidFill>
                <a:latin typeface="Trebuchet MS"/>
                <a:cs typeface="Trebuchet MS"/>
              </a:rPr>
              <a:t>empresas directamente dedicadas a los semiconductores</a:t>
            </a:r>
            <a:r>
              <a:rPr lang="es-MX" sz="2800" spc="-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-5" dirty="0">
                <a:solidFill>
                  <a:srgbClr val="262425"/>
                </a:solidFill>
                <a:latin typeface="Trebuchet MS"/>
                <a:cs typeface="Trebuchet MS"/>
              </a:rPr>
              <a:t>Empresas como AMD e NVDIA muestran tendencias de crecimiento importantes, mientras que otras como INTEL, han evidenciado detrimentos importantes.</a:t>
            </a:r>
            <a:endParaRPr lang="es-MX" sz="2800" spc="-43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endParaRPr lang="es-MX" sz="2800" spc="-430" dirty="0">
              <a:solidFill>
                <a:srgbClr val="262425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5" y="1523663"/>
            <a:ext cx="715962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50" spc="-615" dirty="0"/>
              <a:t>F</a:t>
            </a:r>
            <a:r>
              <a:rPr sz="4750" spc="-265" dirty="0"/>
              <a:t>A</a:t>
            </a:r>
            <a:r>
              <a:rPr sz="4750" spc="-500" dirty="0"/>
              <a:t>C</a:t>
            </a:r>
            <a:r>
              <a:rPr sz="4750" spc="-395" dirty="0"/>
              <a:t>T</a:t>
            </a:r>
            <a:r>
              <a:rPr sz="4750" spc="-229" dirty="0"/>
              <a:t>O</a:t>
            </a:r>
            <a:r>
              <a:rPr sz="4750" spc="-540" dirty="0"/>
              <a:t>R</a:t>
            </a:r>
            <a:r>
              <a:rPr sz="4750" spc="-585" dirty="0"/>
              <a:t>E</a:t>
            </a:r>
            <a:r>
              <a:rPr sz="4750" spc="-795" dirty="0"/>
              <a:t>S</a:t>
            </a:r>
            <a:r>
              <a:rPr sz="4750" spc="-125" dirty="0"/>
              <a:t> </a:t>
            </a:r>
            <a:r>
              <a:rPr sz="4750" spc="-140" dirty="0"/>
              <a:t>D</a:t>
            </a:r>
            <a:r>
              <a:rPr sz="4750" spc="-580" dirty="0"/>
              <a:t>E</a:t>
            </a:r>
            <a:r>
              <a:rPr sz="4750" spc="-125" dirty="0"/>
              <a:t> </a:t>
            </a:r>
            <a:r>
              <a:rPr sz="4750" spc="15" dirty="0"/>
              <a:t>I</a:t>
            </a:r>
            <a:r>
              <a:rPr sz="4750" spc="-25" dirty="0"/>
              <a:t>N</a:t>
            </a:r>
            <a:r>
              <a:rPr sz="4750" spc="-520" dirty="0"/>
              <a:t>F</a:t>
            </a:r>
            <a:r>
              <a:rPr sz="4750" spc="-350" dirty="0"/>
              <a:t>L</a:t>
            </a:r>
            <a:r>
              <a:rPr sz="4750" spc="-55" dirty="0"/>
              <a:t>U</a:t>
            </a:r>
            <a:r>
              <a:rPr sz="4750" spc="-585" dirty="0"/>
              <a:t>E</a:t>
            </a:r>
            <a:r>
              <a:rPr sz="4750" spc="-25" dirty="0"/>
              <a:t>N</a:t>
            </a:r>
            <a:r>
              <a:rPr sz="4750" spc="-500" dirty="0"/>
              <a:t>C</a:t>
            </a:r>
            <a:r>
              <a:rPr sz="4750" spc="15" dirty="0"/>
              <a:t>I</a:t>
            </a:r>
            <a:r>
              <a:rPr sz="4750" spc="-260" dirty="0"/>
              <a:t>A</a:t>
            </a:r>
            <a:endParaRPr sz="475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n 13" descr="C:\Users\K17765\AppData\Local\Microsoft\Windows\INetCache\Content.MSO\83ED33ED.tmp">
            <a:extLst>
              <a:ext uri="{FF2B5EF4-FFF2-40B4-BE49-F238E27FC236}">
                <a16:creationId xmlns:a16="http://schemas.microsoft.com/office/drawing/2014/main" id="{09C9C8F8-88F1-8182-D348-6CD3FC99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1" y="2390305"/>
            <a:ext cx="10972800" cy="605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1351" y="3179575"/>
            <a:ext cx="6019800" cy="5087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75" dirty="0">
                <a:solidFill>
                  <a:srgbClr val="262425"/>
                </a:solidFill>
                <a:latin typeface="Trebuchet MS"/>
                <a:cs typeface="Trebuchet MS"/>
              </a:rPr>
              <a:t>El mapa de color de correlaciones de estas empresas con el rendimiento del ETF evidencia que aparece un importante efecto en el 7mo día</a:t>
            </a: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75" dirty="0">
                <a:solidFill>
                  <a:srgbClr val="262425"/>
                </a:solidFill>
                <a:latin typeface="Trebuchet MS"/>
                <a:cs typeface="Trebuchet MS"/>
              </a:rPr>
              <a:t>Esto significa que un </a:t>
            </a:r>
            <a:r>
              <a:rPr lang="es-MX" sz="2800" b="1" u="sng" spc="75" dirty="0">
                <a:solidFill>
                  <a:srgbClr val="262425"/>
                </a:solidFill>
                <a:latin typeface="Trebuchet MS"/>
                <a:cs typeface="Trebuchet MS"/>
              </a:rPr>
              <a:t>incremento del valor de las acciones de AMD, NVDA e INTEL están relacionadas con un aumento</a:t>
            </a:r>
            <a:r>
              <a:rPr lang="es-MX" sz="2800" spc="75" dirty="0">
                <a:solidFill>
                  <a:srgbClr val="262425"/>
                </a:solidFill>
                <a:latin typeface="Trebuchet MS"/>
                <a:cs typeface="Trebuchet MS"/>
              </a:rPr>
              <a:t> en el valor del índice de siete días después.</a:t>
            </a:r>
            <a:endParaRPr lang="es-MX" sz="2800" spc="-43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endParaRPr lang="es-MX" sz="2800" spc="-430" dirty="0">
              <a:solidFill>
                <a:srgbClr val="262425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5" y="1523663"/>
            <a:ext cx="715962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50" spc="-615" dirty="0"/>
              <a:t>F</a:t>
            </a:r>
            <a:r>
              <a:rPr sz="4750" spc="-265" dirty="0"/>
              <a:t>A</a:t>
            </a:r>
            <a:r>
              <a:rPr sz="4750" spc="-500" dirty="0"/>
              <a:t>C</a:t>
            </a:r>
            <a:r>
              <a:rPr sz="4750" spc="-395" dirty="0"/>
              <a:t>T</a:t>
            </a:r>
            <a:r>
              <a:rPr sz="4750" spc="-229" dirty="0"/>
              <a:t>O</a:t>
            </a:r>
            <a:r>
              <a:rPr sz="4750" spc="-540" dirty="0"/>
              <a:t>R</a:t>
            </a:r>
            <a:r>
              <a:rPr sz="4750" spc="-585" dirty="0"/>
              <a:t>E</a:t>
            </a:r>
            <a:r>
              <a:rPr sz="4750" spc="-795" dirty="0"/>
              <a:t>S</a:t>
            </a:r>
            <a:r>
              <a:rPr sz="4750" spc="-125" dirty="0"/>
              <a:t> </a:t>
            </a:r>
            <a:r>
              <a:rPr sz="4750" spc="-140" dirty="0"/>
              <a:t>D</a:t>
            </a:r>
            <a:r>
              <a:rPr sz="4750" spc="-580" dirty="0"/>
              <a:t>E</a:t>
            </a:r>
            <a:r>
              <a:rPr sz="4750" spc="-125" dirty="0"/>
              <a:t> </a:t>
            </a:r>
            <a:r>
              <a:rPr sz="4750" spc="15" dirty="0"/>
              <a:t>I</a:t>
            </a:r>
            <a:r>
              <a:rPr sz="4750" spc="-25" dirty="0"/>
              <a:t>N</a:t>
            </a:r>
            <a:r>
              <a:rPr sz="4750" spc="-520" dirty="0"/>
              <a:t>F</a:t>
            </a:r>
            <a:r>
              <a:rPr sz="4750" spc="-350" dirty="0"/>
              <a:t>L</a:t>
            </a:r>
            <a:r>
              <a:rPr sz="4750" spc="-55" dirty="0"/>
              <a:t>U</a:t>
            </a:r>
            <a:r>
              <a:rPr sz="4750" spc="-585" dirty="0"/>
              <a:t>E</a:t>
            </a:r>
            <a:r>
              <a:rPr sz="4750" spc="-25" dirty="0"/>
              <a:t>N</a:t>
            </a:r>
            <a:r>
              <a:rPr sz="4750" spc="-500" dirty="0"/>
              <a:t>C</a:t>
            </a:r>
            <a:r>
              <a:rPr sz="4750" spc="15" dirty="0"/>
              <a:t>I</a:t>
            </a:r>
            <a:r>
              <a:rPr sz="4750" spc="-260" dirty="0"/>
              <a:t>A</a:t>
            </a:r>
            <a:endParaRPr sz="4750" dirty="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 descr="C:\Users\K17765\AppData\Local\Microsoft\Windows\INetCache\Content.MSO\FD31D983.tmp">
            <a:extLst>
              <a:ext uri="{FF2B5EF4-FFF2-40B4-BE49-F238E27FC236}">
                <a16:creationId xmlns:a16="http://schemas.microsoft.com/office/drawing/2014/main" id="{9A749BE9-EF3D-4956-1D05-00BBAD1F8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14635" y="607243"/>
            <a:ext cx="4378131" cy="10154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4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2126" y="3409461"/>
            <a:ext cx="9906000" cy="40588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55" dirty="0">
                <a:solidFill>
                  <a:srgbClr val="262425"/>
                </a:solidFill>
                <a:latin typeface="Trebuchet MS"/>
                <a:cs typeface="Trebuchet MS"/>
              </a:rPr>
              <a:t>Es importante, más allá de estudiar correlaciones, encontrar medida estadísticas, financieras y econométricas que ayuden a determinar que efectivamente hay una relación de causalidad entre estas relaciones.</a:t>
            </a: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800" spc="55" dirty="0">
                <a:solidFill>
                  <a:srgbClr val="262425"/>
                </a:solidFill>
                <a:latin typeface="Trebuchet MS"/>
                <a:cs typeface="Trebuchet MS"/>
              </a:rPr>
              <a:t>Además, se propondrá la inclusión de más variables, como empresas tecnológicas (que son las demandantes de este tipo de insumos), e incluso de variables de expectativas y macroeconómicas.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2126" y="1695488"/>
            <a:ext cx="81902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820" dirty="0"/>
              <a:t>Para continuar…</a:t>
            </a:r>
            <a:endParaRPr spc="-8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2126" y="3409461"/>
            <a:ext cx="9906000" cy="3838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El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análisis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de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pronósticos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de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262425"/>
                </a:solidFill>
                <a:latin typeface="Trebuchet MS"/>
                <a:cs typeface="Trebuchet MS"/>
              </a:rPr>
              <a:t>SOXL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ofrece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una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visión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integral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del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ETF</a:t>
            </a:r>
            <a:r>
              <a:rPr sz="2400" spc="-2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y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ela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ci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ó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con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de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80" dirty="0" err="1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20" dirty="0" err="1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80" dirty="0" err="1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-15" dirty="0" err="1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-40" dirty="0" err="1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130" dirty="0" err="1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114" dirty="0" err="1">
                <a:solidFill>
                  <a:srgbClr val="262425"/>
                </a:solidFill>
                <a:latin typeface="Trebuchet MS"/>
                <a:cs typeface="Trebuchet MS"/>
              </a:rPr>
              <a:t>nd</a:t>
            </a:r>
            <a:r>
              <a:rPr sz="2400" spc="30" dirty="0" err="1">
                <a:solidFill>
                  <a:srgbClr val="262425"/>
                </a:solidFill>
                <a:latin typeface="Trebuchet MS"/>
                <a:cs typeface="Trebuchet MS"/>
              </a:rPr>
              <a:t>uc</a:t>
            </a:r>
            <a:r>
              <a:rPr sz="2400" dirty="0" err="1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130" dirty="0" err="1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135" dirty="0" err="1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90" dirty="0" err="1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25" dirty="0" err="1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12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s-MX" sz="2400" spc="-19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sz="2400" spc="20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co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si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 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comportamiento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histórico,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los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factores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de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inﬂuencia,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el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análisis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técnico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y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las perspectivas 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crecimiento,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los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inversores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pueden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tomar 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decisiones </a:t>
            </a:r>
            <a:r>
              <a:rPr sz="2400" spc="35" dirty="0" err="1">
                <a:solidFill>
                  <a:srgbClr val="262425"/>
                </a:solidFill>
                <a:latin typeface="Trebuchet MS"/>
                <a:cs typeface="Trebuchet MS"/>
              </a:rPr>
              <a:t>fundamentadas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s-MX" sz="2400" spc="35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lang="es-MX" sz="2400" spc="35" dirty="0">
                <a:solidFill>
                  <a:srgbClr val="262425"/>
                </a:solidFill>
                <a:latin typeface="Trebuchet MS"/>
                <a:cs typeface="Trebuchet MS"/>
              </a:rPr>
              <a:t>A futuro, es importante implementar en el modelo información de más variables bursátiles, macroeconómicas, financieras, etc.</a:t>
            </a:r>
          </a:p>
          <a:p>
            <a:pPr marL="12700" marR="5080" algn="just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</a:pPr>
            <a:r>
              <a:rPr sz="2400" spc="175" dirty="0">
                <a:solidFill>
                  <a:srgbClr val="262425"/>
                </a:solidFill>
                <a:latin typeface="Trebuchet MS"/>
                <a:cs typeface="Trebuchet MS"/>
              </a:rPr>
              <a:t>Es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crucial monitorear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de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cerca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este 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ETF 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para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identiﬁcar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oportunidades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de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inversión.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2126" y="1695488"/>
            <a:ext cx="81902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10" dirty="0"/>
              <a:t>C</a:t>
            </a:r>
            <a:r>
              <a:rPr spc="-605" dirty="0"/>
              <a:t>ONCLUSIONES</a:t>
            </a:r>
          </a:p>
        </p:txBody>
      </p:sp>
    </p:spTree>
    <p:extLst>
      <p:ext uri="{BB962C8B-B14F-4D97-AF65-F5344CB8AC3E}">
        <p14:creationId xmlns:p14="http://schemas.microsoft.com/office/powerpoint/2010/main" val="94001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617</Words>
  <Application>Microsoft Office PowerPoint</Application>
  <PresentationFormat>Personalizado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Microsoft Sans Serif</vt:lpstr>
      <vt:lpstr>Trebuchet MS</vt:lpstr>
      <vt:lpstr>Office Theme</vt:lpstr>
      <vt:lpstr>Análisis de  pronósticos de  $SOXL (ETF)</vt:lpstr>
      <vt:lpstr>INTRODUCCIÓN</vt:lpstr>
      <vt:lpstr>COMPORTAMIENTO HISTÓRICO</vt:lpstr>
      <vt:lpstr>ANÁLISIS TÉCNICO</vt:lpstr>
      <vt:lpstr>PERSISTENCIA DE LA SERIE</vt:lpstr>
      <vt:lpstr>FACTORES DE INFLUENCIA</vt:lpstr>
      <vt:lpstr>FACTORES DE INFLUENCIA</vt:lpstr>
      <vt:lpstr>Para continuar…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 pronósticos de  $SOXL (ETF)</dc:title>
  <dc:creator>Osvi</dc:creator>
  <cp:lastModifiedBy>Uziel Osvaldo Barrios González</cp:lastModifiedBy>
  <cp:revision>3</cp:revision>
  <dcterms:created xsi:type="dcterms:W3CDTF">2024-07-02T19:54:15Z</dcterms:created>
  <dcterms:modified xsi:type="dcterms:W3CDTF">2024-07-03T02:47:32Z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2024-07-02T00:00:00Z</vt:filetime>
  </property>
</Properties>
</file>