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62" r:id="rId6"/>
    <p:sldId id="263" r:id="rId7"/>
    <p:sldId id="258" r:id="rId8"/>
    <p:sldId id="264" r:id="rId9"/>
    <p:sldId id="259" r:id="rId10"/>
    <p:sldId id="260" r:id="rId11"/>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67" d="100"/>
          <a:sy n="67" d="100"/>
        </p:scale>
        <p:origin x="96" y="126"/>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MX" noProof="0" dirty="0"/>
            <a:t>El modelo Lasso es el que mejor ajusta una serie de muy alta frecuencia</a:t>
          </a:r>
        </a:p>
      </dgm:t>
    </dgm:pt>
    <dgm:pt modelId="{720680DC-AAA4-4434-A582-60EBCC5BA355}" type="parTrans" cxnId="{0B5DAE5F-BCDC-4BF7-A6E7-CF856886A64D}">
      <dgm:prSet/>
      <dgm:spPr/>
      <dgm:t>
        <a:bodyPr rtlCol="0"/>
        <a:lstStyle/>
        <a:p>
          <a:pPr rtl="0"/>
          <a:endParaRPr lang="es-MX" noProof="0" dirty="0"/>
        </a:p>
      </dgm:t>
    </dgm:pt>
    <dgm:pt modelId="{CA077D98-8478-47EA-B6A9-99ACE60C64D4}" type="sibTrans" cxnId="{0B5DAE5F-BCDC-4BF7-A6E7-CF856886A64D}">
      <dgm:prSet/>
      <dgm:spPr/>
      <dgm:t>
        <a:bodyPr rtlCol="0"/>
        <a:lstStyle/>
        <a:p>
          <a:pPr rtl="0"/>
          <a:endParaRPr lang="es-MX" noProof="0" dirty="0"/>
        </a:p>
      </dgm:t>
    </dgm:pt>
    <dgm:pt modelId="{0BEF68B8-1228-47BB-83B5-7B9CD1E3F84E}">
      <dgm:prSet phldrT="[Text]"/>
      <dgm:spPr/>
      <dgm:t>
        <a:bodyPr rtlCol="0"/>
        <a:lstStyle/>
        <a:p>
          <a:pPr rtl="0">
            <a:lnSpc>
              <a:spcPct val="100000"/>
            </a:lnSpc>
          </a:pPr>
          <a:r>
            <a:rPr lang="es-MX" noProof="0" dirty="0"/>
            <a:t>Al corregir por </a:t>
          </a:r>
          <a:r>
            <a:rPr lang="es-MX" noProof="0" dirty="0" err="1"/>
            <a:t>outliers</a:t>
          </a:r>
          <a:r>
            <a:rPr lang="es-MX" noProof="0" dirty="0"/>
            <a:t>, por ser una serie de alta frecuencia el modelo no se ve ampliamente afectado</a:t>
          </a:r>
        </a:p>
      </dgm:t>
    </dgm:pt>
    <dgm:pt modelId="{ED3A4BC2-B75A-4952-A38B-A42B5995DF05}" type="parTrans" cxnId="{EDEF4F82-1237-4639-A0F7-385C1897CE66}">
      <dgm:prSet/>
      <dgm:spPr/>
      <dgm:t>
        <a:bodyPr rtlCol="0"/>
        <a:lstStyle/>
        <a:p>
          <a:pPr rtl="0"/>
          <a:endParaRPr lang="es-MX" noProof="0" dirty="0"/>
        </a:p>
      </dgm:t>
    </dgm:pt>
    <dgm:pt modelId="{FD949706-EDCC-4ADC-8EDF-8EDA49C92325}" type="sibTrans" cxnId="{EDEF4F82-1237-4639-A0F7-385C1897CE66}">
      <dgm:prSet/>
      <dgm:spPr/>
      <dgm:t>
        <a:bodyPr rtlCol="0"/>
        <a:lstStyle/>
        <a:p>
          <a:pPr rtl="0"/>
          <a:endParaRPr lang="es-MX" noProof="0" dirty="0"/>
        </a:p>
      </dgm:t>
    </dgm:pt>
    <dgm:pt modelId="{5605D28D-2CE6-4513-8566-952984E21E14}">
      <dgm:prSet phldrT="[Text]"/>
      <dgm:spPr/>
      <dgm:t>
        <a:bodyPr rtlCol="0"/>
        <a:lstStyle/>
        <a:p>
          <a:pPr rtl="0">
            <a:lnSpc>
              <a:spcPct val="100000"/>
            </a:lnSpc>
          </a:pPr>
          <a:r>
            <a:rPr lang="es-MX" noProof="0" dirty="0"/>
            <a:t>Por ser una serie tan dependiente de la coyuntura económica y financiera, el modelo debería de reestimarse en muchos momentos</a:t>
          </a:r>
        </a:p>
      </dgm:t>
    </dgm:pt>
    <dgm:pt modelId="{EB15AB98-362B-4E70-A3DA-995FC3E8BA79}" type="parTrans" cxnId="{FAF3F884-F0CF-440F-8CB1-B7648AB1B138}">
      <dgm:prSet/>
      <dgm:spPr/>
      <dgm:t>
        <a:bodyPr rtlCol="0"/>
        <a:lstStyle/>
        <a:p>
          <a:pPr rtl="0"/>
          <a:endParaRPr lang="es-MX" noProof="0" dirty="0"/>
        </a:p>
      </dgm:t>
    </dgm:pt>
    <dgm:pt modelId="{823D1971-2C4D-4EC5-A874-2F463DE37109}" type="sibTrans" cxnId="{FAF3F884-F0CF-440F-8CB1-B7648AB1B138}">
      <dgm:prSet/>
      <dgm:spPr/>
      <dgm:t>
        <a:bodyPr rtlCol="0"/>
        <a:lstStyle/>
        <a:p>
          <a:pPr rtl="0"/>
          <a:endParaRPr lang="es-MX"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es-MX" sz="1600" kern="1200" noProof="0" dirty="0"/>
            <a:t>El modelo Lasso es el que mejor ajusta una serie de muy alta frecuencia</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es-MX" sz="1600" kern="1200" noProof="0" dirty="0"/>
            <a:t>Al corregir por </a:t>
          </a:r>
          <a:r>
            <a:rPr lang="es-MX" sz="1600" kern="1200" noProof="0" dirty="0" err="1"/>
            <a:t>outliers</a:t>
          </a:r>
          <a:r>
            <a:rPr lang="es-MX" sz="1600" kern="1200" noProof="0" dirty="0"/>
            <a:t>, por ser una serie de alta frecuencia el modelo no se ve ampliamente afectado</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es-MX" sz="1600" kern="1200" noProof="0" dirty="0"/>
            <a:t>Por ser una serie tan dependiente de la coyuntura económica y financiera, el modelo debería de reestimarse en muchos momentos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2FE4365-0B88-4A0B-B82F-7197B1A473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389D7634-C10D-4D1E-ADFE-A6BB7B71D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688F44-00C2-4046-AD66-21651787ED36}" type="datetime1">
              <a:rPr lang="es-MX" smtClean="0"/>
              <a:t>21/08/2024</a:t>
            </a:fld>
            <a:endParaRPr lang="es-MX"/>
          </a:p>
        </p:txBody>
      </p:sp>
      <p:sp>
        <p:nvSpPr>
          <p:cNvPr id="4" name="Marcador de pie de página 3">
            <a:extLst>
              <a:ext uri="{FF2B5EF4-FFF2-40B4-BE49-F238E27FC236}">
                <a16:creationId xmlns:a16="http://schemas.microsoft.com/office/drawing/2014/main" id="{9D3BB87C-8EBC-4186-A0A8-035DCB06F3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D52D02B7-40C5-4AEC-B074-E7DEE65E3C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3F13E9-60FF-4255-AEFE-84CB927B498F}" type="slidenum">
              <a:rPr lang="es-MX" smtClean="0"/>
              <a:t>‹Nº›</a:t>
            </a:fld>
            <a:endParaRPr lang="es-MX"/>
          </a:p>
        </p:txBody>
      </p:sp>
    </p:spTree>
    <p:extLst>
      <p:ext uri="{BB962C8B-B14F-4D97-AF65-F5344CB8AC3E}">
        <p14:creationId xmlns:p14="http://schemas.microsoft.com/office/powerpoint/2010/main" val="31498709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2D922-9D95-4FA3-BD04-78DDDB63730F}" type="datetime1">
              <a:rPr lang="es-MX" noProof="0" smtClean="0"/>
              <a:t>21/08/2024</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noProof="0"/>
              <a:t>Editar Estilos de texto del patrón</a:t>
            </a:r>
          </a:p>
          <a:p>
            <a:pPr lvl="1"/>
            <a:r>
              <a:rPr lang="es-MX" noProof="0"/>
              <a:t>Segundo nivel</a:t>
            </a:r>
          </a:p>
          <a:p>
            <a:pPr lvl="2"/>
            <a:r>
              <a:rPr lang="es-MX" noProof="0"/>
              <a:t>Tercer nivel</a:t>
            </a:r>
          </a:p>
          <a:p>
            <a:pPr lvl="3"/>
            <a:r>
              <a:rPr lang="es-MX" noProof="0"/>
              <a:t>Cuarto nivel</a:t>
            </a:r>
          </a:p>
          <a:p>
            <a:pPr lvl="4"/>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2B0B4-8B47-4580-8B8F-B5FFFFE6D0BC}" type="slidenum">
              <a:rPr lang="es-MX" noProof="0" smtClean="0"/>
              <a:t>‹Nº›</a:t>
            </a:fld>
            <a:endParaRPr lang="es-MX" noProof="0"/>
          </a:p>
        </p:txBody>
      </p:sp>
    </p:spTree>
    <p:extLst>
      <p:ext uri="{BB962C8B-B14F-4D97-AF65-F5344CB8AC3E}">
        <p14:creationId xmlns:p14="http://schemas.microsoft.com/office/powerpoint/2010/main" val="34267373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332B0B4-8B47-4580-8B8F-B5FFFFE6D0BC}" type="slidenum">
              <a:rPr lang="es-MX" smtClean="0"/>
              <a:t>1</a:t>
            </a:fld>
            <a:endParaRPr lang="es-MX"/>
          </a:p>
        </p:txBody>
      </p:sp>
    </p:spTree>
    <p:extLst>
      <p:ext uri="{BB962C8B-B14F-4D97-AF65-F5344CB8AC3E}">
        <p14:creationId xmlns:p14="http://schemas.microsoft.com/office/powerpoint/2010/main" val="292533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332B0B4-8B47-4580-8B8F-B5FFFFE6D0BC}" type="slidenum">
              <a:rPr lang="es-MX" smtClean="0"/>
              <a:t>4</a:t>
            </a:fld>
            <a:endParaRPr lang="es-MX"/>
          </a:p>
        </p:txBody>
      </p:sp>
    </p:spTree>
    <p:extLst>
      <p:ext uri="{BB962C8B-B14F-4D97-AF65-F5344CB8AC3E}">
        <p14:creationId xmlns:p14="http://schemas.microsoft.com/office/powerpoint/2010/main" val="39216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332B0B4-8B47-4580-8B8F-B5FFFFE6D0BC}" type="slidenum">
              <a:rPr lang="es-MX" smtClean="0"/>
              <a:t>5</a:t>
            </a:fld>
            <a:endParaRPr lang="es-MX"/>
          </a:p>
        </p:txBody>
      </p:sp>
    </p:spTree>
    <p:extLst>
      <p:ext uri="{BB962C8B-B14F-4D97-AF65-F5344CB8AC3E}">
        <p14:creationId xmlns:p14="http://schemas.microsoft.com/office/powerpoint/2010/main" val="306023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332B0B4-8B47-4580-8B8F-B5FFFFE6D0BC}" type="slidenum">
              <a:rPr lang="es-MX" smtClean="0"/>
              <a:t>6</a:t>
            </a:fld>
            <a:endParaRPr lang="es-MX"/>
          </a:p>
        </p:txBody>
      </p:sp>
    </p:spTree>
    <p:extLst>
      <p:ext uri="{BB962C8B-B14F-4D97-AF65-F5344CB8AC3E}">
        <p14:creationId xmlns:p14="http://schemas.microsoft.com/office/powerpoint/2010/main" val="283686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8332B0B4-8B47-4580-8B8F-B5FFFFE6D0BC}" type="slidenum">
              <a:rPr lang="es-MX" smtClean="0"/>
              <a:t>7</a:t>
            </a:fld>
            <a:endParaRPr lang="es-MX"/>
          </a:p>
        </p:txBody>
      </p:sp>
    </p:spTree>
    <p:extLst>
      <p:ext uri="{BB962C8B-B14F-4D97-AF65-F5344CB8AC3E}">
        <p14:creationId xmlns:p14="http://schemas.microsoft.com/office/powerpoint/2010/main" val="35216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MX" noProof="0"/>
              <a:t>Haz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Haz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9F483B3-5CB6-4874-B311-69E850E2759E}" type="datetime1">
              <a:rPr lang="es-MX" noProof="0" smtClean="0"/>
              <a:t>21/08/2024</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C8D0476C-DDFB-4C33-9C81-045C8817D4C5}" type="datetime1">
              <a:rPr lang="es-MX" noProof="0" smtClean="0"/>
              <a:t>21/08/2024</a:t>
            </a:fld>
            <a:endParaRPr lang="es-MX" noProof="0"/>
          </a:p>
        </p:txBody>
      </p:sp>
      <p:sp>
        <p:nvSpPr>
          <p:cNvPr id="5" name="Marcador de posición de pie de página 4"/>
          <p:cNvSpPr>
            <a:spLocks noGrp="1"/>
          </p:cNvSpPr>
          <p:nvPr>
            <p:ph type="ftr" sz="quarter" idx="11"/>
          </p:nvPr>
        </p:nvSpPr>
        <p:spPr/>
        <p:txBody>
          <a:bodyPr rtlCol="0"/>
          <a:lstStyle/>
          <a:p>
            <a:pPr rtl="0"/>
            <a:endParaRPr lang="es-MX"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MX" noProof="0"/>
              <a:t>Haz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3C4F3EBF-9E21-47AD-9333-17963EBE16A9}" type="datetime1">
              <a:rPr lang="es-MX" noProof="0" smtClean="0"/>
              <a:t>21/08/2024</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es-MX" noProof="0"/>
              <a:t>Haz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10"/>
          </p:nvPr>
        </p:nvSpPr>
        <p:spPr/>
        <p:txBody>
          <a:bodyPr rtlCol="0"/>
          <a:lstStyle/>
          <a:p>
            <a:pPr rtl="0"/>
            <a:fld id="{4C33FED5-AC78-4AC4-9078-E44616FB59E8}" type="datetime1">
              <a:rPr lang="es-MX" noProof="0" smtClean="0"/>
              <a:t>21/08/2024</a:t>
            </a:fld>
            <a:endParaRPr lang="es-MX" noProof="0"/>
          </a:p>
        </p:txBody>
      </p:sp>
      <p:sp>
        <p:nvSpPr>
          <p:cNvPr id="5" name="Marcador de posición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MX" noProof="0"/>
              <a:t>Haz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D594F108-E3CE-4D72-BF61-2E6E9B8B5F55}" type="datetime1">
              <a:rPr lang="es-MX" noProof="0" smtClean="0"/>
              <a:t>21/08/2024</a:t>
            </a:fld>
            <a:endParaRPr lang="es-MX"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es-MX" noProof="0"/>
              <a:t>Haz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posición de fecha 4"/>
          <p:cNvSpPr>
            <a:spLocks noGrp="1"/>
          </p:cNvSpPr>
          <p:nvPr>
            <p:ph type="dt" sz="half" idx="10"/>
          </p:nvPr>
        </p:nvSpPr>
        <p:spPr/>
        <p:txBody>
          <a:bodyPr rtlCol="0"/>
          <a:lstStyle/>
          <a:p>
            <a:pPr rtl="0"/>
            <a:fld id="{7F81D405-C614-42E5-BF60-90D543803454}" type="datetime1">
              <a:rPr lang="es-MX" noProof="0" smtClean="0"/>
              <a:t>21/08/2024</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es-MX" noProof="0"/>
              <a:t>Haz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posición de fecha 6"/>
          <p:cNvSpPr>
            <a:spLocks noGrp="1"/>
          </p:cNvSpPr>
          <p:nvPr>
            <p:ph type="dt" sz="half" idx="10"/>
          </p:nvPr>
        </p:nvSpPr>
        <p:spPr/>
        <p:txBody>
          <a:bodyPr rtlCol="0"/>
          <a:lstStyle/>
          <a:p>
            <a:pPr rtl="0"/>
            <a:fld id="{8C82AC53-E6F2-4261-8267-EF0DA1585B3B}" type="datetime1">
              <a:rPr lang="es-MX" noProof="0" smtClean="0"/>
              <a:t>21/08/2024</a:t>
            </a:fld>
            <a:endParaRPr lang="es-MX" noProof="0"/>
          </a:p>
        </p:txBody>
      </p:sp>
      <p:sp>
        <p:nvSpPr>
          <p:cNvPr id="8" name="Marcador de posición de pie de página 7"/>
          <p:cNvSpPr>
            <a:spLocks noGrp="1"/>
          </p:cNvSpPr>
          <p:nvPr>
            <p:ph type="ftr" sz="quarter" idx="11"/>
          </p:nvPr>
        </p:nvSpPr>
        <p:spPr/>
        <p:txBody>
          <a:bodyPr rtlCol="0"/>
          <a:lstStyle/>
          <a:p>
            <a:pPr rtl="0"/>
            <a:endParaRPr lang="es-MX" noProof="0"/>
          </a:p>
        </p:txBody>
      </p:sp>
      <p:sp>
        <p:nvSpPr>
          <p:cNvPr id="9" name="Marcador de posición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CF15CB8A-D668-4A7F-BECF-1CAFC011A493}" type="datetime1">
              <a:rPr lang="es-MX" noProof="0" smtClean="0"/>
              <a:t>21/08/2024</a:t>
            </a:fld>
            <a:endParaRPr lang="es-MX" noProof="0"/>
          </a:p>
        </p:txBody>
      </p:sp>
      <p:sp>
        <p:nvSpPr>
          <p:cNvPr id="4" name="Marcador de posición de pie de página 3"/>
          <p:cNvSpPr>
            <a:spLocks noGrp="1"/>
          </p:cNvSpPr>
          <p:nvPr>
            <p:ph type="ftr" sz="quarter" idx="11"/>
          </p:nvPr>
        </p:nvSpPr>
        <p:spPr/>
        <p:txBody>
          <a:bodyPr rtlCol="0"/>
          <a:lstStyle/>
          <a:p>
            <a:pPr rtl="0"/>
            <a:endParaRPr lang="es-MX"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hasCustomPrompt="1"/>
          </p:nvPr>
        </p:nvSpPr>
        <p:spPr>
          <a:xfrm>
            <a:off x="575894" y="729658"/>
            <a:ext cx="11029616" cy="988332"/>
          </a:xfrm>
        </p:spPr>
        <p:txBody>
          <a:bodyPr rtlCol="0"/>
          <a:lstStyle/>
          <a:p>
            <a:pPr rtl="0"/>
            <a:r>
              <a:rPr lang="es-MX" noProof="0"/>
              <a:t>Haz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83BE5B75-2A2B-4F7D-884F-0583FAA6139E}" type="datetime1">
              <a:rPr lang="es-MX" noProof="0" smtClean="0"/>
              <a:t>21/08/2024</a:t>
            </a:fld>
            <a:endParaRPr lang="es-MX" noProof="0"/>
          </a:p>
        </p:txBody>
      </p:sp>
      <p:sp>
        <p:nvSpPr>
          <p:cNvPr id="3" name="Marcador de posición de pie de página 2"/>
          <p:cNvSpPr>
            <a:spLocks noGrp="1"/>
          </p:cNvSpPr>
          <p:nvPr>
            <p:ph type="ftr" sz="quarter" idx="11"/>
          </p:nvPr>
        </p:nvSpPr>
        <p:spPr/>
        <p:txBody>
          <a:bodyPr rtlCol="0"/>
          <a:lstStyle/>
          <a:p>
            <a:pPr rtl="0"/>
            <a:endParaRPr lang="es-MX" noProof="0"/>
          </a:p>
        </p:txBody>
      </p:sp>
      <p:sp>
        <p:nvSpPr>
          <p:cNvPr id="4" name="Marcador de posición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MX" noProof="0"/>
              <a:t>Haz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72A09453-8EE4-4724-95E9-F155010B4BAB}" type="datetime1">
              <a:rPr lang="es-MX" noProof="0" smtClean="0"/>
              <a:t>21/08/2024</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MX" noProof="0"/>
              <a:t>Haz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dirty="0"/>
              <a:t>Editar Estilos de texto del patrón</a:t>
            </a:r>
          </a:p>
        </p:txBody>
      </p:sp>
      <p:sp>
        <p:nvSpPr>
          <p:cNvPr id="5" name="Marcador de posición de fecha 4"/>
          <p:cNvSpPr>
            <a:spLocks noGrp="1"/>
          </p:cNvSpPr>
          <p:nvPr>
            <p:ph type="dt" sz="half" idx="10"/>
          </p:nvPr>
        </p:nvSpPr>
        <p:spPr/>
        <p:txBody>
          <a:bodyPr rtlCol="0"/>
          <a:lstStyle/>
          <a:p>
            <a:pPr rtl="0"/>
            <a:fld id="{B86B4AD1-BE4F-41B7-A3D0-251DD1A6C7EF}" type="datetime1">
              <a:rPr lang="es-MX" noProof="0" smtClean="0"/>
              <a:t>21/08/2024</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Haz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9586525-8457-44A2-B2F9-62D6AFC606EC}" type="datetime1">
              <a:rPr lang="es-MX" noProof="0" smtClean="0"/>
              <a:t>21/08/2024</a:t>
            </a:fld>
            <a:endParaRPr lang="es-MX"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MX" sz="5000" dirty="0">
                <a:solidFill>
                  <a:schemeClr val="bg1"/>
                </a:solidFill>
              </a:rPr>
              <a:t>Análisis Predictivo del Valor de </a:t>
            </a:r>
            <a:r>
              <a:rPr lang="es-MX" sz="5000" dirty="0" err="1">
                <a:solidFill>
                  <a:schemeClr val="bg1"/>
                </a:solidFill>
              </a:rPr>
              <a:t>ETFs</a:t>
            </a:r>
            <a:r>
              <a:rPr lang="es-MX" sz="5000" dirty="0">
                <a:solidFill>
                  <a:schemeClr val="bg1"/>
                </a:solidFill>
              </a:rPr>
              <a:t> en Semiconductores e Inteligencia Artificial</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MX" dirty="0">
                <a:solidFill>
                  <a:srgbClr val="7CEBFF"/>
                </a:solidFill>
              </a:rPr>
              <a:t>Uziel Osvaldo Barrios González</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60CCD-FC6B-4656-B1B0-4419B705A327}"/>
              </a:ext>
            </a:extLst>
          </p:cNvPr>
          <p:cNvSpPr>
            <a:spLocks noGrp="1"/>
          </p:cNvSpPr>
          <p:nvPr>
            <p:ph type="title"/>
          </p:nvPr>
        </p:nvSpPr>
        <p:spPr/>
        <p:txBody>
          <a:bodyPr/>
          <a:lstStyle/>
          <a:p>
            <a:r>
              <a:rPr lang="es-MX" dirty="0"/>
              <a:t>Introducción al Análisis Predictivo</a:t>
            </a:r>
          </a:p>
        </p:txBody>
      </p:sp>
      <p:sp>
        <p:nvSpPr>
          <p:cNvPr id="3" name="Marcador de contenido 2">
            <a:extLst>
              <a:ext uri="{FF2B5EF4-FFF2-40B4-BE49-F238E27FC236}">
                <a16:creationId xmlns:a16="http://schemas.microsoft.com/office/drawing/2014/main" id="{0DB0113B-BAAF-4124-8D6C-D23DF0E16F23}"/>
              </a:ext>
            </a:extLst>
          </p:cNvPr>
          <p:cNvSpPr>
            <a:spLocks noGrp="1"/>
          </p:cNvSpPr>
          <p:nvPr>
            <p:ph idx="1"/>
          </p:nvPr>
        </p:nvSpPr>
        <p:spPr/>
        <p:txBody>
          <a:bodyPr/>
          <a:lstStyle/>
          <a:p>
            <a:r>
              <a:rPr lang="es-MX" dirty="0"/>
              <a:t>El análisis predictivo se ha convertido en una herramienta esencial para evaluar el valor de los </a:t>
            </a:r>
            <a:r>
              <a:rPr lang="es-MX" dirty="0" err="1"/>
              <a:t>ETFs</a:t>
            </a:r>
            <a:r>
              <a:rPr lang="es-MX" dirty="0"/>
              <a:t> en sectores como semiconductores e inteligencia artificial. Esta presentación explorará las técnicas y metodologías que permiten prever tendencias y tomar decisiones informadas en el mercado.</a:t>
            </a:r>
          </a:p>
          <a:p>
            <a:r>
              <a:rPr lang="es-MX" dirty="0"/>
              <a:t>Los </a:t>
            </a:r>
            <a:r>
              <a:rPr lang="es-MX" dirty="0" err="1"/>
              <a:t>ETFs</a:t>
            </a:r>
            <a:r>
              <a:rPr lang="es-MX" dirty="0"/>
              <a:t> (Fondos Cotizados en Bolsa) son instrumentos financieros que permiten a los inversores diversificar su capital en semiconductores e inteligencia artificial. Estos fondos agrupan acciones de diferentes empresas, facilitando el acceso a un sector específico del mercado.</a:t>
            </a:r>
          </a:p>
          <a:p>
            <a:endParaRPr lang="es-MX" dirty="0"/>
          </a:p>
        </p:txBody>
      </p:sp>
    </p:spTree>
    <p:extLst>
      <p:ext uri="{BB962C8B-B14F-4D97-AF65-F5344CB8AC3E}">
        <p14:creationId xmlns:p14="http://schemas.microsoft.com/office/powerpoint/2010/main" val="197250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60CCD-FC6B-4656-B1B0-4419B705A327}"/>
              </a:ext>
            </a:extLst>
          </p:cNvPr>
          <p:cNvSpPr>
            <a:spLocks noGrp="1"/>
          </p:cNvSpPr>
          <p:nvPr>
            <p:ph type="title"/>
          </p:nvPr>
        </p:nvSpPr>
        <p:spPr/>
        <p:txBody>
          <a:bodyPr/>
          <a:lstStyle/>
          <a:p>
            <a:r>
              <a:rPr lang="es-MX" dirty="0"/>
              <a:t>La importancia de los semiconductores y el impacto en el desarrollo de la inteligencia artificial</a:t>
            </a:r>
          </a:p>
        </p:txBody>
      </p:sp>
      <p:sp>
        <p:nvSpPr>
          <p:cNvPr id="3" name="Marcador de contenido 2">
            <a:extLst>
              <a:ext uri="{FF2B5EF4-FFF2-40B4-BE49-F238E27FC236}">
                <a16:creationId xmlns:a16="http://schemas.microsoft.com/office/drawing/2014/main" id="{0DB0113B-BAAF-4124-8D6C-D23DF0E16F23}"/>
              </a:ext>
            </a:extLst>
          </p:cNvPr>
          <p:cNvSpPr>
            <a:spLocks noGrp="1"/>
          </p:cNvSpPr>
          <p:nvPr>
            <p:ph idx="1"/>
          </p:nvPr>
        </p:nvSpPr>
        <p:spPr/>
        <p:txBody>
          <a:bodyPr/>
          <a:lstStyle/>
          <a:p>
            <a:pPr algn="just"/>
            <a:r>
              <a:rPr lang="es-MX" dirty="0"/>
              <a:t>Los semiconductores son la base de la tecnología moderna, impulsando el desarrollo de dispositivos electrónicos. Su valor en el mercado está influenciado por la demanda en sectores como la inteligencia artificial, lo que hace crucial su análisis predictivo.</a:t>
            </a:r>
          </a:p>
          <a:p>
            <a:pPr algn="just"/>
            <a:r>
              <a:rPr lang="es-MX" dirty="0"/>
              <a:t>La inteligencia artificial está revolucionando múltiples industrias, desde la automotriz hasta la salud. El crecimiento de esta tecnología afecta directamente el rendimiento de los </a:t>
            </a:r>
            <a:r>
              <a:rPr lang="es-MX" dirty="0" err="1"/>
              <a:t>ETFs</a:t>
            </a:r>
            <a:r>
              <a:rPr lang="es-MX" dirty="0"/>
              <a:t> relacionados, haciendo necesario un análisis profundo de su valor y proyecciones futuras.</a:t>
            </a:r>
          </a:p>
          <a:p>
            <a:pPr algn="just"/>
            <a:endParaRPr lang="es-MX" dirty="0"/>
          </a:p>
          <a:p>
            <a:pPr algn="just"/>
            <a:endParaRPr lang="es-MX" dirty="0"/>
          </a:p>
        </p:txBody>
      </p:sp>
    </p:spTree>
    <p:extLst>
      <p:ext uri="{BB962C8B-B14F-4D97-AF65-F5344CB8AC3E}">
        <p14:creationId xmlns:p14="http://schemas.microsoft.com/office/powerpoint/2010/main" val="377839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MX" dirty="0"/>
              <a:t>Análisis predictivo</a:t>
            </a:r>
          </a:p>
        </p:txBody>
      </p:sp>
      <p:sp>
        <p:nvSpPr>
          <p:cNvPr id="4" name="Marcador de contenido 3">
            <a:extLst>
              <a:ext uri="{FF2B5EF4-FFF2-40B4-BE49-F238E27FC236}">
                <a16:creationId xmlns:a16="http://schemas.microsoft.com/office/drawing/2014/main" id="{80D7A8AE-B78C-40E3-92F2-AC39EED74791}"/>
              </a:ext>
            </a:extLst>
          </p:cNvPr>
          <p:cNvSpPr>
            <a:spLocks noGrp="1"/>
          </p:cNvSpPr>
          <p:nvPr>
            <p:ph sz="half" idx="1"/>
          </p:nvPr>
        </p:nvSpPr>
        <p:spPr>
          <a:xfrm>
            <a:off x="581193" y="2228003"/>
            <a:ext cx="5422390" cy="4312646"/>
          </a:xfrm>
        </p:spPr>
        <p:txBody>
          <a:bodyPr>
            <a:normAutofit/>
          </a:bodyPr>
          <a:lstStyle/>
          <a:p>
            <a:pPr algn="just"/>
            <a:r>
              <a:rPr lang="es-MX" dirty="0"/>
              <a:t>Existen diversas técnicas para realizar un análisis predictivo efectivo, como el análisis de regresión, el uso de modelos de </a:t>
            </a:r>
            <a:r>
              <a:rPr lang="es-MX" i="1" dirty="0"/>
              <a:t>machine </a:t>
            </a:r>
            <a:r>
              <a:rPr lang="es-MX" i="1" dirty="0" err="1"/>
              <a:t>learning</a:t>
            </a:r>
            <a:r>
              <a:rPr lang="es-MX" i="1" dirty="0"/>
              <a:t> </a:t>
            </a:r>
            <a:r>
              <a:rPr lang="es-MX" dirty="0"/>
              <a:t>y el análisis de series temporales. Estas herramientas permiten identificar patrones y prever movimientos en el mercado.</a:t>
            </a:r>
          </a:p>
          <a:p>
            <a:pPr algn="just"/>
            <a:r>
              <a:rPr lang="es-MX" dirty="0"/>
              <a:t>A través de este documento, se analizarán distintos modelos que intenten replicar y </a:t>
            </a:r>
            <a:r>
              <a:rPr lang="es-MX" dirty="0" err="1"/>
              <a:t>pronósticar</a:t>
            </a:r>
            <a:r>
              <a:rPr lang="es-MX" dirty="0"/>
              <a:t> los patrones que sigue un ETF apalancado: $SOXL.</a:t>
            </a:r>
          </a:p>
          <a:p>
            <a:pPr algn="just"/>
            <a:r>
              <a:rPr lang="es-MX" dirty="0"/>
              <a:t>Este ETF apalancado es relevante por los notables rendimientos que ha otorgado en los último 5 años, dado el incremento en la demanda por este tipo de productos a raíz del creciente desarrollo de la inteligencia artificial.</a:t>
            </a:r>
          </a:p>
          <a:p>
            <a:endParaRPr lang="es-MX" dirty="0"/>
          </a:p>
        </p:txBody>
      </p:sp>
      <p:pic>
        <p:nvPicPr>
          <p:cNvPr id="1026" name="Picture 2">
            <a:extLst>
              <a:ext uri="{FF2B5EF4-FFF2-40B4-BE49-F238E27FC236}">
                <a16:creationId xmlns:a16="http://schemas.microsoft.com/office/drawing/2014/main" id="{7D3B3B5E-59D7-A173-051F-131B73202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00" y="2050582"/>
            <a:ext cx="4146360" cy="437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MX" dirty="0"/>
              <a:t>Validación de modelos</a:t>
            </a:r>
          </a:p>
        </p:txBody>
      </p:sp>
      <p:sp>
        <p:nvSpPr>
          <p:cNvPr id="4" name="Marcador de contenido 3">
            <a:extLst>
              <a:ext uri="{FF2B5EF4-FFF2-40B4-BE49-F238E27FC236}">
                <a16:creationId xmlns:a16="http://schemas.microsoft.com/office/drawing/2014/main" id="{80D7A8AE-B78C-40E3-92F2-AC39EED74791}"/>
              </a:ext>
            </a:extLst>
          </p:cNvPr>
          <p:cNvSpPr>
            <a:spLocks noGrp="1"/>
          </p:cNvSpPr>
          <p:nvPr>
            <p:ph sz="half" idx="1"/>
          </p:nvPr>
        </p:nvSpPr>
        <p:spPr>
          <a:xfrm>
            <a:off x="6188419" y="2163455"/>
            <a:ext cx="5422390" cy="4506285"/>
          </a:xfrm>
        </p:spPr>
        <p:txBody>
          <a:bodyPr>
            <a:normAutofit/>
          </a:bodyPr>
          <a:lstStyle/>
          <a:p>
            <a:pPr algn="just"/>
            <a:r>
              <a:rPr lang="es-MX" dirty="0"/>
              <a:t>Durante el proceso, se evaluaron distintos modelos, para evaluar varias posibilidades y tomar en consideración aquella que mejor se aproxime a los resultados observados dentro de la muestra de tratamiento.</a:t>
            </a:r>
          </a:p>
          <a:p>
            <a:pPr algn="just"/>
            <a:r>
              <a:rPr lang="es-MX" dirty="0"/>
              <a:t>Entre los modelos investigados está:</a:t>
            </a:r>
          </a:p>
          <a:p>
            <a:pPr lvl="1" algn="just"/>
            <a:r>
              <a:rPr lang="es-MX" dirty="0"/>
              <a:t>Regresión simple contra valores de acciones de empresas relacionadas con semiconductores</a:t>
            </a:r>
          </a:p>
          <a:p>
            <a:pPr lvl="1" algn="just"/>
            <a:r>
              <a:rPr lang="es-MX" dirty="0"/>
              <a:t>Regresión Lasso</a:t>
            </a:r>
          </a:p>
          <a:p>
            <a:pPr lvl="1" algn="just"/>
            <a:r>
              <a:rPr lang="es-MX" dirty="0"/>
              <a:t>Regresión con componentes principales</a:t>
            </a:r>
          </a:p>
          <a:p>
            <a:pPr lvl="1" algn="just"/>
            <a:r>
              <a:rPr lang="es-MX" dirty="0"/>
              <a:t>Modelos autorregresivos y de efectos fijos.</a:t>
            </a:r>
          </a:p>
          <a:p>
            <a:pPr algn="just"/>
            <a:r>
              <a:rPr lang="es-MX" dirty="0"/>
              <a:t>Con lo anterior, se determinó que un modelo factible es una regresión Lasso.</a:t>
            </a:r>
          </a:p>
        </p:txBody>
      </p:sp>
      <p:pic>
        <p:nvPicPr>
          <p:cNvPr id="5" name="Imagen 4">
            <a:extLst>
              <a:ext uri="{FF2B5EF4-FFF2-40B4-BE49-F238E27FC236}">
                <a16:creationId xmlns:a16="http://schemas.microsoft.com/office/drawing/2014/main" id="{53885F20-8B2F-8027-2AF5-3C8417610130}"/>
              </a:ext>
            </a:extLst>
          </p:cNvPr>
          <p:cNvPicPr>
            <a:picLocks noChangeAspect="1"/>
          </p:cNvPicPr>
          <p:nvPr/>
        </p:nvPicPr>
        <p:blipFill>
          <a:blip r:embed="rId3"/>
          <a:stretch>
            <a:fillRect/>
          </a:stretch>
        </p:blipFill>
        <p:spPr>
          <a:xfrm>
            <a:off x="437360" y="2346406"/>
            <a:ext cx="5658640" cy="1209844"/>
          </a:xfrm>
          <a:prstGeom prst="rect">
            <a:avLst/>
          </a:prstGeom>
        </p:spPr>
      </p:pic>
      <p:pic>
        <p:nvPicPr>
          <p:cNvPr id="2050" name="Picture 2">
            <a:extLst>
              <a:ext uri="{FF2B5EF4-FFF2-40B4-BE49-F238E27FC236}">
                <a16:creationId xmlns:a16="http://schemas.microsoft.com/office/drawing/2014/main" id="{B3D85439-16A5-A1D9-3108-70300D2FEEE6}"/>
              </a:ext>
            </a:extLst>
          </p:cNvPr>
          <p:cNvPicPr>
            <a:picLocks noChangeAspect="1" noChangeArrowheads="1"/>
          </p:cNvPicPr>
          <p:nvPr/>
        </p:nvPicPr>
        <p:blipFill>
          <a:blip r:embed="rId4"/>
          <a:srcRect/>
          <a:stretch/>
        </p:blipFill>
        <p:spPr bwMode="auto">
          <a:xfrm>
            <a:off x="437360" y="3779627"/>
            <a:ext cx="5566222" cy="279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56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MX" dirty="0"/>
              <a:t>Conclusiones</a:t>
            </a:r>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7186788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MX">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MX" dirty="0">
                <a:solidFill>
                  <a:schemeClr val="bg2"/>
                </a:solidFill>
              </a:rPr>
              <a:t>Uziel Osvaldo Barrios González</a:t>
            </a:r>
          </a:p>
          <a:p>
            <a:pPr rtl="0"/>
            <a:endParaRPr lang="es-MX" dirty="0">
              <a:solidFill>
                <a:schemeClr val="bg2"/>
              </a:solidFill>
            </a:endParaRPr>
          </a:p>
          <a:p>
            <a:pPr rtl="0"/>
            <a:endParaRPr lang="es-MX"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104</TotalTime>
  <Words>459</Words>
  <Application>Microsoft Office PowerPoint</Application>
  <PresentationFormat>Panorámica</PresentationFormat>
  <Paragraphs>31</Paragraphs>
  <Slides>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Gill Sans MT</vt:lpstr>
      <vt:lpstr>Wingdings 2</vt:lpstr>
      <vt:lpstr>Dividendo</vt:lpstr>
      <vt:lpstr>Análisis Predictivo del Valor de ETFs en Semiconductores e Inteligencia Artificial</vt:lpstr>
      <vt:lpstr>Introducción al Análisis Predictivo</vt:lpstr>
      <vt:lpstr>La importancia de los semiconductores y el impacto en el desarrollo de la inteligencia artificial</vt:lpstr>
      <vt:lpstr>Análisis predictivo</vt:lpstr>
      <vt:lpstr>Validación de modelos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Predictivo del Valor de ETFs en Semiconductores e Inteligencia Artificial</dc:title>
  <dc:creator>Barrios González Uziel Osvaldo</dc:creator>
  <cp:lastModifiedBy>Uziel Osvaldo Barrios González</cp:lastModifiedBy>
  <cp:revision>6</cp:revision>
  <dcterms:created xsi:type="dcterms:W3CDTF">2024-08-22T00:16:27Z</dcterms:created>
  <dcterms:modified xsi:type="dcterms:W3CDTF">2024-08-22T03:57:31Z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