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2" r:id="rId16"/>
    <p:sldId id="273"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p:scale>
          <a:sx n="94" d="100"/>
          <a:sy n="94" d="100"/>
        </p:scale>
        <p:origin x="1720"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4B1FC6-F4A0-5B42-BBB9-B7B6488D993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08FCEF68-F7AA-B747-8080-26E3B805D4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672C3A1C-5D4C-754C-969F-A69B8C123492}"/>
              </a:ext>
            </a:extLst>
          </p:cNvPr>
          <p:cNvSpPr>
            <a:spLocks noGrp="1"/>
          </p:cNvSpPr>
          <p:nvPr>
            <p:ph type="dt" sz="half" idx="10"/>
          </p:nvPr>
        </p:nvSpPr>
        <p:spPr/>
        <p:txBody>
          <a:bodyPr/>
          <a:lstStyle/>
          <a:p>
            <a:fld id="{6EB18EF0-4AD7-AD42-A468-E378E8A0FD4A}" type="datetimeFigureOut">
              <a:rPr lang="en-GB" smtClean="0"/>
              <a:t>16/10/2020</a:t>
            </a:fld>
            <a:endParaRPr lang="en-GB"/>
          </a:p>
        </p:txBody>
      </p:sp>
      <p:sp>
        <p:nvSpPr>
          <p:cNvPr id="5" name="Segnaposto piè di pagina 4">
            <a:extLst>
              <a:ext uri="{FF2B5EF4-FFF2-40B4-BE49-F238E27FC236}">
                <a16:creationId xmlns:a16="http://schemas.microsoft.com/office/drawing/2014/main" id="{74EDE0DF-5F59-524D-8802-4F8F58F4C109}"/>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7A8F7F0C-9056-3740-BBE1-BDBA49DC53D7}"/>
              </a:ext>
            </a:extLst>
          </p:cNvPr>
          <p:cNvSpPr>
            <a:spLocks noGrp="1"/>
          </p:cNvSpPr>
          <p:nvPr>
            <p:ph type="sldNum" sz="quarter" idx="12"/>
          </p:nvPr>
        </p:nvSpPr>
        <p:spPr/>
        <p:txBody>
          <a:bodyPr/>
          <a:lstStyle/>
          <a:p>
            <a:fld id="{CD39CAA5-A04C-DF45-BD32-2F839D15C3BC}" type="slidenum">
              <a:rPr lang="en-GB" smtClean="0"/>
              <a:t>‹N›</a:t>
            </a:fld>
            <a:endParaRPr lang="en-GB"/>
          </a:p>
        </p:txBody>
      </p:sp>
    </p:spTree>
    <p:extLst>
      <p:ext uri="{BB962C8B-B14F-4D97-AF65-F5344CB8AC3E}">
        <p14:creationId xmlns:p14="http://schemas.microsoft.com/office/powerpoint/2010/main" val="422041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EE21ED-856D-0A4C-8123-9EFDF6AF352F}"/>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5D51A3E7-BD2F-5C40-8946-70C4B8038CAF}"/>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9CB3D2D9-EC9D-2344-872F-360340942240}"/>
              </a:ext>
            </a:extLst>
          </p:cNvPr>
          <p:cNvSpPr>
            <a:spLocks noGrp="1"/>
          </p:cNvSpPr>
          <p:nvPr>
            <p:ph type="dt" sz="half" idx="10"/>
          </p:nvPr>
        </p:nvSpPr>
        <p:spPr/>
        <p:txBody>
          <a:bodyPr/>
          <a:lstStyle/>
          <a:p>
            <a:fld id="{6EB18EF0-4AD7-AD42-A468-E378E8A0FD4A}" type="datetimeFigureOut">
              <a:rPr lang="en-GB" smtClean="0"/>
              <a:t>16/10/2020</a:t>
            </a:fld>
            <a:endParaRPr lang="en-GB"/>
          </a:p>
        </p:txBody>
      </p:sp>
      <p:sp>
        <p:nvSpPr>
          <p:cNvPr id="5" name="Segnaposto piè di pagina 4">
            <a:extLst>
              <a:ext uri="{FF2B5EF4-FFF2-40B4-BE49-F238E27FC236}">
                <a16:creationId xmlns:a16="http://schemas.microsoft.com/office/drawing/2014/main" id="{056A4365-6147-1E40-B60F-B7AC3D617027}"/>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4673AB3A-19AA-A144-9F40-AE8AE40023A2}"/>
              </a:ext>
            </a:extLst>
          </p:cNvPr>
          <p:cNvSpPr>
            <a:spLocks noGrp="1"/>
          </p:cNvSpPr>
          <p:nvPr>
            <p:ph type="sldNum" sz="quarter" idx="12"/>
          </p:nvPr>
        </p:nvSpPr>
        <p:spPr/>
        <p:txBody>
          <a:bodyPr/>
          <a:lstStyle/>
          <a:p>
            <a:fld id="{CD39CAA5-A04C-DF45-BD32-2F839D15C3BC}" type="slidenum">
              <a:rPr lang="en-GB" smtClean="0"/>
              <a:t>‹N›</a:t>
            </a:fld>
            <a:endParaRPr lang="en-GB"/>
          </a:p>
        </p:txBody>
      </p:sp>
    </p:spTree>
    <p:extLst>
      <p:ext uri="{BB962C8B-B14F-4D97-AF65-F5344CB8AC3E}">
        <p14:creationId xmlns:p14="http://schemas.microsoft.com/office/powerpoint/2010/main" val="1952888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D8AA010-ED43-A940-8FC1-319E7C6E94B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E415E012-B16C-1245-B136-8DE4D84D425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844E1A61-8A8C-FD4A-8B91-7D0D9FCD733C}"/>
              </a:ext>
            </a:extLst>
          </p:cNvPr>
          <p:cNvSpPr>
            <a:spLocks noGrp="1"/>
          </p:cNvSpPr>
          <p:nvPr>
            <p:ph type="dt" sz="half" idx="10"/>
          </p:nvPr>
        </p:nvSpPr>
        <p:spPr/>
        <p:txBody>
          <a:bodyPr/>
          <a:lstStyle/>
          <a:p>
            <a:fld id="{6EB18EF0-4AD7-AD42-A468-E378E8A0FD4A}" type="datetimeFigureOut">
              <a:rPr lang="en-GB" smtClean="0"/>
              <a:t>16/10/2020</a:t>
            </a:fld>
            <a:endParaRPr lang="en-GB"/>
          </a:p>
        </p:txBody>
      </p:sp>
      <p:sp>
        <p:nvSpPr>
          <p:cNvPr id="5" name="Segnaposto piè di pagina 4">
            <a:extLst>
              <a:ext uri="{FF2B5EF4-FFF2-40B4-BE49-F238E27FC236}">
                <a16:creationId xmlns:a16="http://schemas.microsoft.com/office/drawing/2014/main" id="{C0AB4FDA-950A-F841-8969-D8C7A843B88B}"/>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C38E705F-B24D-7F40-A368-2AEE74154295}"/>
              </a:ext>
            </a:extLst>
          </p:cNvPr>
          <p:cNvSpPr>
            <a:spLocks noGrp="1"/>
          </p:cNvSpPr>
          <p:nvPr>
            <p:ph type="sldNum" sz="quarter" idx="12"/>
          </p:nvPr>
        </p:nvSpPr>
        <p:spPr/>
        <p:txBody>
          <a:bodyPr/>
          <a:lstStyle/>
          <a:p>
            <a:fld id="{CD39CAA5-A04C-DF45-BD32-2F839D15C3BC}" type="slidenum">
              <a:rPr lang="en-GB" smtClean="0"/>
              <a:t>‹N›</a:t>
            </a:fld>
            <a:endParaRPr lang="en-GB"/>
          </a:p>
        </p:txBody>
      </p:sp>
    </p:spTree>
    <p:extLst>
      <p:ext uri="{BB962C8B-B14F-4D97-AF65-F5344CB8AC3E}">
        <p14:creationId xmlns:p14="http://schemas.microsoft.com/office/powerpoint/2010/main" val="3980739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13C9DB-1562-4D48-B9A8-307E2867E734}"/>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457DDC36-46EA-5A4B-8122-65495C2BD31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25991861-B2CF-4746-A3B0-0D3B0BC30BEE}"/>
              </a:ext>
            </a:extLst>
          </p:cNvPr>
          <p:cNvSpPr>
            <a:spLocks noGrp="1"/>
          </p:cNvSpPr>
          <p:nvPr>
            <p:ph type="dt" sz="half" idx="10"/>
          </p:nvPr>
        </p:nvSpPr>
        <p:spPr/>
        <p:txBody>
          <a:bodyPr/>
          <a:lstStyle/>
          <a:p>
            <a:fld id="{6EB18EF0-4AD7-AD42-A468-E378E8A0FD4A}" type="datetimeFigureOut">
              <a:rPr lang="en-GB" smtClean="0"/>
              <a:t>16/10/2020</a:t>
            </a:fld>
            <a:endParaRPr lang="en-GB"/>
          </a:p>
        </p:txBody>
      </p:sp>
      <p:sp>
        <p:nvSpPr>
          <p:cNvPr id="5" name="Segnaposto piè di pagina 4">
            <a:extLst>
              <a:ext uri="{FF2B5EF4-FFF2-40B4-BE49-F238E27FC236}">
                <a16:creationId xmlns:a16="http://schemas.microsoft.com/office/drawing/2014/main" id="{04ACE63A-7215-C14B-8B8B-501AAD03CDAA}"/>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8332B574-88E5-FD49-A507-EBB4E91151C2}"/>
              </a:ext>
            </a:extLst>
          </p:cNvPr>
          <p:cNvSpPr>
            <a:spLocks noGrp="1"/>
          </p:cNvSpPr>
          <p:nvPr>
            <p:ph type="sldNum" sz="quarter" idx="12"/>
          </p:nvPr>
        </p:nvSpPr>
        <p:spPr/>
        <p:txBody>
          <a:bodyPr/>
          <a:lstStyle/>
          <a:p>
            <a:fld id="{CD39CAA5-A04C-DF45-BD32-2F839D15C3BC}" type="slidenum">
              <a:rPr lang="en-GB" smtClean="0"/>
              <a:t>‹N›</a:t>
            </a:fld>
            <a:endParaRPr lang="en-GB"/>
          </a:p>
        </p:txBody>
      </p:sp>
    </p:spTree>
    <p:extLst>
      <p:ext uri="{BB962C8B-B14F-4D97-AF65-F5344CB8AC3E}">
        <p14:creationId xmlns:p14="http://schemas.microsoft.com/office/powerpoint/2010/main" val="2833171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A0FC9C-636B-E34E-BAD2-A6A53B02CC2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5E218562-FE49-994E-AA1E-DB36BB2E9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7025B37-0EBE-4C44-AF27-CDCEC49DF0AE}"/>
              </a:ext>
            </a:extLst>
          </p:cNvPr>
          <p:cNvSpPr>
            <a:spLocks noGrp="1"/>
          </p:cNvSpPr>
          <p:nvPr>
            <p:ph type="dt" sz="half" idx="10"/>
          </p:nvPr>
        </p:nvSpPr>
        <p:spPr/>
        <p:txBody>
          <a:bodyPr/>
          <a:lstStyle/>
          <a:p>
            <a:fld id="{6EB18EF0-4AD7-AD42-A468-E378E8A0FD4A}" type="datetimeFigureOut">
              <a:rPr lang="en-GB" smtClean="0"/>
              <a:t>16/10/2020</a:t>
            </a:fld>
            <a:endParaRPr lang="en-GB"/>
          </a:p>
        </p:txBody>
      </p:sp>
      <p:sp>
        <p:nvSpPr>
          <p:cNvPr id="5" name="Segnaposto piè di pagina 4">
            <a:extLst>
              <a:ext uri="{FF2B5EF4-FFF2-40B4-BE49-F238E27FC236}">
                <a16:creationId xmlns:a16="http://schemas.microsoft.com/office/drawing/2014/main" id="{0F97FD34-6E2B-AC44-AA60-A3A0DBE904C4}"/>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5B59952F-4AC5-4B40-862B-861CAF300300}"/>
              </a:ext>
            </a:extLst>
          </p:cNvPr>
          <p:cNvSpPr>
            <a:spLocks noGrp="1"/>
          </p:cNvSpPr>
          <p:nvPr>
            <p:ph type="sldNum" sz="quarter" idx="12"/>
          </p:nvPr>
        </p:nvSpPr>
        <p:spPr/>
        <p:txBody>
          <a:bodyPr/>
          <a:lstStyle/>
          <a:p>
            <a:fld id="{CD39CAA5-A04C-DF45-BD32-2F839D15C3BC}" type="slidenum">
              <a:rPr lang="en-GB" smtClean="0"/>
              <a:t>‹N›</a:t>
            </a:fld>
            <a:endParaRPr lang="en-GB"/>
          </a:p>
        </p:txBody>
      </p:sp>
    </p:spTree>
    <p:extLst>
      <p:ext uri="{BB962C8B-B14F-4D97-AF65-F5344CB8AC3E}">
        <p14:creationId xmlns:p14="http://schemas.microsoft.com/office/powerpoint/2010/main" val="767251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0BDA5D-80C8-A048-ADE9-14656AE9FFB2}"/>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B9C87BEA-AB2C-D745-A3B0-710F5E205D3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2ADB79B4-37B1-B244-B289-157774311C16}"/>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9B562343-9094-5346-842A-5043A64FBF34}"/>
              </a:ext>
            </a:extLst>
          </p:cNvPr>
          <p:cNvSpPr>
            <a:spLocks noGrp="1"/>
          </p:cNvSpPr>
          <p:nvPr>
            <p:ph type="dt" sz="half" idx="10"/>
          </p:nvPr>
        </p:nvSpPr>
        <p:spPr/>
        <p:txBody>
          <a:bodyPr/>
          <a:lstStyle/>
          <a:p>
            <a:fld id="{6EB18EF0-4AD7-AD42-A468-E378E8A0FD4A}" type="datetimeFigureOut">
              <a:rPr lang="en-GB" smtClean="0"/>
              <a:t>16/10/2020</a:t>
            </a:fld>
            <a:endParaRPr lang="en-GB"/>
          </a:p>
        </p:txBody>
      </p:sp>
      <p:sp>
        <p:nvSpPr>
          <p:cNvPr id="6" name="Segnaposto piè di pagina 5">
            <a:extLst>
              <a:ext uri="{FF2B5EF4-FFF2-40B4-BE49-F238E27FC236}">
                <a16:creationId xmlns:a16="http://schemas.microsoft.com/office/drawing/2014/main" id="{0994531C-6E7C-2349-ABDC-406549EABD1F}"/>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F6974B4A-D5C9-C84A-A82E-7B2ED984F640}"/>
              </a:ext>
            </a:extLst>
          </p:cNvPr>
          <p:cNvSpPr>
            <a:spLocks noGrp="1"/>
          </p:cNvSpPr>
          <p:nvPr>
            <p:ph type="sldNum" sz="quarter" idx="12"/>
          </p:nvPr>
        </p:nvSpPr>
        <p:spPr/>
        <p:txBody>
          <a:bodyPr/>
          <a:lstStyle/>
          <a:p>
            <a:fld id="{CD39CAA5-A04C-DF45-BD32-2F839D15C3BC}" type="slidenum">
              <a:rPr lang="en-GB" smtClean="0"/>
              <a:t>‹N›</a:t>
            </a:fld>
            <a:endParaRPr lang="en-GB"/>
          </a:p>
        </p:txBody>
      </p:sp>
    </p:spTree>
    <p:extLst>
      <p:ext uri="{BB962C8B-B14F-4D97-AF65-F5344CB8AC3E}">
        <p14:creationId xmlns:p14="http://schemas.microsoft.com/office/powerpoint/2010/main" val="272170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B089D-F695-AA4B-B686-FD9F6AB1DE5F}"/>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AE46ED6F-DAA1-E745-9F2C-DCA13E3237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F6E17929-BE38-3246-8281-871E37BA7F7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5D537FDE-8E47-CA44-8EBC-368C5A404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56590CF-8BA1-1D41-91B0-1D6841000F0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5AC9A58C-5D37-1B46-9C16-140ABF30BD4A}"/>
              </a:ext>
            </a:extLst>
          </p:cNvPr>
          <p:cNvSpPr>
            <a:spLocks noGrp="1"/>
          </p:cNvSpPr>
          <p:nvPr>
            <p:ph type="dt" sz="half" idx="10"/>
          </p:nvPr>
        </p:nvSpPr>
        <p:spPr/>
        <p:txBody>
          <a:bodyPr/>
          <a:lstStyle/>
          <a:p>
            <a:fld id="{6EB18EF0-4AD7-AD42-A468-E378E8A0FD4A}" type="datetimeFigureOut">
              <a:rPr lang="en-GB" smtClean="0"/>
              <a:t>16/10/2020</a:t>
            </a:fld>
            <a:endParaRPr lang="en-GB"/>
          </a:p>
        </p:txBody>
      </p:sp>
      <p:sp>
        <p:nvSpPr>
          <p:cNvPr id="8" name="Segnaposto piè di pagina 7">
            <a:extLst>
              <a:ext uri="{FF2B5EF4-FFF2-40B4-BE49-F238E27FC236}">
                <a16:creationId xmlns:a16="http://schemas.microsoft.com/office/drawing/2014/main" id="{A820DC27-BFEB-FF4D-91FB-BC98A94B01ED}"/>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8989B4E1-AB67-3040-AC97-EC1A6C48D17F}"/>
              </a:ext>
            </a:extLst>
          </p:cNvPr>
          <p:cNvSpPr>
            <a:spLocks noGrp="1"/>
          </p:cNvSpPr>
          <p:nvPr>
            <p:ph type="sldNum" sz="quarter" idx="12"/>
          </p:nvPr>
        </p:nvSpPr>
        <p:spPr/>
        <p:txBody>
          <a:bodyPr/>
          <a:lstStyle/>
          <a:p>
            <a:fld id="{CD39CAA5-A04C-DF45-BD32-2F839D15C3BC}" type="slidenum">
              <a:rPr lang="en-GB" smtClean="0"/>
              <a:t>‹N›</a:t>
            </a:fld>
            <a:endParaRPr lang="en-GB"/>
          </a:p>
        </p:txBody>
      </p:sp>
    </p:spTree>
    <p:extLst>
      <p:ext uri="{BB962C8B-B14F-4D97-AF65-F5344CB8AC3E}">
        <p14:creationId xmlns:p14="http://schemas.microsoft.com/office/powerpoint/2010/main" val="3095722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A2E701-ED30-6E43-8B5D-E0437059E1F4}"/>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CC8F511F-57AE-E94C-9BBF-B232900EC1DF}"/>
              </a:ext>
            </a:extLst>
          </p:cNvPr>
          <p:cNvSpPr>
            <a:spLocks noGrp="1"/>
          </p:cNvSpPr>
          <p:nvPr>
            <p:ph type="dt" sz="half" idx="10"/>
          </p:nvPr>
        </p:nvSpPr>
        <p:spPr/>
        <p:txBody>
          <a:bodyPr/>
          <a:lstStyle/>
          <a:p>
            <a:fld id="{6EB18EF0-4AD7-AD42-A468-E378E8A0FD4A}" type="datetimeFigureOut">
              <a:rPr lang="en-GB" smtClean="0"/>
              <a:t>16/10/2020</a:t>
            </a:fld>
            <a:endParaRPr lang="en-GB"/>
          </a:p>
        </p:txBody>
      </p:sp>
      <p:sp>
        <p:nvSpPr>
          <p:cNvPr id="4" name="Segnaposto piè di pagina 3">
            <a:extLst>
              <a:ext uri="{FF2B5EF4-FFF2-40B4-BE49-F238E27FC236}">
                <a16:creationId xmlns:a16="http://schemas.microsoft.com/office/drawing/2014/main" id="{8FE3E924-E8B9-9E4A-A30D-A0CBABD0C972}"/>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8B976318-7268-E348-B0A0-20A0A9A6E6DA}"/>
              </a:ext>
            </a:extLst>
          </p:cNvPr>
          <p:cNvSpPr>
            <a:spLocks noGrp="1"/>
          </p:cNvSpPr>
          <p:nvPr>
            <p:ph type="sldNum" sz="quarter" idx="12"/>
          </p:nvPr>
        </p:nvSpPr>
        <p:spPr/>
        <p:txBody>
          <a:bodyPr/>
          <a:lstStyle/>
          <a:p>
            <a:fld id="{CD39CAA5-A04C-DF45-BD32-2F839D15C3BC}" type="slidenum">
              <a:rPr lang="en-GB" smtClean="0"/>
              <a:t>‹N›</a:t>
            </a:fld>
            <a:endParaRPr lang="en-GB"/>
          </a:p>
        </p:txBody>
      </p:sp>
    </p:spTree>
    <p:extLst>
      <p:ext uri="{BB962C8B-B14F-4D97-AF65-F5344CB8AC3E}">
        <p14:creationId xmlns:p14="http://schemas.microsoft.com/office/powerpoint/2010/main" val="1397031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F5922FB-E3B6-9040-AE82-D0E6B46BB97A}"/>
              </a:ext>
            </a:extLst>
          </p:cNvPr>
          <p:cNvSpPr>
            <a:spLocks noGrp="1"/>
          </p:cNvSpPr>
          <p:nvPr>
            <p:ph type="dt" sz="half" idx="10"/>
          </p:nvPr>
        </p:nvSpPr>
        <p:spPr/>
        <p:txBody>
          <a:bodyPr/>
          <a:lstStyle/>
          <a:p>
            <a:fld id="{6EB18EF0-4AD7-AD42-A468-E378E8A0FD4A}" type="datetimeFigureOut">
              <a:rPr lang="en-GB" smtClean="0"/>
              <a:t>16/10/2020</a:t>
            </a:fld>
            <a:endParaRPr lang="en-GB"/>
          </a:p>
        </p:txBody>
      </p:sp>
      <p:sp>
        <p:nvSpPr>
          <p:cNvPr id="3" name="Segnaposto piè di pagina 2">
            <a:extLst>
              <a:ext uri="{FF2B5EF4-FFF2-40B4-BE49-F238E27FC236}">
                <a16:creationId xmlns:a16="http://schemas.microsoft.com/office/drawing/2014/main" id="{16CB6CD8-1198-D147-A875-FA5C78D7A72F}"/>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95077364-7FB8-1A40-A6A8-BBFE1D0D57D7}"/>
              </a:ext>
            </a:extLst>
          </p:cNvPr>
          <p:cNvSpPr>
            <a:spLocks noGrp="1"/>
          </p:cNvSpPr>
          <p:nvPr>
            <p:ph type="sldNum" sz="quarter" idx="12"/>
          </p:nvPr>
        </p:nvSpPr>
        <p:spPr/>
        <p:txBody>
          <a:bodyPr/>
          <a:lstStyle/>
          <a:p>
            <a:fld id="{CD39CAA5-A04C-DF45-BD32-2F839D15C3BC}" type="slidenum">
              <a:rPr lang="en-GB" smtClean="0"/>
              <a:t>‹N›</a:t>
            </a:fld>
            <a:endParaRPr lang="en-GB"/>
          </a:p>
        </p:txBody>
      </p:sp>
    </p:spTree>
    <p:extLst>
      <p:ext uri="{BB962C8B-B14F-4D97-AF65-F5344CB8AC3E}">
        <p14:creationId xmlns:p14="http://schemas.microsoft.com/office/powerpoint/2010/main" val="3385539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DFD9F6-8CDB-2E41-8AB1-1BA8FCE0108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405B9202-5ECA-7B4F-B41B-6BA0922182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9DA9EA63-E540-E749-A0D6-4610706C4D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B4AF587-AFB2-CE44-8EF2-24248300DF1F}"/>
              </a:ext>
            </a:extLst>
          </p:cNvPr>
          <p:cNvSpPr>
            <a:spLocks noGrp="1"/>
          </p:cNvSpPr>
          <p:nvPr>
            <p:ph type="dt" sz="half" idx="10"/>
          </p:nvPr>
        </p:nvSpPr>
        <p:spPr/>
        <p:txBody>
          <a:bodyPr/>
          <a:lstStyle/>
          <a:p>
            <a:fld id="{6EB18EF0-4AD7-AD42-A468-E378E8A0FD4A}" type="datetimeFigureOut">
              <a:rPr lang="en-GB" smtClean="0"/>
              <a:t>16/10/2020</a:t>
            </a:fld>
            <a:endParaRPr lang="en-GB"/>
          </a:p>
        </p:txBody>
      </p:sp>
      <p:sp>
        <p:nvSpPr>
          <p:cNvPr id="6" name="Segnaposto piè di pagina 5">
            <a:extLst>
              <a:ext uri="{FF2B5EF4-FFF2-40B4-BE49-F238E27FC236}">
                <a16:creationId xmlns:a16="http://schemas.microsoft.com/office/drawing/2014/main" id="{EAA02DCF-811F-5543-BC6E-268BF422078F}"/>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4FB1D95A-B757-2A46-BA3E-6BE8FCBBD3BD}"/>
              </a:ext>
            </a:extLst>
          </p:cNvPr>
          <p:cNvSpPr>
            <a:spLocks noGrp="1"/>
          </p:cNvSpPr>
          <p:nvPr>
            <p:ph type="sldNum" sz="quarter" idx="12"/>
          </p:nvPr>
        </p:nvSpPr>
        <p:spPr/>
        <p:txBody>
          <a:bodyPr/>
          <a:lstStyle/>
          <a:p>
            <a:fld id="{CD39CAA5-A04C-DF45-BD32-2F839D15C3BC}" type="slidenum">
              <a:rPr lang="en-GB" smtClean="0"/>
              <a:t>‹N›</a:t>
            </a:fld>
            <a:endParaRPr lang="en-GB"/>
          </a:p>
        </p:txBody>
      </p:sp>
    </p:spTree>
    <p:extLst>
      <p:ext uri="{BB962C8B-B14F-4D97-AF65-F5344CB8AC3E}">
        <p14:creationId xmlns:p14="http://schemas.microsoft.com/office/powerpoint/2010/main" val="3318320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67B5D1-F5E8-9D46-877A-2F8954269CF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1A80D4E8-4638-0741-9189-639D68D5F6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05E346EA-7C2A-6042-9FC1-188EE1FDA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6251393-D00A-014A-8557-B9540121F3DA}"/>
              </a:ext>
            </a:extLst>
          </p:cNvPr>
          <p:cNvSpPr>
            <a:spLocks noGrp="1"/>
          </p:cNvSpPr>
          <p:nvPr>
            <p:ph type="dt" sz="half" idx="10"/>
          </p:nvPr>
        </p:nvSpPr>
        <p:spPr/>
        <p:txBody>
          <a:bodyPr/>
          <a:lstStyle/>
          <a:p>
            <a:fld id="{6EB18EF0-4AD7-AD42-A468-E378E8A0FD4A}" type="datetimeFigureOut">
              <a:rPr lang="en-GB" smtClean="0"/>
              <a:t>16/10/2020</a:t>
            </a:fld>
            <a:endParaRPr lang="en-GB"/>
          </a:p>
        </p:txBody>
      </p:sp>
      <p:sp>
        <p:nvSpPr>
          <p:cNvPr id="6" name="Segnaposto piè di pagina 5">
            <a:extLst>
              <a:ext uri="{FF2B5EF4-FFF2-40B4-BE49-F238E27FC236}">
                <a16:creationId xmlns:a16="http://schemas.microsoft.com/office/drawing/2014/main" id="{8CEEE17E-8FB0-5345-A3E5-A79E7D994021}"/>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7E0E10F1-3211-1A46-A624-C3C5A9F22F96}"/>
              </a:ext>
            </a:extLst>
          </p:cNvPr>
          <p:cNvSpPr>
            <a:spLocks noGrp="1"/>
          </p:cNvSpPr>
          <p:nvPr>
            <p:ph type="sldNum" sz="quarter" idx="12"/>
          </p:nvPr>
        </p:nvSpPr>
        <p:spPr/>
        <p:txBody>
          <a:bodyPr/>
          <a:lstStyle/>
          <a:p>
            <a:fld id="{CD39CAA5-A04C-DF45-BD32-2F839D15C3BC}" type="slidenum">
              <a:rPr lang="en-GB" smtClean="0"/>
              <a:t>‹N›</a:t>
            </a:fld>
            <a:endParaRPr lang="en-GB"/>
          </a:p>
        </p:txBody>
      </p:sp>
    </p:spTree>
    <p:extLst>
      <p:ext uri="{BB962C8B-B14F-4D97-AF65-F5344CB8AC3E}">
        <p14:creationId xmlns:p14="http://schemas.microsoft.com/office/powerpoint/2010/main" val="2521977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FBCAC56-7F86-CD44-B5DA-B3D01F2E6F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591B56CA-C7F0-AC40-803B-33A30A158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1B67CA07-D69A-C747-AB8B-F218F5484A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B18EF0-4AD7-AD42-A468-E378E8A0FD4A}" type="datetimeFigureOut">
              <a:rPr lang="en-GB" smtClean="0"/>
              <a:t>16/10/2020</a:t>
            </a:fld>
            <a:endParaRPr lang="en-GB"/>
          </a:p>
        </p:txBody>
      </p:sp>
      <p:sp>
        <p:nvSpPr>
          <p:cNvPr id="5" name="Segnaposto piè di pagina 4">
            <a:extLst>
              <a:ext uri="{FF2B5EF4-FFF2-40B4-BE49-F238E27FC236}">
                <a16:creationId xmlns:a16="http://schemas.microsoft.com/office/drawing/2014/main" id="{C763BABA-DFAE-2847-8141-2A1BF7C6A8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a:extLst>
              <a:ext uri="{FF2B5EF4-FFF2-40B4-BE49-F238E27FC236}">
                <a16:creationId xmlns:a16="http://schemas.microsoft.com/office/drawing/2014/main" id="{72DC50DD-919A-534D-BFA5-18A1045309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9CAA5-A04C-DF45-BD32-2F839D15C3BC}" type="slidenum">
              <a:rPr lang="en-GB" smtClean="0"/>
              <a:t>‹N›</a:t>
            </a:fld>
            <a:endParaRPr lang="en-GB"/>
          </a:p>
        </p:txBody>
      </p:sp>
    </p:spTree>
    <p:extLst>
      <p:ext uri="{BB962C8B-B14F-4D97-AF65-F5344CB8AC3E}">
        <p14:creationId xmlns:p14="http://schemas.microsoft.com/office/powerpoint/2010/main" val="2863890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vcgit.hhi.fraunhofer.de/jct-vc/HM" TargetMode="External"/><Relationship Id="rId2" Type="http://schemas.openxmlformats.org/officeDocument/2006/relationships/hyperlink" Target="http://iphome.hhi.de/wiegand/assets/pdfs/2012_12_IEEE-HEVC-Overview.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EE8446-B457-CA4F-8009-9654159E2445}"/>
              </a:ext>
            </a:extLst>
          </p:cNvPr>
          <p:cNvSpPr>
            <a:spLocks noGrp="1"/>
          </p:cNvSpPr>
          <p:nvPr>
            <p:ph type="ctrTitle"/>
          </p:nvPr>
        </p:nvSpPr>
        <p:spPr/>
        <p:txBody>
          <a:bodyPr/>
          <a:lstStyle/>
          <a:p>
            <a:r>
              <a:rPr lang="en-GB" dirty="0"/>
              <a:t>HEVC</a:t>
            </a:r>
          </a:p>
        </p:txBody>
      </p:sp>
      <p:sp>
        <p:nvSpPr>
          <p:cNvPr id="3" name="Sottotitolo 2">
            <a:extLst>
              <a:ext uri="{FF2B5EF4-FFF2-40B4-BE49-F238E27FC236}">
                <a16:creationId xmlns:a16="http://schemas.microsoft.com/office/drawing/2014/main" id="{BAEE9E7D-C2A2-D849-AE04-5E90B6C7CCE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832447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AFFD40-E731-704F-A18A-196CA92C97AF}"/>
              </a:ext>
            </a:extLst>
          </p:cNvPr>
          <p:cNvSpPr>
            <a:spLocks noGrp="1"/>
          </p:cNvSpPr>
          <p:nvPr>
            <p:ph type="title"/>
          </p:nvPr>
        </p:nvSpPr>
        <p:spPr/>
        <p:txBody>
          <a:bodyPr/>
          <a:lstStyle/>
          <a:p>
            <a:r>
              <a:rPr lang="en-GB" dirty="0"/>
              <a:t>Standard definitions</a:t>
            </a:r>
          </a:p>
        </p:txBody>
      </p:sp>
      <p:sp>
        <p:nvSpPr>
          <p:cNvPr id="3" name="Segnaposto contenuto 2">
            <a:extLst>
              <a:ext uri="{FF2B5EF4-FFF2-40B4-BE49-F238E27FC236}">
                <a16:creationId xmlns:a16="http://schemas.microsoft.com/office/drawing/2014/main" id="{D71582DA-A48A-754A-AB4A-0BA87E6C4116}"/>
              </a:ext>
            </a:extLst>
          </p:cNvPr>
          <p:cNvSpPr>
            <a:spLocks noGrp="1"/>
          </p:cNvSpPr>
          <p:nvPr>
            <p:ph idx="1"/>
          </p:nvPr>
        </p:nvSpPr>
        <p:spPr/>
        <p:txBody>
          <a:bodyPr>
            <a:normAutofit fontScale="92500" lnSpcReduction="10000"/>
          </a:bodyPr>
          <a:lstStyle/>
          <a:p>
            <a:pPr fontAlgn="base"/>
            <a:r>
              <a:rPr lang="en-GB" b="1" dirty="0">
                <a:effectLst/>
              </a:rPr>
              <a:t>CU (coding unit)</a:t>
            </a:r>
            <a:r>
              <a:rPr lang="en-GB" dirty="0">
                <a:effectLst/>
              </a:rPr>
              <a:t>: A coding block of luma samples, two corresponding coding blocks of chroma samples of a picture that has three sample arrays, or a coding block of samples of a monochrome picture or a picture that is coded using three separate colour planes and syntax structures used to code the samples. The division of a coding tree unit into coding units is a partitioning.</a:t>
            </a:r>
          </a:p>
          <a:p>
            <a:pPr fontAlgn="base"/>
            <a:r>
              <a:rPr lang="en-GB" b="1" dirty="0">
                <a:effectLst/>
              </a:rPr>
              <a:t>PB (prediction block)</a:t>
            </a:r>
            <a:r>
              <a:rPr lang="en-GB" dirty="0">
                <a:effectLst/>
              </a:rPr>
              <a:t>: A rectangular </a:t>
            </a:r>
            <a:r>
              <a:rPr lang="en-GB" dirty="0" err="1">
                <a:effectLst/>
              </a:rPr>
              <a:t>MxN</a:t>
            </a:r>
            <a:r>
              <a:rPr lang="en-GB" dirty="0">
                <a:effectLst/>
              </a:rPr>
              <a:t> block of samples on which the same prediction is applied. The division of a coding block into prediction blocks is a partitioning.</a:t>
            </a:r>
          </a:p>
          <a:p>
            <a:pPr fontAlgn="base"/>
            <a:r>
              <a:rPr lang="en-GB" b="1" dirty="0">
                <a:effectLst/>
              </a:rPr>
              <a:t>TB (transform block)</a:t>
            </a:r>
            <a:r>
              <a:rPr lang="en-GB" dirty="0">
                <a:effectLst/>
              </a:rPr>
              <a:t>: A rectangular </a:t>
            </a:r>
            <a:r>
              <a:rPr lang="en-GB" dirty="0" err="1">
                <a:effectLst/>
              </a:rPr>
              <a:t>MxN</a:t>
            </a:r>
            <a:r>
              <a:rPr lang="en-GB" dirty="0">
                <a:effectLst/>
              </a:rPr>
              <a:t> block of samples on which the same transform is applied. The division of a coding block into transform blocks is a partitioning.</a:t>
            </a:r>
          </a:p>
          <a:p>
            <a:endParaRPr lang="en-GB" dirty="0"/>
          </a:p>
        </p:txBody>
      </p:sp>
    </p:spTree>
    <p:extLst>
      <p:ext uri="{BB962C8B-B14F-4D97-AF65-F5344CB8AC3E}">
        <p14:creationId xmlns:p14="http://schemas.microsoft.com/office/powerpoint/2010/main" val="2370948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2ED86E-5F3B-6449-80BB-A9B8F98B207F}"/>
              </a:ext>
            </a:extLst>
          </p:cNvPr>
          <p:cNvSpPr>
            <a:spLocks noGrp="1"/>
          </p:cNvSpPr>
          <p:nvPr>
            <p:ph type="title"/>
          </p:nvPr>
        </p:nvSpPr>
        <p:spPr/>
        <p:txBody>
          <a:bodyPr/>
          <a:lstStyle/>
          <a:p>
            <a:r>
              <a:rPr lang="en-GB" dirty="0"/>
              <a:t>Example: A GOP structure</a:t>
            </a:r>
          </a:p>
        </p:txBody>
      </p:sp>
      <p:sp>
        <p:nvSpPr>
          <p:cNvPr id="3" name="Segnaposto contenuto 2">
            <a:extLst>
              <a:ext uri="{FF2B5EF4-FFF2-40B4-BE49-F238E27FC236}">
                <a16:creationId xmlns:a16="http://schemas.microsoft.com/office/drawing/2014/main" id="{BC769699-E537-1641-89A0-20F5A81EA1EE}"/>
              </a:ext>
            </a:extLst>
          </p:cNvPr>
          <p:cNvSpPr>
            <a:spLocks noGrp="1"/>
          </p:cNvSpPr>
          <p:nvPr>
            <p:ph idx="1"/>
          </p:nvPr>
        </p:nvSpPr>
        <p:spPr/>
        <p:txBody>
          <a:bodyPr/>
          <a:lstStyle/>
          <a:p>
            <a:endParaRPr lang="en-GB"/>
          </a:p>
        </p:txBody>
      </p:sp>
      <p:pic>
        <p:nvPicPr>
          <p:cNvPr id="4" name="Immagine 3">
            <a:extLst>
              <a:ext uri="{FF2B5EF4-FFF2-40B4-BE49-F238E27FC236}">
                <a16:creationId xmlns:a16="http://schemas.microsoft.com/office/drawing/2014/main" id="{BC3F9B97-BB8D-E342-BBA0-5464AFF1CA12}"/>
              </a:ext>
            </a:extLst>
          </p:cNvPr>
          <p:cNvPicPr>
            <a:picLocks noChangeAspect="1"/>
          </p:cNvPicPr>
          <p:nvPr/>
        </p:nvPicPr>
        <p:blipFill>
          <a:blip r:embed="rId2"/>
          <a:stretch>
            <a:fillRect/>
          </a:stretch>
        </p:blipFill>
        <p:spPr>
          <a:xfrm>
            <a:off x="685800" y="2407444"/>
            <a:ext cx="10668000" cy="3187700"/>
          </a:xfrm>
          <a:prstGeom prst="rect">
            <a:avLst/>
          </a:prstGeom>
        </p:spPr>
      </p:pic>
    </p:spTree>
    <p:extLst>
      <p:ext uri="{BB962C8B-B14F-4D97-AF65-F5344CB8AC3E}">
        <p14:creationId xmlns:p14="http://schemas.microsoft.com/office/powerpoint/2010/main" val="3603950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9CE04B-1B1D-E344-82D1-B08AA872A538}"/>
              </a:ext>
            </a:extLst>
          </p:cNvPr>
          <p:cNvSpPr>
            <a:spLocks noGrp="1"/>
          </p:cNvSpPr>
          <p:nvPr>
            <p:ph type="title"/>
          </p:nvPr>
        </p:nvSpPr>
        <p:spPr/>
        <p:txBody>
          <a:bodyPr/>
          <a:lstStyle/>
          <a:p>
            <a:r>
              <a:rPr lang="en-GB" dirty="0"/>
              <a:t>Frame 1 -4 configuration</a:t>
            </a:r>
          </a:p>
        </p:txBody>
      </p:sp>
      <p:sp>
        <p:nvSpPr>
          <p:cNvPr id="3" name="Segnaposto contenuto 2">
            <a:extLst>
              <a:ext uri="{FF2B5EF4-FFF2-40B4-BE49-F238E27FC236}">
                <a16:creationId xmlns:a16="http://schemas.microsoft.com/office/drawing/2014/main" id="{7095881E-263F-CA4A-AAAB-DFA1C7703504}"/>
              </a:ext>
            </a:extLst>
          </p:cNvPr>
          <p:cNvSpPr>
            <a:spLocks noGrp="1"/>
          </p:cNvSpPr>
          <p:nvPr>
            <p:ph idx="1"/>
          </p:nvPr>
        </p:nvSpPr>
        <p:spPr/>
        <p:txBody>
          <a:bodyPr/>
          <a:lstStyle/>
          <a:p>
            <a:endParaRPr lang="en-GB"/>
          </a:p>
        </p:txBody>
      </p:sp>
      <p:pic>
        <p:nvPicPr>
          <p:cNvPr id="4" name="Immagine 3">
            <a:extLst>
              <a:ext uri="{FF2B5EF4-FFF2-40B4-BE49-F238E27FC236}">
                <a16:creationId xmlns:a16="http://schemas.microsoft.com/office/drawing/2014/main" id="{BB97BCBA-98CB-6745-966D-7B3A067C87FB}"/>
              </a:ext>
            </a:extLst>
          </p:cNvPr>
          <p:cNvPicPr>
            <a:picLocks noChangeAspect="1"/>
          </p:cNvPicPr>
          <p:nvPr/>
        </p:nvPicPr>
        <p:blipFill>
          <a:blip r:embed="rId2"/>
          <a:stretch>
            <a:fillRect/>
          </a:stretch>
        </p:blipFill>
        <p:spPr>
          <a:xfrm>
            <a:off x="1866900" y="1969294"/>
            <a:ext cx="8458200" cy="4064000"/>
          </a:xfrm>
          <a:prstGeom prst="rect">
            <a:avLst/>
          </a:prstGeom>
        </p:spPr>
      </p:pic>
    </p:spTree>
    <p:extLst>
      <p:ext uri="{BB962C8B-B14F-4D97-AF65-F5344CB8AC3E}">
        <p14:creationId xmlns:p14="http://schemas.microsoft.com/office/powerpoint/2010/main" val="3207994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C17777-3EA2-2444-B6AE-C158E9A1F7E0}"/>
              </a:ext>
            </a:extLst>
          </p:cNvPr>
          <p:cNvSpPr>
            <a:spLocks noGrp="1"/>
          </p:cNvSpPr>
          <p:nvPr>
            <p:ph type="title"/>
          </p:nvPr>
        </p:nvSpPr>
        <p:spPr/>
        <p:txBody>
          <a:bodyPr/>
          <a:lstStyle/>
          <a:p>
            <a:r>
              <a:rPr lang="en-GB" dirty="0"/>
              <a:t>If predict=2, green area auto-computed</a:t>
            </a:r>
          </a:p>
        </p:txBody>
      </p:sp>
      <p:sp>
        <p:nvSpPr>
          <p:cNvPr id="3" name="Segnaposto contenuto 2">
            <a:extLst>
              <a:ext uri="{FF2B5EF4-FFF2-40B4-BE49-F238E27FC236}">
                <a16:creationId xmlns:a16="http://schemas.microsoft.com/office/drawing/2014/main" id="{F3C4CD56-4728-EF48-903E-43C4770B7874}"/>
              </a:ext>
            </a:extLst>
          </p:cNvPr>
          <p:cNvSpPr>
            <a:spLocks noGrp="1"/>
          </p:cNvSpPr>
          <p:nvPr>
            <p:ph idx="1"/>
          </p:nvPr>
        </p:nvSpPr>
        <p:spPr/>
        <p:txBody>
          <a:bodyPr/>
          <a:lstStyle/>
          <a:p>
            <a:endParaRPr lang="en-GB" dirty="0"/>
          </a:p>
        </p:txBody>
      </p:sp>
      <p:pic>
        <p:nvPicPr>
          <p:cNvPr id="4" name="Immagine 3">
            <a:extLst>
              <a:ext uri="{FF2B5EF4-FFF2-40B4-BE49-F238E27FC236}">
                <a16:creationId xmlns:a16="http://schemas.microsoft.com/office/drawing/2014/main" id="{441CA58B-BF8C-AD42-AA0F-4CF07583676F}"/>
              </a:ext>
            </a:extLst>
          </p:cNvPr>
          <p:cNvPicPr>
            <a:picLocks noChangeAspect="1"/>
          </p:cNvPicPr>
          <p:nvPr/>
        </p:nvPicPr>
        <p:blipFill>
          <a:blip r:embed="rId2"/>
          <a:stretch>
            <a:fillRect/>
          </a:stretch>
        </p:blipFill>
        <p:spPr>
          <a:xfrm>
            <a:off x="863341" y="1700876"/>
            <a:ext cx="5007832" cy="4633415"/>
          </a:xfrm>
          <a:prstGeom prst="rect">
            <a:avLst/>
          </a:prstGeom>
        </p:spPr>
      </p:pic>
      <p:sp>
        <p:nvSpPr>
          <p:cNvPr id="5" name="Rettangolo 4">
            <a:extLst>
              <a:ext uri="{FF2B5EF4-FFF2-40B4-BE49-F238E27FC236}">
                <a16:creationId xmlns:a16="http://schemas.microsoft.com/office/drawing/2014/main" id="{A7F92048-510B-564F-BB3C-E606BB302FB4}"/>
              </a:ext>
            </a:extLst>
          </p:cNvPr>
          <p:cNvSpPr/>
          <p:nvPr/>
        </p:nvSpPr>
        <p:spPr>
          <a:xfrm>
            <a:off x="832512" y="5609230"/>
            <a:ext cx="5038661" cy="71487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6" name="Rettangolo 5">
            <a:extLst>
              <a:ext uri="{FF2B5EF4-FFF2-40B4-BE49-F238E27FC236}">
                <a16:creationId xmlns:a16="http://schemas.microsoft.com/office/drawing/2014/main" id="{AA95A469-92BA-2B43-A8E9-050189B08F03}"/>
              </a:ext>
            </a:extLst>
          </p:cNvPr>
          <p:cNvSpPr/>
          <p:nvPr/>
        </p:nvSpPr>
        <p:spPr>
          <a:xfrm>
            <a:off x="838201" y="6334291"/>
            <a:ext cx="10515600" cy="369332"/>
          </a:xfrm>
          <a:prstGeom prst="rect">
            <a:avLst/>
          </a:prstGeom>
        </p:spPr>
        <p:txBody>
          <a:bodyPr wrap="square">
            <a:spAutoFit/>
          </a:bodyPr>
          <a:lstStyle/>
          <a:p>
            <a:pPr algn="ctr"/>
            <a:r>
              <a:rPr lang="en-GB" b="1" dirty="0"/>
              <a:t>https://</a:t>
            </a:r>
            <a:r>
              <a:rPr lang="en-GB" b="1" dirty="0" err="1"/>
              <a:t>vcgit.hhi.fraunhofer.de</a:t>
            </a:r>
            <a:r>
              <a:rPr lang="en-GB" b="1" dirty="0"/>
              <a:t>/</a:t>
            </a:r>
            <a:r>
              <a:rPr lang="en-GB" b="1" dirty="0" err="1"/>
              <a:t>jct-vc</a:t>
            </a:r>
            <a:r>
              <a:rPr lang="en-GB" b="1" dirty="0"/>
              <a:t>/HM/-/blob/master/doc/software-</a:t>
            </a:r>
            <a:r>
              <a:rPr lang="en-GB" b="1" dirty="0" err="1"/>
              <a:t>manual.pdf</a:t>
            </a:r>
            <a:endParaRPr lang="en-GB" b="1" dirty="0"/>
          </a:p>
        </p:txBody>
      </p:sp>
      <p:sp>
        <p:nvSpPr>
          <p:cNvPr id="7" name="CasellaDiTesto 6">
            <a:extLst>
              <a:ext uri="{FF2B5EF4-FFF2-40B4-BE49-F238E27FC236}">
                <a16:creationId xmlns:a16="http://schemas.microsoft.com/office/drawing/2014/main" id="{6DBA2BA6-B153-C745-BE2E-AE10D9783AAB}"/>
              </a:ext>
            </a:extLst>
          </p:cNvPr>
          <p:cNvSpPr txBox="1"/>
          <p:nvPr/>
        </p:nvSpPr>
        <p:spPr>
          <a:xfrm>
            <a:off x="7120667" y="3001920"/>
            <a:ext cx="3397087" cy="2031325"/>
          </a:xfrm>
          <a:prstGeom prst="rect">
            <a:avLst/>
          </a:prstGeom>
          <a:noFill/>
        </p:spPr>
        <p:txBody>
          <a:bodyPr wrap="square" rtlCol="0">
            <a:spAutoFit/>
          </a:bodyPr>
          <a:lstStyle/>
          <a:p>
            <a:r>
              <a:rPr lang="en-GB" dirty="0"/>
              <a:t>Current PCS frame = 2.</a:t>
            </a:r>
          </a:p>
          <a:p>
            <a:r>
              <a:rPr lang="en-GB" dirty="0"/>
              <a:t>Previous PCS frame = 1</a:t>
            </a:r>
          </a:p>
          <a:p>
            <a:r>
              <a:rPr lang="en-GB" dirty="0"/>
              <a:t>2-1-1 = 0</a:t>
            </a:r>
          </a:p>
          <a:p>
            <a:r>
              <a:rPr lang="en-GB" dirty="0"/>
              <a:t>---</a:t>
            </a:r>
          </a:p>
          <a:p>
            <a:r>
              <a:rPr lang="en-GB" dirty="0"/>
              <a:t>3-2-1=0</a:t>
            </a:r>
          </a:p>
          <a:p>
            <a:r>
              <a:rPr lang="en-GB" dirty="0"/>
              <a:t>---</a:t>
            </a:r>
          </a:p>
          <a:p>
            <a:r>
              <a:rPr lang="en-GB" dirty="0"/>
              <a:t>4-3-1=0</a:t>
            </a:r>
          </a:p>
        </p:txBody>
      </p:sp>
      <p:cxnSp>
        <p:nvCxnSpPr>
          <p:cNvPr id="9" name="Connettore 2 8">
            <a:extLst>
              <a:ext uri="{FF2B5EF4-FFF2-40B4-BE49-F238E27FC236}">
                <a16:creationId xmlns:a16="http://schemas.microsoft.com/office/drawing/2014/main" id="{BB73ABB5-3DA7-6A4D-8952-B48EBAECF0DA}"/>
              </a:ext>
            </a:extLst>
          </p:cNvPr>
          <p:cNvCxnSpPr/>
          <p:nvPr/>
        </p:nvCxnSpPr>
        <p:spPr>
          <a:xfrm flipH="1">
            <a:off x="4189863" y="3712191"/>
            <a:ext cx="2971748" cy="1774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a:extLst>
              <a:ext uri="{FF2B5EF4-FFF2-40B4-BE49-F238E27FC236}">
                <a16:creationId xmlns:a16="http://schemas.microsoft.com/office/drawing/2014/main" id="{87229F1D-AD98-9A4C-AA41-3B0032CC8275}"/>
              </a:ext>
            </a:extLst>
          </p:cNvPr>
          <p:cNvCxnSpPr/>
          <p:nvPr/>
        </p:nvCxnSpPr>
        <p:spPr>
          <a:xfrm flipH="1">
            <a:off x="4996398" y="4330807"/>
            <a:ext cx="2110621" cy="1143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4CE7A338-DA2C-9C47-AEBC-D439762F0465}"/>
              </a:ext>
            </a:extLst>
          </p:cNvPr>
          <p:cNvCxnSpPr>
            <a:cxnSpLocks/>
          </p:cNvCxnSpPr>
          <p:nvPr/>
        </p:nvCxnSpPr>
        <p:spPr>
          <a:xfrm flipH="1">
            <a:off x="5743977" y="4878266"/>
            <a:ext cx="1363042" cy="611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Freccia destra 14">
            <a:extLst>
              <a:ext uri="{FF2B5EF4-FFF2-40B4-BE49-F238E27FC236}">
                <a16:creationId xmlns:a16="http://schemas.microsoft.com/office/drawing/2014/main" id="{25205D6F-007E-2247-9C3C-E982D5F75B9F}"/>
              </a:ext>
            </a:extLst>
          </p:cNvPr>
          <p:cNvSpPr/>
          <p:nvPr/>
        </p:nvSpPr>
        <p:spPr>
          <a:xfrm rot="10800000">
            <a:off x="5763581" y="2523210"/>
            <a:ext cx="1241946" cy="260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asellaDiTesto 15">
            <a:extLst>
              <a:ext uri="{FF2B5EF4-FFF2-40B4-BE49-F238E27FC236}">
                <a16:creationId xmlns:a16="http://schemas.microsoft.com/office/drawing/2014/main" id="{FAC9703D-B874-4646-B1C2-B31410C24DC7}"/>
              </a:ext>
            </a:extLst>
          </p:cNvPr>
          <p:cNvSpPr txBox="1"/>
          <p:nvPr/>
        </p:nvSpPr>
        <p:spPr>
          <a:xfrm>
            <a:off x="8682854" y="4120103"/>
            <a:ext cx="3084394" cy="923330"/>
          </a:xfrm>
          <a:prstGeom prst="rect">
            <a:avLst/>
          </a:prstGeom>
          <a:noFill/>
        </p:spPr>
        <p:txBody>
          <a:bodyPr wrap="square" rtlCol="0">
            <a:spAutoFit/>
          </a:bodyPr>
          <a:lstStyle/>
          <a:p>
            <a:r>
              <a:rPr lang="en-GB" dirty="0">
                <a:solidFill>
                  <a:srgbClr val="00B050"/>
                </a:solidFill>
              </a:rPr>
              <a:t>Each frame uses only 1 previous (L0 list) and 1 future (L1 list) frame</a:t>
            </a:r>
          </a:p>
        </p:txBody>
      </p:sp>
      <p:cxnSp>
        <p:nvCxnSpPr>
          <p:cNvPr id="20" name="Connettore 2 19">
            <a:extLst>
              <a:ext uri="{FF2B5EF4-FFF2-40B4-BE49-F238E27FC236}">
                <a16:creationId xmlns:a16="http://schemas.microsoft.com/office/drawing/2014/main" id="{E5C90F71-5CB8-5B48-89D8-42F76DB6C0D5}"/>
              </a:ext>
            </a:extLst>
          </p:cNvPr>
          <p:cNvCxnSpPr/>
          <p:nvPr/>
        </p:nvCxnSpPr>
        <p:spPr>
          <a:xfrm flipH="1">
            <a:off x="5763581" y="4593440"/>
            <a:ext cx="2952144"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Freccia destra 21">
            <a:extLst>
              <a:ext uri="{FF2B5EF4-FFF2-40B4-BE49-F238E27FC236}">
                <a16:creationId xmlns:a16="http://schemas.microsoft.com/office/drawing/2014/main" id="{F7795FF5-A9CC-E347-9CBB-238A9C3FCB03}"/>
              </a:ext>
            </a:extLst>
          </p:cNvPr>
          <p:cNvSpPr/>
          <p:nvPr/>
        </p:nvSpPr>
        <p:spPr>
          <a:xfrm rot="8380710">
            <a:off x="5554451" y="3045883"/>
            <a:ext cx="1723439" cy="267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CasellaDiTesto 22">
            <a:extLst>
              <a:ext uri="{FF2B5EF4-FFF2-40B4-BE49-F238E27FC236}">
                <a16:creationId xmlns:a16="http://schemas.microsoft.com/office/drawing/2014/main" id="{95FF4CBA-E9C9-6D49-A964-EFBFB70EBB94}"/>
              </a:ext>
            </a:extLst>
          </p:cNvPr>
          <p:cNvSpPr txBox="1"/>
          <p:nvPr/>
        </p:nvSpPr>
        <p:spPr>
          <a:xfrm>
            <a:off x="7096450" y="2318152"/>
            <a:ext cx="3684895" cy="369332"/>
          </a:xfrm>
          <a:prstGeom prst="rect">
            <a:avLst/>
          </a:prstGeom>
          <a:noFill/>
        </p:spPr>
        <p:txBody>
          <a:bodyPr wrap="square" rtlCol="0">
            <a:spAutoFit/>
          </a:bodyPr>
          <a:lstStyle/>
          <a:p>
            <a:r>
              <a:rPr lang="en-GB" dirty="0"/>
              <a:t>QP parameters for rate control</a:t>
            </a:r>
          </a:p>
        </p:txBody>
      </p:sp>
    </p:spTree>
    <p:extLst>
      <p:ext uri="{BB962C8B-B14F-4D97-AF65-F5344CB8AC3E}">
        <p14:creationId xmlns:p14="http://schemas.microsoft.com/office/powerpoint/2010/main" val="535432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9B4F5B-B34E-1044-A731-0059F15CC5C6}"/>
              </a:ext>
            </a:extLst>
          </p:cNvPr>
          <p:cNvSpPr>
            <a:spLocks noGrp="1"/>
          </p:cNvSpPr>
          <p:nvPr>
            <p:ph type="title"/>
          </p:nvPr>
        </p:nvSpPr>
        <p:spPr/>
        <p:txBody>
          <a:bodyPr/>
          <a:lstStyle/>
          <a:p>
            <a:r>
              <a:rPr lang="en-GB" dirty="0"/>
              <a:t>HEVC Encoder output (example)</a:t>
            </a:r>
          </a:p>
        </p:txBody>
      </p:sp>
      <p:sp>
        <p:nvSpPr>
          <p:cNvPr id="3" name="Segnaposto contenuto 2">
            <a:extLst>
              <a:ext uri="{FF2B5EF4-FFF2-40B4-BE49-F238E27FC236}">
                <a16:creationId xmlns:a16="http://schemas.microsoft.com/office/drawing/2014/main" id="{D2B1E931-7DA7-B841-90E6-212ED6316E5B}"/>
              </a:ext>
            </a:extLst>
          </p:cNvPr>
          <p:cNvSpPr>
            <a:spLocks noGrp="1"/>
          </p:cNvSpPr>
          <p:nvPr>
            <p:ph idx="1"/>
          </p:nvPr>
        </p:nvSpPr>
        <p:spPr/>
        <p:txBody>
          <a:bodyPr>
            <a:noAutofit/>
          </a:bodyPr>
          <a:lstStyle/>
          <a:p>
            <a:pPr marL="0" indent="0">
              <a:lnSpc>
                <a:spcPct val="100000"/>
              </a:lnSpc>
              <a:spcBef>
                <a:spcPts val="0"/>
              </a:spcBef>
              <a:buNone/>
            </a:pPr>
            <a:r>
              <a:rPr lang="en-GB" sz="1600" dirty="0">
                <a:latin typeface="Consolas" panose="020B0609020204030204" pitchFamily="49" charset="0"/>
                <a:cs typeface="Consolas" panose="020B0609020204030204" pitchFamily="49" charset="0"/>
              </a:rPr>
              <a:t>HM software: Encoder Version [16.22] (including </a:t>
            </a:r>
            <a:r>
              <a:rPr lang="en-GB" sz="1600" dirty="0" err="1">
                <a:latin typeface="Consolas" panose="020B0609020204030204" pitchFamily="49" charset="0"/>
                <a:cs typeface="Consolas" panose="020B0609020204030204" pitchFamily="49" charset="0"/>
              </a:rPr>
              <a:t>RExt</a:t>
            </a:r>
            <a:r>
              <a:rPr lang="en-GB" sz="1600" dirty="0">
                <a:latin typeface="Consolas" panose="020B0609020204030204" pitchFamily="49" charset="0"/>
                <a:cs typeface="Consolas" panose="020B0609020204030204" pitchFamily="49" charset="0"/>
              </a:rPr>
              <a:t>)[Linux][GCC 8.4.0][64 bit] </a:t>
            </a:r>
          </a:p>
          <a:p>
            <a:pPr marL="0" indent="0">
              <a:lnSpc>
                <a:spcPct val="100000"/>
              </a:lnSpc>
              <a:spcBef>
                <a:spcPts val="0"/>
              </a:spcBef>
              <a:buNone/>
            </a:pPr>
            <a:endParaRPr lang="en-GB" sz="1600" dirty="0">
              <a:latin typeface="Consolas" panose="020B0609020204030204" pitchFamily="49" charset="0"/>
              <a:cs typeface="Consolas" panose="020B0609020204030204" pitchFamily="49" charset="0"/>
            </a:endParaRPr>
          </a:p>
          <a:p>
            <a:pPr marL="0" indent="0">
              <a:lnSpc>
                <a:spcPct val="100000"/>
              </a:lnSpc>
              <a:spcBef>
                <a:spcPts val="0"/>
              </a:spcBef>
              <a:buNone/>
            </a:pPr>
            <a:r>
              <a:rPr lang="en-GB" sz="1600" dirty="0">
                <a:latin typeface="Consolas" panose="020B0609020204030204" pitchFamily="49" charset="0"/>
                <a:cs typeface="Consolas" panose="020B0609020204030204" pitchFamily="49" charset="0"/>
              </a:rPr>
              <a:t>Input          File                    : </a:t>
            </a:r>
            <a:r>
              <a:rPr lang="en-GB" sz="1600" dirty="0" err="1">
                <a:latin typeface="Consolas" panose="020B0609020204030204" pitchFamily="49" charset="0"/>
                <a:cs typeface="Consolas" panose="020B0609020204030204" pitchFamily="49" charset="0"/>
              </a:rPr>
              <a:t>foreman_qcif.yuv</a:t>
            </a:r>
            <a:endParaRPr lang="en-GB" sz="1600" dirty="0">
              <a:latin typeface="Consolas" panose="020B0609020204030204" pitchFamily="49" charset="0"/>
              <a:cs typeface="Consolas" panose="020B0609020204030204" pitchFamily="49" charset="0"/>
            </a:endParaRPr>
          </a:p>
          <a:p>
            <a:pPr marL="0" indent="0">
              <a:lnSpc>
                <a:spcPct val="100000"/>
              </a:lnSpc>
              <a:spcBef>
                <a:spcPts val="0"/>
              </a:spcBef>
              <a:buNone/>
            </a:pPr>
            <a:r>
              <a:rPr lang="en-GB" sz="1600" dirty="0">
                <a:latin typeface="Consolas" panose="020B0609020204030204" pitchFamily="49" charset="0"/>
                <a:cs typeface="Consolas" panose="020B0609020204030204" pitchFamily="49" charset="0"/>
              </a:rPr>
              <a:t>Bitstream      File                    : </a:t>
            </a:r>
            <a:r>
              <a:rPr lang="en-GB" sz="1600" dirty="0" err="1">
                <a:latin typeface="Consolas" panose="020B0609020204030204" pitchFamily="49" charset="0"/>
                <a:cs typeface="Consolas" panose="020B0609020204030204" pitchFamily="49" charset="0"/>
              </a:rPr>
              <a:t>str.bin</a:t>
            </a:r>
            <a:endParaRPr lang="en-GB" sz="1600" dirty="0">
              <a:latin typeface="Consolas" panose="020B0609020204030204" pitchFamily="49" charset="0"/>
              <a:cs typeface="Consolas" panose="020B0609020204030204" pitchFamily="49" charset="0"/>
            </a:endParaRPr>
          </a:p>
          <a:p>
            <a:pPr marL="0" indent="0">
              <a:lnSpc>
                <a:spcPct val="100000"/>
              </a:lnSpc>
              <a:spcBef>
                <a:spcPts val="0"/>
              </a:spcBef>
              <a:buNone/>
            </a:pPr>
            <a:r>
              <a:rPr lang="en-GB" sz="1600" dirty="0">
                <a:latin typeface="Consolas" panose="020B0609020204030204" pitchFamily="49" charset="0"/>
                <a:cs typeface="Consolas" panose="020B0609020204030204" pitchFamily="49" charset="0"/>
              </a:rPr>
              <a:t>Reconstruction File                    : </a:t>
            </a:r>
            <a:r>
              <a:rPr lang="en-GB" sz="1600" dirty="0" err="1">
                <a:latin typeface="Consolas" panose="020B0609020204030204" pitchFamily="49" charset="0"/>
                <a:cs typeface="Consolas" panose="020B0609020204030204" pitchFamily="49" charset="0"/>
              </a:rPr>
              <a:t>rec.yuv</a:t>
            </a:r>
            <a:endParaRPr lang="en-GB" sz="1600" dirty="0">
              <a:latin typeface="Consolas" panose="020B0609020204030204" pitchFamily="49" charset="0"/>
              <a:cs typeface="Consolas" panose="020B0609020204030204" pitchFamily="49" charset="0"/>
            </a:endParaRPr>
          </a:p>
          <a:p>
            <a:pPr marL="0" indent="0">
              <a:lnSpc>
                <a:spcPct val="100000"/>
              </a:lnSpc>
              <a:spcBef>
                <a:spcPts val="0"/>
              </a:spcBef>
              <a:buNone/>
            </a:pPr>
            <a:r>
              <a:rPr lang="en-GB" sz="1600" dirty="0">
                <a:latin typeface="Consolas" panose="020B0609020204030204" pitchFamily="49" charset="0"/>
                <a:cs typeface="Consolas" panose="020B0609020204030204" pitchFamily="49" charset="0"/>
              </a:rPr>
              <a:t>Real     Format                        : 176x144 25Hz</a:t>
            </a:r>
          </a:p>
          <a:p>
            <a:pPr marL="0" indent="0">
              <a:lnSpc>
                <a:spcPct val="100000"/>
              </a:lnSpc>
              <a:spcBef>
                <a:spcPts val="0"/>
              </a:spcBef>
              <a:buNone/>
            </a:pPr>
            <a:r>
              <a:rPr lang="en-GB" sz="1600" dirty="0">
                <a:latin typeface="Consolas" panose="020B0609020204030204" pitchFamily="49" charset="0"/>
                <a:cs typeface="Consolas" panose="020B0609020204030204" pitchFamily="49" charset="0"/>
              </a:rPr>
              <a:t>Internal Format                        : 176x144 25Hz</a:t>
            </a:r>
          </a:p>
          <a:p>
            <a:pPr marL="0" indent="0">
              <a:lnSpc>
                <a:spcPct val="100000"/>
              </a:lnSpc>
              <a:spcBef>
                <a:spcPts val="0"/>
              </a:spcBef>
              <a:buNone/>
            </a:pPr>
            <a:r>
              <a:rPr lang="en-GB" sz="1600" dirty="0">
                <a:latin typeface="Consolas" panose="020B0609020204030204" pitchFamily="49" charset="0"/>
                <a:cs typeface="Consolas" panose="020B0609020204030204" pitchFamily="49" charset="0"/>
              </a:rPr>
              <a:t>Sequence PSNR output                   : Linear average only</a:t>
            </a:r>
          </a:p>
          <a:p>
            <a:pPr marL="0" indent="0">
              <a:lnSpc>
                <a:spcPct val="100000"/>
              </a:lnSpc>
              <a:spcBef>
                <a:spcPts val="0"/>
              </a:spcBef>
              <a:buNone/>
            </a:pPr>
            <a:r>
              <a:rPr lang="en-GB" sz="1600" dirty="0">
                <a:latin typeface="Consolas" panose="020B0609020204030204" pitchFamily="49" charset="0"/>
                <a:cs typeface="Consolas" panose="020B0609020204030204" pitchFamily="49" charset="0"/>
              </a:rPr>
              <a:t>Sequence MSE output                    : Disabled</a:t>
            </a:r>
          </a:p>
          <a:p>
            <a:pPr marL="0" indent="0">
              <a:lnSpc>
                <a:spcPct val="100000"/>
              </a:lnSpc>
              <a:spcBef>
                <a:spcPts val="0"/>
              </a:spcBef>
              <a:buNone/>
            </a:pPr>
            <a:r>
              <a:rPr lang="en-GB" sz="1600" dirty="0">
                <a:latin typeface="Consolas" panose="020B0609020204030204" pitchFamily="49" charset="0"/>
                <a:cs typeface="Consolas" panose="020B0609020204030204" pitchFamily="49" charset="0"/>
              </a:rPr>
              <a:t>Frame MSE output                       : Disabled</a:t>
            </a:r>
          </a:p>
          <a:p>
            <a:pPr marL="0" indent="0">
              <a:lnSpc>
                <a:spcPct val="100000"/>
              </a:lnSpc>
              <a:spcBef>
                <a:spcPts val="0"/>
              </a:spcBef>
              <a:buNone/>
            </a:pPr>
            <a:r>
              <a:rPr lang="en-GB" sz="1600" dirty="0">
                <a:latin typeface="Consolas" panose="020B0609020204030204" pitchFamily="49" charset="0"/>
                <a:cs typeface="Consolas" panose="020B0609020204030204" pitchFamily="49" charset="0"/>
              </a:rPr>
              <a:t>MS-SSIM output                         : Disabled</a:t>
            </a:r>
          </a:p>
          <a:p>
            <a:pPr marL="0" indent="0">
              <a:lnSpc>
                <a:spcPct val="100000"/>
              </a:lnSpc>
              <a:spcBef>
                <a:spcPts val="0"/>
              </a:spcBef>
              <a:buNone/>
            </a:pPr>
            <a:r>
              <a:rPr lang="en-GB" sz="1600" dirty="0" err="1">
                <a:latin typeface="Consolas" panose="020B0609020204030204" pitchFamily="49" charset="0"/>
                <a:cs typeface="Consolas" panose="020B0609020204030204" pitchFamily="49" charset="0"/>
              </a:rPr>
              <a:t>xPSNR</a:t>
            </a:r>
            <a:r>
              <a:rPr lang="en-GB" sz="1600" dirty="0">
                <a:latin typeface="Consolas" panose="020B0609020204030204" pitchFamily="49" charset="0"/>
                <a:cs typeface="Consolas" panose="020B0609020204030204" pitchFamily="49" charset="0"/>
              </a:rPr>
              <a:t> calculation                      : Disabled</a:t>
            </a:r>
          </a:p>
          <a:p>
            <a:pPr marL="0" indent="0">
              <a:lnSpc>
                <a:spcPct val="100000"/>
              </a:lnSpc>
              <a:spcBef>
                <a:spcPts val="0"/>
              </a:spcBef>
              <a:buNone/>
            </a:pPr>
            <a:r>
              <a:rPr lang="en-GB" sz="1600" dirty="0" err="1">
                <a:latin typeface="Consolas" panose="020B0609020204030204" pitchFamily="49" charset="0"/>
                <a:cs typeface="Consolas" panose="020B0609020204030204" pitchFamily="49" charset="0"/>
              </a:rPr>
              <a:t>Cabac</a:t>
            </a:r>
            <a:r>
              <a:rPr lang="en-GB" sz="1600" dirty="0">
                <a:latin typeface="Consolas" panose="020B0609020204030204" pitchFamily="49" charset="0"/>
                <a:cs typeface="Consolas" panose="020B0609020204030204" pitchFamily="49" charset="0"/>
              </a:rPr>
              <a:t>-zero-word-padding                : Enabled</a:t>
            </a:r>
          </a:p>
          <a:p>
            <a:pPr marL="0" indent="0">
              <a:lnSpc>
                <a:spcPct val="100000"/>
              </a:lnSpc>
              <a:spcBef>
                <a:spcPts val="0"/>
              </a:spcBef>
              <a:buNone/>
            </a:pPr>
            <a:r>
              <a:rPr lang="en-GB" sz="1600" dirty="0">
                <a:latin typeface="Consolas" panose="020B0609020204030204" pitchFamily="49" charset="0"/>
                <a:cs typeface="Consolas" panose="020B0609020204030204" pitchFamily="49" charset="0"/>
              </a:rPr>
              <a:t>Frame/Field                            : Frame based coding</a:t>
            </a:r>
          </a:p>
          <a:p>
            <a:pPr marL="0" indent="0">
              <a:lnSpc>
                <a:spcPct val="100000"/>
              </a:lnSpc>
              <a:spcBef>
                <a:spcPts val="0"/>
              </a:spcBef>
              <a:buNone/>
            </a:pPr>
            <a:r>
              <a:rPr lang="en-GB" sz="1600" dirty="0">
                <a:latin typeface="Consolas" panose="020B0609020204030204" pitchFamily="49" charset="0"/>
                <a:cs typeface="Consolas" panose="020B0609020204030204" pitchFamily="49" charset="0"/>
              </a:rPr>
              <a:t>Frame index                            : 0 - 99 (100 frames)</a:t>
            </a:r>
          </a:p>
          <a:p>
            <a:pPr marL="0" indent="0">
              <a:lnSpc>
                <a:spcPct val="100000"/>
              </a:lnSpc>
              <a:spcBef>
                <a:spcPts val="0"/>
              </a:spcBef>
              <a:buNone/>
            </a:pPr>
            <a:r>
              <a:rPr lang="en-GB" sz="1600" dirty="0">
                <a:latin typeface="Consolas" panose="020B0609020204030204" pitchFamily="49" charset="0"/>
                <a:cs typeface="Consolas" panose="020B0609020204030204" pitchFamily="49" charset="0"/>
              </a:rPr>
              <a:t>Profile                                : main</a:t>
            </a:r>
          </a:p>
          <a:p>
            <a:pPr marL="0" indent="0">
              <a:lnSpc>
                <a:spcPct val="100000"/>
              </a:lnSpc>
              <a:spcBef>
                <a:spcPts val="0"/>
              </a:spcBef>
              <a:buNone/>
            </a:pPr>
            <a:r>
              <a:rPr lang="en-GB" sz="1600" dirty="0">
                <a:latin typeface="Consolas" panose="020B0609020204030204" pitchFamily="49" charset="0"/>
                <a:cs typeface="Consolas" panose="020B0609020204030204" pitchFamily="49" charset="0"/>
              </a:rPr>
              <a:t>CU size / depth / total-depth          : 64 / 4 / 4</a:t>
            </a:r>
          </a:p>
        </p:txBody>
      </p:sp>
    </p:spTree>
    <p:extLst>
      <p:ext uri="{BB962C8B-B14F-4D97-AF65-F5344CB8AC3E}">
        <p14:creationId xmlns:p14="http://schemas.microsoft.com/office/powerpoint/2010/main" val="3210840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6ACC39-1C0A-9C4E-92F1-6513BC4A2E03}"/>
              </a:ext>
            </a:extLst>
          </p:cNvPr>
          <p:cNvSpPr>
            <a:spLocks noGrp="1"/>
          </p:cNvSpPr>
          <p:nvPr>
            <p:ph type="title"/>
          </p:nvPr>
        </p:nvSpPr>
        <p:spPr/>
        <p:txBody>
          <a:bodyPr/>
          <a:lstStyle/>
          <a:p>
            <a:r>
              <a:rPr lang="en-GB" dirty="0"/>
              <a:t>HEVC Encoder output (example)</a:t>
            </a:r>
          </a:p>
        </p:txBody>
      </p:sp>
      <p:sp>
        <p:nvSpPr>
          <p:cNvPr id="3" name="Segnaposto contenuto 2">
            <a:extLst>
              <a:ext uri="{FF2B5EF4-FFF2-40B4-BE49-F238E27FC236}">
                <a16:creationId xmlns:a16="http://schemas.microsoft.com/office/drawing/2014/main" id="{238E5DC2-9EC7-B74E-85B7-D1C7BD3755D9}"/>
              </a:ext>
            </a:extLst>
          </p:cNvPr>
          <p:cNvSpPr>
            <a:spLocks noGrp="1"/>
          </p:cNvSpPr>
          <p:nvPr>
            <p:ph idx="1"/>
          </p:nvPr>
        </p:nvSpPr>
        <p:spPr/>
        <p:txBody>
          <a:bodyPr/>
          <a:lstStyle/>
          <a:p>
            <a:endParaRPr lang="en-GB" dirty="0"/>
          </a:p>
        </p:txBody>
      </p:sp>
      <p:pic>
        <p:nvPicPr>
          <p:cNvPr id="4" name="Immagine 3">
            <a:extLst>
              <a:ext uri="{FF2B5EF4-FFF2-40B4-BE49-F238E27FC236}">
                <a16:creationId xmlns:a16="http://schemas.microsoft.com/office/drawing/2014/main" id="{CE4CF5F4-4306-B24A-979A-D11F51E2CF11}"/>
              </a:ext>
            </a:extLst>
          </p:cNvPr>
          <p:cNvPicPr>
            <a:picLocks noChangeAspect="1"/>
          </p:cNvPicPr>
          <p:nvPr/>
        </p:nvPicPr>
        <p:blipFill>
          <a:blip r:embed="rId2"/>
          <a:stretch>
            <a:fillRect/>
          </a:stretch>
        </p:blipFill>
        <p:spPr>
          <a:xfrm>
            <a:off x="0" y="1961351"/>
            <a:ext cx="12192000" cy="2935297"/>
          </a:xfrm>
          <a:prstGeom prst="rect">
            <a:avLst/>
          </a:prstGeom>
        </p:spPr>
      </p:pic>
    </p:spTree>
    <p:extLst>
      <p:ext uri="{BB962C8B-B14F-4D97-AF65-F5344CB8AC3E}">
        <p14:creationId xmlns:p14="http://schemas.microsoft.com/office/powerpoint/2010/main" val="759083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F19709-6890-5240-A265-E372E9EE6D1A}"/>
              </a:ext>
            </a:extLst>
          </p:cNvPr>
          <p:cNvSpPr>
            <a:spLocks noGrp="1"/>
          </p:cNvSpPr>
          <p:nvPr>
            <p:ph type="title"/>
          </p:nvPr>
        </p:nvSpPr>
        <p:spPr/>
        <p:txBody>
          <a:bodyPr/>
          <a:lstStyle/>
          <a:p>
            <a:r>
              <a:rPr lang="en-GB" dirty="0"/>
              <a:t>HEVC Encoder output (example)</a:t>
            </a:r>
          </a:p>
        </p:txBody>
      </p:sp>
      <p:sp>
        <p:nvSpPr>
          <p:cNvPr id="3" name="Segnaposto contenuto 2">
            <a:extLst>
              <a:ext uri="{FF2B5EF4-FFF2-40B4-BE49-F238E27FC236}">
                <a16:creationId xmlns:a16="http://schemas.microsoft.com/office/drawing/2014/main" id="{94F3775E-EA8C-D649-AED3-224ABD2A313A}"/>
              </a:ext>
            </a:extLst>
          </p:cNvPr>
          <p:cNvSpPr>
            <a:spLocks noGrp="1"/>
          </p:cNvSpPr>
          <p:nvPr>
            <p:ph idx="1"/>
          </p:nvPr>
        </p:nvSpPr>
        <p:spPr/>
        <p:txBody>
          <a:bodyPr>
            <a:noAutofit/>
          </a:bodyPr>
          <a:lstStyle/>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r>
              <a:rPr lang="en-GB" sz="1400" dirty="0">
                <a:latin typeface="Consolas" panose="020B0609020204030204" pitchFamily="49" charset="0"/>
                <a:cs typeface="Consolas" panose="020B0609020204030204" pitchFamily="49" charset="0"/>
              </a:rPr>
              <a:t>SUMMARY --------------------------------------------------------</a:t>
            </a:r>
          </a:p>
          <a:p>
            <a:pPr marL="0" indent="0">
              <a:spcBef>
                <a:spcPts val="0"/>
              </a:spcBef>
              <a:buNone/>
            </a:pPr>
            <a:r>
              <a:rPr lang="en-GB" sz="1400" dirty="0">
                <a:latin typeface="Consolas" panose="020B0609020204030204" pitchFamily="49" charset="0"/>
                <a:cs typeface="Consolas" panose="020B0609020204030204" pitchFamily="49" charset="0"/>
              </a:rPr>
              <a:t>        Total Frames |   Bitrate     Y-PSNR    U-PSNR    V-PSNR    YUV-PSNR  </a:t>
            </a:r>
          </a:p>
          <a:p>
            <a:pPr marL="0" indent="0">
              <a:spcBef>
                <a:spcPts val="0"/>
              </a:spcBef>
              <a:buNone/>
            </a:pPr>
            <a:r>
              <a:rPr lang="en-GB" sz="1400" dirty="0">
                <a:latin typeface="Consolas" panose="020B0609020204030204" pitchFamily="49" charset="0"/>
                <a:cs typeface="Consolas" panose="020B0609020204030204" pitchFamily="49" charset="0"/>
              </a:rPr>
              <a:t>              100    a      33.8880   32.8176   39.5215   40.3270   34.0918  </a:t>
            </a:r>
          </a:p>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r>
              <a:rPr lang="en-GB" sz="1400" dirty="0">
                <a:latin typeface="Consolas" panose="020B0609020204030204" pitchFamily="49" charset="0"/>
                <a:cs typeface="Consolas" panose="020B0609020204030204" pitchFamily="49" charset="0"/>
              </a:rPr>
              <a:t>I Slices--------------------------------------------------------</a:t>
            </a:r>
          </a:p>
          <a:p>
            <a:pPr marL="0" indent="0">
              <a:spcBef>
                <a:spcPts val="0"/>
              </a:spcBef>
              <a:buNone/>
            </a:pPr>
            <a:r>
              <a:rPr lang="en-GB" sz="1400" dirty="0">
                <a:latin typeface="Consolas" panose="020B0609020204030204" pitchFamily="49" charset="0"/>
                <a:cs typeface="Consolas" panose="020B0609020204030204" pitchFamily="49" charset="0"/>
              </a:rPr>
              <a:t>        Total Frames |   Bitrate     Y-PSNR    U-PSNR    V-PSNR    YUV-PSNR  </a:t>
            </a:r>
          </a:p>
          <a:p>
            <a:pPr marL="0" indent="0">
              <a:spcBef>
                <a:spcPts val="0"/>
              </a:spcBef>
              <a:buNone/>
            </a:pPr>
            <a:r>
              <a:rPr lang="en-GB" sz="1400" dirty="0">
                <a:latin typeface="Consolas" panose="020B0609020204030204" pitchFamily="49" charset="0"/>
                <a:cs typeface="Consolas" panose="020B0609020204030204" pitchFamily="49" charset="0"/>
              </a:rPr>
              <a:t>                1    </a:t>
            </a:r>
            <a:r>
              <a:rPr lang="en-GB" sz="1400" dirty="0" err="1">
                <a:latin typeface="Consolas" panose="020B0609020204030204" pitchFamily="49" charset="0"/>
                <a:cs typeface="Consolas" panose="020B0609020204030204" pitchFamily="49" charset="0"/>
              </a:rPr>
              <a:t>i</a:t>
            </a:r>
            <a:r>
              <a:rPr lang="en-GB" sz="1400" dirty="0">
                <a:latin typeface="Consolas" panose="020B0609020204030204" pitchFamily="49" charset="0"/>
                <a:cs typeface="Consolas" panose="020B0609020204030204" pitchFamily="49" charset="0"/>
              </a:rPr>
              <a:t>     313.4000   35.7786   40.6174   41.4721   36.9346  </a:t>
            </a:r>
          </a:p>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r>
              <a:rPr lang="en-GB" sz="1400" dirty="0">
                <a:latin typeface="Consolas" panose="020B0609020204030204" pitchFamily="49" charset="0"/>
                <a:cs typeface="Consolas" panose="020B0609020204030204" pitchFamily="49" charset="0"/>
              </a:rPr>
              <a:t>P Slices--------------------------------------------------------</a:t>
            </a:r>
          </a:p>
          <a:p>
            <a:pPr marL="0" indent="0">
              <a:spcBef>
                <a:spcPts val="0"/>
              </a:spcBef>
              <a:buNone/>
            </a:pPr>
            <a:r>
              <a:rPr lang="en-GB" sz="1400" dirty="0">
                <a:latin typeface="Consolas" panose="020B0609020204030204" pitchFamily="49" charset="0"/>
                <a:cs typeface="Consolas" panose="020B0609020204030204" pitchFamily="49" charset="0"/>
              </a:rPr>
              <a:t>        Total Frames |   Bitrate     Y-PSNR    U-PSNR    V-PSNR    YUV-PSNR  </a:t>
            </a:r>
          </a:p>
          <a:p>
            <a:pPr marL="0" indent="0">
              <a:spcBef>
                <a:spcPts val="0"/>
              </a:spcBef>
              <a:buNone/>
            </a:pPr>
            <a:r>
              <a:rPr lang="en-GB" sz="1400" dirty="0">
                <a:latin typeface="Consolas" panose="020B0609020204030204" pitchFamily="49" charset="0"/>
                <a:cs typeface="Consolas" panose="020B0609020204030204" pitchFamily="49" charset="0"/>
              </a:rPr>
              <a:t>                0    p         -nan      -nan      -nan      -nan      -nan  </a:t>
            </a:r>
          </a:p>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r>
              <a:rPr lang="en-GB" sz="1400" dirty="0">
                <a:latin typeface="Consolas" panose="020B0609020204030204" pitchFamily="49" charset="0"/>
                <a:cs typeface="Consolas" panose="020B0609020204030204" pitchFamily="49" charset="0"/>
              </a:rPr>
              <a:t>B Slices--------------------------------------------------------</a:t>
            </a:r>
          </a:p>
          <a:p>
            <a:pPr marL="0" indent="0">
              <a:spcBef>
                <a:spcPts val="0"/>
              </a:spcBef>
              <a:buNone/>
            </a:pPr>
            <a:r>
              <a:rPr lang="en-GB" sz="1400" dirty="0">
                <a:latin typeface="Consolas" panose="020B0609020204030204" pitchFamily="49" charset="0"/>
                <a:cs typeface="Consolas" panose="020B0609020204030204" pitchFamily="49" charset="0"/>
              </a:rPr>
              <a:t>        Total Frames |   Bitrate     Y-PSNR    U-PSNR    V-PSNR    YUV-PSNR  </a:t>
            </a:r>
          </a:p>
          <a:p>
            <a:pPr marL="0" indent="0">
              <a:spcBef>
                <a:spcPts val="0"/>
              </a:spcBef>
              <a:buNone/>
            </a:pPr>
            <a:r>
              <a:rPr lang="en-GB" sz="1400" dirty="0">
                <a:latin typeface="Consolas" panose="020B0609020204030204" pitchFamily="49" charset="0"/>
                <a:cs typeface="Consolas" panose="020B0609020204030204" pitchFamily="49" charset="0"/>
              </a:rPr>
              <a:t>               99    b      31.0646   32.7877   39.5105   40.3154   34.0707  </a:t>
            </a:r>
          </a:p>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r>
              <a:rPr lang="en-GB" sz="1400" dirty="0">
                <a:latin typeface="Consolas" panose="020B0609020204030204" pitchFamily="49" charset="0"/>
                <a:cs typeface="Consolas" panose="020B0609020204030204" pitchFamily="49" charset="0"/>
              </a:rPr>
              <a:t>RVM: 0.000</a:t>
            </a:r>
          </a:p>
          <a:p>
            <a:pPr marL="0" indent="0">
              <a:spcBef>
                <a:spcPts val="0"/>
              </a:spcBef>
              <a:buNone/>
            </a:pPr>
            <a:r>
              <a:rPr lang="en-GB" sz="1400" dirty="0">
                <a:latin typeface="Consolas" panose="020B0609020204030204" pitchFamily="49" charset="0"/>
                <a:cs typeface="Consolas" panose="020B0609020204030204" pitchFamily="49" charset="0"/>
              </a:rPr>
              <a:t>Bytes written to file: 16944 (33.888 kbps)</a:t>
            </a:r>
          </a:p>
        </p:txBody>
      </p:sp>
      <p:sp>
        <p:nvSpPr>
          <p:cNvPr id="4" name="CasellaDiTesto 3">
            <a:extLst>
              <a:ext uri="{FF2B5EF4-FFF2-40B4-BE49-F238E27FC236}">
                <a16:creationId xmlns:a16="http://schemas.microsoft.com/office/drawing/2014/main" id="{131D374F-F7B0-FB49-AAF0-63F6353DD2DE}"/>
              </a:ext>
            </a:extLst>
          </p:cNvPr>
          <p:cNvSpPr txBox="1"/>
          <p:nvPr/>
        </p:nvSpPr>
        <p:spPr>
          <a:xfrm>
            <a:off x="5399964" y="5807631"/>
            <a:ext cx="1883391" cy="369332"/>
          </a:xfrm>
          <a:prstGeom prst="rect">
            <a:avLst/>
          </a:prstGeom>
          <a:noFill/>
        </p:spPr>
        <p:txBody>
          <a:bodyPr wrap="square" rtlCol="0">
            <a:spAutoFit/>
          </a:bodyPr>
          <a:lstStyle/>
          <a:p>
            <a:r>
              <a:rPr lang="en-GB" dirty="0">
                <a:highlight>
                  <a:srgbClr val="FFFF00"/>
                </a:highlight>
              </a:rPr>
              <a:t>WHY?</a:t>
            </a:r>
          </a:p>
        </p:txBody>
      </p:sp>
    </p:spTree>
    <p:extLst>
      <p:ext uri="{BB962C8B-B14F-4D97-AF65-F5344CB8AC3E}">
        <p14:creationId xmlns:p14="http://schemas.microsoft.com/office/powerpoint/2010/main" val="3804202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A8CF01-FE69-7447-8CF7-81BC53A39937}"/>
              </a:ext>
            </a:extLst>
          </p:cNvPr>
          <p:cNvSpPr>
            <a:spLocks noGrp="1"/>
          </p:cNvSpPr>
          <p:nvPr>
            <p:ph type="title"/>
          </p:nvPr>
        </p:nvSpPr>
        <p:spPr/>
        <p:txBody>
          <a:bodyPr/>
          <a:lstStyle/>
          <a:p>
            <a:r>
              <a:rPr lang="en-GB" dirty="0"/>
              <a:t>HEVC</a:t>
            </a:r>
          </a:p>
        </p:txBody>
      </p:sp>
      <p:sp>
        <p:nvSpPr>
          <p:cNvPr id="3" name="Segnaposto contenuto 2">
            <a:extLst>
              <a:ext uri="{FF2B5EF4-FFF2-40B4-BE49-F238E27FC236}">
                <a16:creationId xmlns:a16="http://schemas.microsoft.com/office/drawing/2014/main" id="{6C83581A-DD49-4045-9E2D-A6882B6DA704}"/>
              </a:ext>
            </a:extLst>
          </p:cNvPr>
          <p:cNvSpPr>
            <a:spLocks noGrp="1"/>
          </p:cNvSpPr>
          <p:nvPr>
            <p:ph idx="1"/>
          </p:nvPr>
        </p:nvSpPr>
        <p:spPr/>
        <p:txBody>
          <a:bodyPr/>
          <a:lstStyle/>
          <a:p>
            <a:r>
              <a:rPr lang="it-IT" dirty="0"/>
              <a:t>H.265</a:t>
            </a:r>
          </a:p>
          <a:p>
            <a:r>
              <a:rPr lang="it-IT" dirty="0"/>
              <a:t>MPEG-H part 2(ISO/IEC 23008-2)</a:t>
            </a:r>
          </a:p>
          <a:p>
            <a:endParaRPr lang="it-IT" dirty="0"/>
          </a:p>
          <a:p>
            <a:r>
              <a:rPr lang="it-IT" dirty="0">
                <a:hlinkClick r:id="rId2"/>
              </a:rPr>
              <a:t>Overview</a:t>
            </a:r>
            <a:endParaRPr lang="it-IT" dirty="0"/>
          </a:p>
          <a:p>
            <a:endParaRPr lang="it-IT" dirty="0"/>
          </a:p>
          <a:p>
            <a:r>
              <a:rPr lang="it-IT" dirty="0">
                <a:hlinkClick r:id="rId3"/>
              </a:rPr>
              <a:t>Reference software</a:t>
            </a:r>
            <a:endParaRPr lang="en-GB" dirty="0"/>
          </a:p>
        </p:txBody>
      </p:sp>
    </p:spTree>
    <p:extLst>
      <p:ext uri="{BB962C8B-B14F-4D97-AF65-F5344CB8AC3E}">
        <p14:creationId xmlns:p14="http://schemas.microsoft.com/office/powerpoint/2010/main" val="3418396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38B537-0EE9-254F-8AAB-44C086DEC84D}"/>
              </a:ext>
            </a:extLst>
          </p:cNvPr>
          <p:cNvSpPr>
            <a:spLocks noGrp="1"/>
          </p:cNvSpPr>
          <p:nvPr>
            <p:ph type="title"/>
          </p:nvPr>
        </p:nvSpPr>
        <p:spPr/>
        <p:txBody>
          <a:bodyPr/>
          <a:lstStyle/>
          <a:p>
            <a:r>
              <a:rPr lang="en-GB" dirty="0"/>
              <a:t>CTU, CU, CTB, CB, PB, and TB</a:t>
            </a:r>
          </a:p>
        </p:txBody>
      </p:sp>
      <p:sp>
        <p:nvSpPr>
          <p:cNvPr id="3" name="Segnaposto contenuto 2">
            <a:extLst>
              <a:ext uri="{FF2B5EF4-FFF2-40B4-BE49-F238E27FC236}">
                <a16:creationId xmlns:a16="http://schemas.microsoft.com/office/drawing/2014/main" id="{633F6B42-766D-6749-B957-24BDD25CC953}"/>
              </a:ext>
            </a:extLst>
          </p:cNvPr>
          <p:cNvSpPr>
            <a:spLocks noGrp="1"/>
          </p:cNvSpPr>
          <p:nvPr>
            <p:ph idx="1"/>
          </p:nvPr>
        </p:nvSpPr>
        <p:spPr>
          <a:xfrm>
            <a:off x="7302674" y="1825625"/>
            <a:ext cx="4051126" cy="4351338"/>
          </a:xfrm>
        </p:spPr>
        <p:txBody>
          <a:bodyPr>
            <a:normAutofit/>
          </a:bodyPr>
          <a:lstStyle/>
          <a:p>
            <a:pPr marL="0" indent="0">
              <a:buNone/>
            </a:pPr>
            <a:r>
              <a:rPr lang="en-GB" sz="2000" dirty="0"/>
              <a:t>The width and height of CTU are </a:t>
            </a:r>
            <a:r>
              <a:rPr lang="en-GB" sz="2000" dirty="0" err="1"/>
              <a:t>signaled</a:t>
            </a:r>
            <a:r>
              <a:rPr lang="en-GB" sz="2000" dirty="0"/>
              <a:t> in a </a:t>
            </a:r>
            <a:r>
              <a:rPr lang="en-GB" sz="2000" b="1" dirty="0"/>
              <a:t>sequence parameter set</a:t>
            </a:r>
            <a:r>
              <a:rPr lang="en-GB" sz="2000" dirty="0"/>
              <a:t>, meaning that all the CTUs in a video sequence have the same size.</a:t>
            </a:r>
          </a:p>
        </p:txBody>
      </p:sp>
      <p:pic>
        <p:nvPicPr>
          <p:cNvPr id="1026" name="Picture 2">
            <a:extLst>
              <a:ext uri="{FF2B5EF4-FFF2-40B4-BE49-F238E27FC236}">
                <a16:creationId xmlns:a16="http://schemas.microsoft.com/office/drawing/2014/main" id="{68DA0890-1280-9246-BD32-2AD826D94F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6108700" cy="4381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5E696BF-21A7-6546-BDED-15C4EB21C7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0562" y="3189288"/>
            <a:ext cx="2882900" cy="288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12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27D75E-7CC6-FC46-8B5B-FF60E1B65694}"/>
              </a:ext>
            </a:extLst>
          </p:cNvPr>
          <p:cNvSpPr>
            <a:spLocks noGrp="1"/>
          </p:cNvSpPr>
          <p:nvPr>
            <p:ph type="title"/>
          </p:nvPr>
        </p:nvSpPr>
        <p:spPr/>
        <p:txBody>
          <a:bodyPr/>
          <a:lstStyle/>
          <a:p>
            <a:r>
              <a:rPr lang="en-GB" dirty="0"/>
              <a:t>Naming conventions</a:t>
            </a:r>
          </a:p>
        </p:txBody>
      </p:sp>
      <p:sp>
        <p:nvSpPr>
          <p:cNvPr id="3" name="Segnaposto contenuto 2">
            <a:extLst>
              <a:ext uri="{FF2B5EF4-FFF2-40B4-BE49-F238E27FC236}">
                <a16:creationId xmlns:a16="http://schemas.microsoft.com/office/drawing/2014/main" id="{0BD4DA43-477E-254D-AC21-FFC6DA271A90}"/>
              </a:ext>
            </a:extLst>
          </p:cNvPr>
          <p:cNvSpPr>
            <a:spLocks noGrp="1"/>
          </p:cNvSpPr>
          <p:nvPr>
            <p:ph idx="1"/>
          </p:nvPr>
        </p:nvSpPr>
        <p:spPr/>
        <p:txBody>
          <a:bodyPr/>
          <a:lstStyle/>
          <a:p>
            <a:r>
              <a:rPr lang="en-GB" dirty="0" err="1"/>
              <a:t>xxxUnit</a:t>
            </a:r>
            <a:r>
              <a:rPr lang="en-GB" dirty="0"/>
              <a:t>, indicates a coding logical unit which is in turn encoded into an HEVC bit stream.</a:t>
            </a:r>
          </a:p>
          <a:p>
            <a:r>
              <a:rPr lang="en-GB" dirty="0" err="1"/>
              <a:t>xxxBlock</a:t>
            </a:r>
            <a:r>
              <a:rPr lang="en-GB" dirty="0"/>
              <a:t>, it indicates a portion of video frame buffer where a process is target to.</a:t>
            </a:r>
          </a:p>
        </p:txBody>
      </p:sp>
    </p:spTree>
    <p:extLst>
      <p:ext uri="{BB962C8B-B14F-4D97-AF65-F5344CB8AC3E}">
        <p14:creationId xmlns:p14="http://schemas.microsoft.com/office/powerpoint/2010/main" val="2084860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1706FE-53A7-C743-81A1-DB459186DF74}"/>
              </a:ext>
            </a:extLst>
          </p:cNvPr>
          <p:cNvSpPr>
            <a:spLocks noGrp="1"/>
          </p:cNvSpPr>
          <p:nvPr>
            <p:ph type="title"/>
          </p:nvPr>
        </p:nvSpPr>
        <p:spPr/>
        <p:txBody>
          <a:bodyPr/>
          <a:lstStyle/>
          <a:p>
            <a:r>
              <a:rPr lang="en-GB" dirty="0"/>
              <a:t>CTU</a:t>
            </a:r>
          </a:p>
        </p:txBody>
      </p:sp>
      <p:sp>
        <p:nvSpPr>
          <p:cNvPr id="3" name="Segnaposto contenuto 2">
            <a:extLst>
              <a:ext uri="{FF2B5EF4-FFF2-40B4-BE49-F238E27FC236}">
                <a16:creationId xmlns:a16="http://schemas.microsoft.com/office/drawing/2014/main" id="{5AF1AD40-4D94-9047-847B-0D1F0E5A58F9}"/>
              </a:ext>
            </a:extLst>
          </p:cNvPr>
          <p:cNvSpPr>
            <a:spLocks noGrp="1"/>
          </p:cNvSpPr>
          <p:nvPr>
            <p:ph idx="1"/>
          </p:nvPr>
        </p:nvSpPr>
        <p:spPr/>
        <p:txBody>
          <a:bodyPr/>
          <a:lstStyle/>
          <a:p>
            <a:r>
              <a:rPr lang="en-GB" dirty="0"/>
              <a:t>Is a logical unit. It usually consists of three blocks, namely luma (Y) and two chroma samples (</a:t>
            </a:r>
            <a:r>
              <a:rPr lang="en-GB" dirty="0" err="1"/>
              <a:t>Cb</a:t>
            </a:r>
            <a:r>
              <a:rPr lang="en-GB" dirty="0"/>
              <a:t> and Cr), and associated syntax elements. Each block is called CTB (Coding Tree Block).</a:t>
            </a:r>
          </a:p>
        </p:txBody>
      </p:sp>
      <p:pic>
        <p:nvPicPr>
          <p:cNvPr id="2059" name="Picture 11">
            <a:extLst>
              <a:ext uri="{FF2B5EF4-FFF2-40B4-BE49-F238E27FC236}">
                <a16:creationId xmlns:a16="http://schemas.microsoft.com/office/drawing/2014/main" id="{B33F0229-054C-6E4E-AEC2-E349A7FA6F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8727" y="3281817"/>
            <a:ext cx="3872344" cy="2561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6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EF8A7A-A8B9-E540-B45B-B26628FF2954}"/>
              </a:ext>
            </a:extLst>
          </p:cNvPr>
          <p:cNvSpPr>
            <a:spLocks noGrp="1"/>
          </p:cNvSpPr>
          <p:nvPr>
            <p:ph type="title"/>
          </p:nvPr>
        </p:nvSpPr>
        <p:spPr/>
        <p:txBody>
          <a:bodyPr/>
          <a:lstStyle/>
          <a:p>
            <a:r>
              <a:rPr lang="en-GB" dirty="0"/>
              <a:t>CTB, Coding Tree Block</a:t>
            </a:r>
          </a:p>
        </p:txBody>
      </p:sp>
      <p:sp>
        <p:nvSpPr>
          <p:cNvPr id="3" name="Segnaposto contenuto 2">
            <a:extLst>
              <a:ext uri="{FF2B5EF4-FFF2-40B4-BE49-F238E27FC236}">
                <a16:creationId xmlns:a16="http://schemas.microsoft.com/office/drawing/2014/main" id="{970C1FA3-A7F2-7D4E-89CC-D38E50D8CA07}"/>
              </a:ext>
            </a:extLst>
          </p:cNvPr>
          <p:cNvSpPr>
            <a:spLocks noGrp="1"/>
          </p:cNvSpPr>
          <p:nvPr>
            <p:ph idx="1"/>
          </p:nvPr>
        </p:nvSpPr>
        <p:spPr>
          <a:xfrm>
            <a:off x="838200" y="1825625"/>
            <a:ext cx="5985681" cy="4351338"/>
          </a:xfrm>
        </p:spPr>
        <p:txBody>
          <a:bodyPr>
            <a:normAutofit lnSpcReduction="10000"/>
          </a:bodyPr>
          <a:lstStyle/>
          <a:p>
            <a:r>
              <a:rPr lang="en-GB" sz="2400" dirty="0"/>
              <a:t>Each CTB still has the same size as CTU – 64×64, 32×32, or 16×16. Depending on a part of video frame, however, CTB may be too big to decide whether we should perform inter-picture prediction or intra-picture prediction. Thus, </a:t>
            </a:r>
            <a:r>
              <a:rPr lang="en-GB" sz="2400" b="1" dirty="0"/>
              <a:t>each CTB can be differently split into multiple CBs (Coding Blocks)</a:t>
            </a:r>
            <a:r>
              <a:rPr lang="en-GB" sz="2400" dirty="0"/>
              <a:t> and each CB becomes the decision making point of prediction type. For example, some CTBs are split to 16×16 CBs while others are split to 8×8 CBs. HEVC supports CB size all the way from the same size as CTB to as small as 8×8.</a:t>
            </a:r>
          </a:p>
        </p:txBody>
      </p:sp>
      <p:pic>
        <p:nvPicPr>
          <p:cNvPr id="4" name="Picture 2">
            <a:extLst>
              <a:ext uri="{FF2B5EF4-FFF2-40B4-BE49-F238E27FC236}">
                <a16:creationId xmlns:a16="http://schemas.microsoft.com/office/drawing/2014/main" id="{7E847B28-8DB3-734F-A33C-EF91DFEF3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0584" y="365125"/>
            <a:ext cx="4594604" cy="5971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014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BF71B9-D54E-7C4B-85BF-CFC42A251220}"/>
              </a:ext>
            </a:extLst>
          </p:cNvPr>
          <p:cNvSpPr>
            <a:spLocks noGrp="1"/>
          </p:cNvSpPr>
          <p:nvPr>
            <p:ph type="title"/>
          </p:nvPr>
        </p:nvSpPr>
        <p:spPr/>
        <p:txBody>
          <a:bodyPr/>
          <a:lstStyle/>
          <a:p>
            <a:r>
              <a:rPr lang="en-GB" dirty="0"/>
              <a:t>CB, Coding Block </a:t>
            </a:r>
            <a:r>
              <a:rPr lang="en-GB" dirty="0">
                <a:sym typeface="Wingdings" pitchFamily="2" charset="2"/>
              </a:rPr>
              <a:t> PB, Prediction Block</a:t>
            </a:r>
            <a:endParaRPr lang="en-GB" dirty="0"/>
          </a:p>
        </p:txBody>
      </p:sp>
      <p:sp>
        <p:nvSpPr>
          <p:cNvPr id="3" name="Segnaposto contenuto 2">
            <a:extLst>
              <a:ext uri="{FF2B5EF4-FFF2-40B4-BE49-F238E27FC236}">
                <a16:creationId xmlns:a16="http://schemas.microsoft.com/office/drawing/2014/main" id="{62893394-00F6-564F-BE24-EC521EF110EA}"/>
              </a:ext>
            </a:extLst>
          </p:cNvPr>
          <p:cNvSpPr>
            <a:spLocks noGrp="1"/>
          </p:cNvSpPr>
          <p:nvPr>
            <p:ph idx="1"/>
          </p:nvPr>
        </p:nvSpPr>
        <p:spPr>
          <a:xfrm>
            <a:off x="838200" y="1825625"/>
            <a:ext cx="10515600" cy="1793875"/>
          </a:xfrm>
        </p:spPr>
        <p:txBody>
          <a:bodyPr>
            <a:normAutofit fontScale="85000" lnSpcReduction="20000"/>
          </a:bodyPr>
          <a:lstStyle/>
          <a:p>
            <a:r>
              <a:rPr lang="en-GB" dirty="0"/>
              <a:t>CB is good enough for prediction type decision, but it could still be too large to store motion vectors (inter prediction) or intra prediction mode. For example, a very small object like snowfall may be moving in the middle of 8×8 CB – we want to use different MVs depending on the portion in CB.</a:t>
            </a:r>
          </a:p>
          <a:p>
            <a:r>
              <a:rPr lang="en-GB" dirty="0"/>
              <a:t>Thus, PB was introduced. Each CB can be split to PBs differently depending on the temporal and/or spatial predictability.</a:t>
            </a:r>
          </a:p>
        </p:txBody>
      </p:sp>
      <p:pic>
        <p:nvPicPr>
          <p:cNvPr id="3076" name="Picture 4">
            <a:extLst>
              <a:ext uri="{FF2B5EF4-FFF2-40B4-BE49-F238E27FC236}">
                <a16:creationId xmlns:a16="http://schemas.microsoft.com/office/drawing/2014/main" id="{E73C65FC-6B8D-5A40-8805-E3B7C5A046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151" y="3619500"/>
            <a:ext cx="7327900" cy="269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449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016E53-8DCD-E644-8776-ED5F16A6CE4D}"/>
              </a:ext>
            </a:extLst>
          </p:cNvPr>
          <p:cNvSpPr>
            <a:spLocks noGrp="1"/>
          </p:cNvSpPr>
          <p:nvPr>
            <p:ph type="title"/>
          </p:nvPr>
        </p:nvSpPr>
        <p:spPr/>
        <p:txBody>
          <a:bodyPr/>
          <a:lstStyle/>
          <a:p>
            <a:r>
              <a:rPr lang="en-GB" dirty="0"/>
              <a:t>Code residual</a:t>
            </a:r>
          </a:p>
        </p:txBody>
      </p:sp>
      <p:sp>
        <p:nvSpPr>
          <p:cNvPr id="3" name="Segnaposto contenuto 2">
            <a:extLst>
              <a:ext uri="{FF2B5EF4-FFF2-40B4-BE49-F238E27FC236}">
                <a16:creationId xmlns:a16="http://schemas.microsoft.com/office/drawing/2014/main" id="{3AF6FB03-AE85-5343-BB89-F4FF96C119EF}"/>
              </a:ext>
            </a:extLst>
          </p:cNvPr>
          <p:cNvSpPr>
            <a:spLocks noGrp="1"/>
          </p:cNvSpPr>
          <p:nvPr>
            <p:ph idx="1"/>
          </p:nvPr>
        </p:nvSpPr>
        <p:spPr>
          <a:xfrm>
            <a:off x="838200" y="1825625"/>
            <a:ext cx="10515600" cy="2537488"/>
          </a:xfrm>
        </p:spPr>
        <p:txBody>
          <a:bodyPr>
            <a:normAutofit fontScale="92500" lnSpcReduction="10000"/>
          </a:bodyPr>
          <a:lstStyle/>
          <a:p>
            <a:r>
              <a:rPr lang="en-GB" dirty="0"/>
              <a:t>Once the prediction is made, we need to code residual (difference between predicted image and actual image) with DCT-like transformation. Again, CB could be too big for this because a CB may contains both a detailed part (high frequency) and a flat part (low frequency). Therefore, each CB can be differently split into TBs (Transform Block). Note that TB doesn’t have to be aligned with PB. It is possible and often makes sense to perform single transform across residuals from multiple PBs, vice versa.</a:t>
            </a:r>
          </a:p>
        </p:txBody>
      </p:sp>
      <p:pic>
        <p:nvPicPr>
          <p:cNvPr id="5122" name="Picture 2">
            <a:extLst>
              <a:ext uri="{FF2B5EF4-FFF2-40B4-BE49-F238E27FC236}">
                <a16:creationId xmlns:a16="http://schemas.microsoft.com/office/drawing/2014/main" id="{D9845CD6-F72B-1A43-A2BE-15275A7CEC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650" y="4363113"/>
            <a:ext cx="6108700" cy="16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434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739D17-19A7-714F-A6F6-ED1E6DA4C10A}"/>
              </a:ext>
            </a:extLst>
          </p:cNvPr>
          <p:cNvSpPr>
            <a:spLocks noGrp="1"/>
          </p:cNvSpPr>
          <p:nvPr>
            <p:ph type="title"/>
          </p:nvPr>
        </p:nvSpPr>
        <p:spPr/>
        <p:txBody>
          <a:bodyPr/>
          <a:lstStyle/>
          <a:p>
            <a:r>
              <a:rPr lang="en-GB" dirty="0"/>
              <a:t>Standard definitions</a:t>
            </a:r>
          </a:p>
        </p:txBody>
      </p:sp>
      <p:sp>
        <p:nvSpPr>
          <p:cNvPr id="3" name="Segnaposto contenuto 2">
            <a:extLst>
              <a:ext uri="{FF2B5EF4-FFF2-40B4-BE49-F238E27FC236}">
                <a16:creationId xmlns:a16="http://schemas.microsoft.com/office/drawing/2014/main" id="{A8B245A7-AD7C-C946-8C50-1E0BC4AF3F30}"/>
              </a:ext>
            </a:extLst>
          </p:cNvPr>
          <p:cNvSpPr>
            <a:spLocks noGrp="1"/>
          </p:cNvSpPr>
          <p:nvPr>
            <p:ph idx="1"/>
          </p:nvPr>
        </p:nvSpPr>
        <p:spPr/>
        <p:txBody>
          <a:bodyPr>
            <a:normAutofit fontScale="92500" lnSpcReduction="20000"/>
          </a:bodyPr>
          <a:lstStyle/>
          <a:p>
            <a:pPr fontAlgn="base"/>
            <a:r>
              <a:rPr lang="en-GB" b="1" dirty="0">
                <a:effectLst/>
              </a:rPr>
              <a:t>CTU (coding tree unit)</a:t>
            </a:r>
            <a:r>
              <a:rPr lang="en-GB" dirty="0">
                <a:effectLst/>
              </a:rPr>
              <a:t>: A coding tree block of luma samples, two corresponding coding tree blocks of chroma samples of a picture that has three sample arrays, or a coding tree block of samples of a monochrome picture or a picture that is coded using three separate colour planes and syntax structures used to code the samples. The division of a slice into coding tree units is a partitioning.</a:t>
            </a:r>
          </a:p>
          <a:p>
            <a:pPr fontAlgn="base"/>
            <a:r>
              <a:rPr lang="en-GB" b="1" dirty="0">
                <a:effectLst/>
              </a:rPr>
              <a:t>CTB (coding tree block)</a:t>
            </a:r>
            <a:r>
              <a:rPr lang="en-GB" dirty="0">
                <a:effectLst/>
              </a:rPr>
              <a:t>: An </a:t>
            </a:r>
            <a:r>
              <a:rPr lang="en-GB" dirty="0" err="1">
                <a:effectLst/>
              </a:rPr>
              <a:t>NxN</a:t>
            </a:r>
            <a:r>
              <a:rPr lang="en-GB" dirty="0">
                <a:effectLst/>
              </a:rPr>
              <a:t> block of samples for some value of N. The division of one of the arrays that compose a picture that has three sample arrays or of the array that compose a picture in monochrome format or a picture that is coded using three separate colour planes into coding tree blocks is a partitioning.</a:t>
            </a:r>
          </a:p>
          <a:p>
            <a:pPr fontAlgn="base"/>
            <a:r>
              <a:rPr lang="en-GB" b="1" dirty="0">
                <a:effectLst/>
              </a:rPr>
              <a:t>CB (coding block)</a:t>
            </a:r>
            <a:r>
              <a:rPr lang="en-GB" dirty="0">
                <a:effectLst/>
              </a:rPr>
              <a:t>: An </a:t>
            </a:r>
            <a:r>
              <a:rPr lang="en-GB" dirty="0" err="1">
                <a:effectLst/>
              </a:rPr>
              <a:t>NxN</a:t>
            </a:r>
            <a:r>
              <a:rPr lang="en-GB" dirty="0">
                <a:effectLst/>
              </a:rPr>
              <a:t> block of samples for some value of N. The division of a coding tree block into coding blocks is a partitioning.</a:t>
            </a:r>
          </a:p>
        </p:txBody>
      </p:sp>
    </p:spTree>
    <p:extLst>
      <p:ext uri="{BB962C8B-B14F-4D97-AF65-F5344CB8AC3E}">
        <p14:creationId xmlns:p14="http://schemas.microsoft.com/office/powerpoint/2010/main" val="248913655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1061</Words>
  <Application>Microsoft Macintosh PowerPoint</Application>
  <PresentationFormat>Widescreen</PresentationFormat>
  <Paragraphs>86</Paragraphs>
  <Slides>16</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16</vt:i4>
      </vt:variant>
    </vt:vector>
  </HeadingPairs>
  <TitlesOfParts>
    <vt:vector size="21" baseType="lpstr">
      <vt:lpstr>Arial</vt:lpstr>
      <vt:lpstr>Calibri</vt:lpstr>
      <vt:lpstr>Calibri Light</vt:lpstr>
      <vt:lpstr>Consolas</vt:lpstr>
      <vt:lpstr>Tema di Office</vt:lpstr>
      <vt:lpstr>HEVC</vt:lpstr>
      <vt:lpstr>HEVC</vt:lpstr>
      <vt:lpstr>CTU, CU, CTB, CB, PB, and TB</vt:lpstr>
      <vt:lpstr>Naming conventions</vt:lpstr>
      <vt:lpstr>CTU</vt:lpstr>
      <vt:lpstr>CTB, Coding Tree Block</vt:lpstr>
      <vt:lpstr>CB, Coding Block  PB, Prediction Block</vt:lpstr>
      <vt:lpstr>Code residual</vt:lpstr>
      <vt:lpstr>Standard definitions</vt:lpstr>
      <vt:lpstr>Standard definitions</vt:lpstr>
      <vt:lpstr>Example: A GOP structure</vt:lpstr>
      <vt:lpstr>Frame 1 -4 configuration</vt:lpstr>
      <vt:lpstr>If predict=2, green area auto-computed</vt:lpstr>
      <vt:lpstr>HEVC Encoder output (example)</vt:lpstr>
      <vt:lpstr>HEVC Encoder output (example)</vt:lpstr>
      <vt:lpstr>HEVC Encoder output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HEVC</dc:title>
  <dc:creator>Cristian Perra</dc:creator>
  <cp:lastModifiedBy>Cristian Perra</cp:lastModifiedBy>
  <cp:revision>17</cp:revision>
  <dcterms:created xsi:type="dcterms:W3CDTF">2020-10-16T10:07:07Z</dcterms:created>
  <dcterms:modified xsi:type="dcterms:W3CDTF">2020-10-16T14:45:11Z</dcterms:modified>
</cp:coreProperties>
</file>