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8" r:id="rId3"/>
    <p:sldId id="257" r:id="rId4"/>
    <p:sldId id="259" r:id="rId5"/>
    <p:sldId id="260" r:id="rId6"/>
    <p:sldId id="261" r:id="rId7"/>
    <p:sldId id="262" r:id="rId8"/>
    <p:sldId id="263" r:id="rId9"/>
    <p:sldId id="264" r:id="rId10"/>
    <p:sldId id="265" r:id="rId11"/>
    <p:sldId id="274" r:id="rId12"/>
    <p:sldId id="275" r:id="rId13"/>
    <p:sldId id="277" r:id="rId14"/>
    <p:sldId id="278" r:id="rId15"/>
    <p:sldId id="280" r:id="rId16"/>
    <p:sldId id="281" r:id="rId17"/>
    <p:sldId id="279" r:id="rId18"/>
    <p:sldId id="282" r:id="rId19"/>
    <p:sldId id="266" r:id="rId20"/>
    <p:sldId id="267" r:id="rId21"/>
    <p:sldId id="268" r:id="rId22"/>
    <p:sldId id="269" r:id="rId23"/>
    <p:sldId id="283" r:id="rId24"/>
    <p:sldId id="272" r:id="rId25"/>
    <p:sldId id="273" r:id="rId26"/>
    <p:sldId id="276" r:id="rId2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p:scale>
          <a:sx n="103" d="100"/>
          <a:sy n="103" d="100"/>
        </p:scale>
        <p:origin x="144"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D64DE6-D384-0743-B468-0DB59040FF0C}" type="datetimeFigureOut">
              <a:rPr lang="en-GB" smtClean="0"/>
              <a:t>17/10/2020</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93D0CB-E11B-2B49-A1AD-6059C2A717FE}" type="slidenum">
              <a:rPr lang="en-GB" smtClean="0"/>
              <a:t>‹N›</a:t>
            </a:fld>
            <a:endParaRPr lang="en-GB"/>
          </a:p>
        </p:txBody>
      </p:sp>
    </p:spTree>
    <p:extLst>
      <p:ext uri="{BB962C8B-B14F-4D97-AF65-F5344CB8AC3E}">
        <p14:creationId xmlns:p14="http://schemas.microsoft.com/office/powerpoint/2010/main" val="650376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FF93D0CB-E11B-2B49-A1AD-6059C2A717FE}" type="slidenum">
              <a:rPr lang="en-GB" smtClean="0"/>
              <a:t>12</a:t>
            </a:fld>
            <a:endParaRPr lang="en-GB"/>
          </a:p>
        </p:txBody>
      </p:sp>
    </p:spTree>
    <p:extLst>
      <p:ext uri="{BB962C8B-B14F-4D97-AF65-F5344CB8AC3E}">
        <p14:creationId xmlns:p14="http://schemas.microsoft.com/office/powerpoint/2010/main" val="1228954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4B1FC6-F4A0-5B42-BBB9-B7B6488D993B}"/>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GB"/>
          </a:p>
        </p:txBody>
      </p:sp>
      <p:sp>
        <p:nvSpPr>
          <p:cNvPr id="3" name="Sottotitolo 2">
            <a:extLst>
              <a:ext uri="{FF2B5EF4-FFF2-40B4-BE49-F238E27FC236}">
                <a16:creationId xmlns:a16="http://schemas.microsoft.com/office/drawing/2014/main" id="{08FCEF68-F7AA-B747-8080-26E3B805D4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GB"/>
          </a:p>
        </p:txBody>
      </p:sp>
      <p:sp>
        <p:nvSpPr>
          <p:cNvPr id="4" name="Segnaposto data 3">
            <a:extLst>
              <a:ext uri="{FF2B5EF4-FFF2-40B4-BE49-F238E27FC236}">
                <a16:creationId xmlns:a16="http://schemas.microsoft.com/office/drawing/2014/main" id="{672C3A1C-5D4C-754C-969F-A69B8C123492}"/>
              </a:ext>
            </a:extLst>
          </p:cNvPr>
          <p:cNvSpPr>
            <a:spLocks noGrp="1"/>
          </p:cNvSpPr>
          <p:nvPr>
            <p:ph type="dt" sz="half" idx="10"/>
          </p:nvPr>
        </p:nvSpPr>
        <p:spPr/>
        <p:txBody>
          <a:bodyPr/>
          <a:lstStyle/>
          <a:p>
            <a:fld id="{6EB18EF0-4AD7-AD42-A468-E378E8A0FD4A}" type="datetimeFigureOut">
              <a:rPr lang="en-GB" smtClean="0"/>
              <a:t>17/10/2020</a:t>
            </a:fld>
            <a:endParaRPr lang="en-GB"/>
          </a:p>
        </p:txBody>
      </p:sp>
      <p:sp>
        <p:nvSpPr>
          <p:cNvPr id="5" name="Segnaposto piè di pagina 4">
            <a:extLst>
              <a:ext uri="{FF2B5EF4-FFF2-40B4-BE49-F238E27FC236}">
                <a16:creationId xmlns:a16="http://schemas.microsoft.com/office/drawing/2014/main" id="{74EDE0DF-5F59-524D-8802-4F8F58F4C109}"/>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7A8F7F0C-9056-3740-BBE1-BDBA49DC53D7}"/>
              </a:ext>
            </a:extLst>
          </p:cNvPr>
          <p:cNvSpPr>
            <a:spLocks noGrp="1"/>
          </p:cNvSpPr>
          <p:nvPr>
            <p:ph type="sldNum" sz="quarter" idx="12"/>
          </p:nvPr>
        </p:nvSpPr>
        <p:spPr/>
        <p:txBody>
          <a:bodyPr/>
          <a:lstStyle/>
          <a:p>
            <a:fld id="{CD39CAA5-A04C-DF45-BD32-2F839D15C3BC}" type="slidenum">
              <a:rPr lang="en-GB" smtClean="0"/>
              <a:t>‹N›</a:t>
            </a:fld>
            <a:endParaRPr lang="en-GB"/>
          </a:p>
        </p:txBody>
      </p:sp>
    </p:spTree>
    <p:extLst>
      <p:ext uri="{BB962C8B-B14F-4D97-AF65-F5344CB8AC3E}">
        <p14:creationId xmlns:p14="http://schemas.microsoft.com/office/powerpoint/2010/main" val="4220412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EE21ED-856D-0A4C-8123-9EFDF6AF352F}"/>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5D51A3E7-BD2F-5C40-8946-70C4B8038CAF}"/>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9CB3D2D9-EC9D-2344-872F-360340942240}"/>
              </a:ext>
            </a:extLst>
          </p:cNvPr>
          <p:cNvSpPr>
            <a:spLocks noGrp="1"/>
          </p:cNvSpPr>
          <p:nvPr>
            <p:ph type="dt" sz="half" idx="10"/>
          </p:nvPr>
        </p:nvSpPr>
        <p:spPr/>
        <p:txBody>
          <a:bodyPr/>
          <a:lstStyle/>
          <a:p>
            <a:fld id="{6EB18EF0-4AD7-AD42-A468-E378E8A0FD4A}" type="datetimeFigureOut">
              <a:rPr lang="en-GB" smtClean="0"/>
              <a:t>17/10/2020</a:t>
            </a:fld>
            <a:endParaRPr lang="en-GB"/>
          </a:p>
        </p:txBody>
      </p:sp>
      <p:sp>
        <p:nvSpPr>
          <p:cNvPr id="5" name="Segnaposto piè di pagina 4">
            <a:extLst>
              <a:ext uri="{FF2B5EF4-FFF2-40B4-BE49-F238E27FC236}">
                <a16:creationId xmlns:a16="http://schemas.microsoft.com/office/drawing/2014/main" id="{056A4365-6147-1E40-B60F-B7AC3D617027}"/>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4673AB3A-19AA-A144-9F40-AE8AE40023A2}"/>
              </a:ext>
            </a:extLst>
          </p:cNvPr>
          <p:cNvSpPr>
            <a:spLocks noGrp="1"/>
          </p:cNvSpPr>
          <p:nvPr>
            <p:ph type="sldNum" sz="quarter" idx="12"/>
          </p:nvPr>
        </p:nvSpPr>
        <p:spPr/>
        <p:txBody>
          <a:bodyPr/>
          <a:lstStyle/>
          <a:p>
            <a:fld id="{CD39CAA5-A04C-DF45-BD32-2F839D15C3BC}" type="slidenum">
              <a:rPr lang="en-GB" smtClean="0"/>
              <a:t>‹N›</a:t>
            </a:fld>
            <a:endParaRPr lang="en-GB"/>
          </a:p>
        </p:txBody>
      </p:sp>
    </p:spTree>
    <p:extLst>
      <p:ext uri="{BB962C8B-B14F-4D97-AF65-F5344CB8AC3E}">
        <p14:creationId xmlns:p14="http://schemas.microsoft.com/office/powerpoint/2010/main" val="1952888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7D8AA010-ED43-A940-8FC1-319E7C6E94B5}"/>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E415E012-B16C-1245-B136-8DE4D84D425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844E1A61-8A8C-FD4A-8B91-7D0D9FCD733C}"/>
              </a:ext>
            </a:extLst>
          </p:cNvPr>
          <p:cNvSpPr>
            <a:spLocks noGrp="1"/>
          </p:cNvSpPr>
          <p:nvPr>
            <p:ph type="dt" sz="half" idx="10"/>
          </p:nvPr>
        </p:nvSpPr>
        <p:spPr/>
        <p:txBody>
          <a:bodyPr/>
          <a:lstStyle/>
          <a:p>
            <a:fld id="{6EB18EF0-4AD7-AD42-A468-E378E8A0FD4A}" type="datetimeFigureOut">
              <a:rPr lang="en-GB" smtClean="0"/>
              <a:t>17/10/2020</a:t>
            </a:fld>
            <a:endParaRPr lang="en-GB"/>
          </a:p>
        </p:txBody>
      </p:sp>
      <p:sp>
        <p:nvSpPr>
          <p:cNvPr id="5" name="Segnaposto piè di pagina 4">
            <a:extLst>
              <a:ext uri="{FF2B5EF4-FFF2-40B4-BE49-F238E27FC236}">
                <a16:creationId xmlns:a16="http://schemas.microsoft.com/office/drawing/2014/main" id="{C0AB4FDA-950A-F841-8969-D8C7A843B88B}"/>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C38E705F-B24D-7F40-A368-2AEE74154295}"/>
              </a:ext>
            </a:extLst>
          </p:cNvPr>
          <p:cNvSpPr>
            <a:spLocks noGrp="1"/>
          </p:cNvSpPr>
          <p:nvPr>
            <p:ph type="sldNum" sz="quarter" idx="12"/>
          </p:nvPr>
        </p:nvSpPr>
        <p:spPr/>
        <p:txBody>
          <a:bodyPr/>
          <a:lstStyle/>
          <a:p>
            <a:fld id="{CD39CAA5-A04C-DF45-BD32-2F839D15C3BC}" type="slidenum">
              <a:rPr lang="en-GB" smtClean="0"/>
              <a:t>‹N›</a:t>
            </a:fld>
            <a:endParaRPr lang="en-GB"/>
          </a:p>
        </p:txBody>
      </p:sp>
    </p:spTree>
    <p:extLst>
      <p:ext uri="{BB962C8B-B14F-4D97-AF65-F5344CB8AC3E}">
        <p14:creationId xmlns:p14="http://schemas.microsoft.com/office/powerpoint/2010/main" val="3980739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13C9DB-1562-4D48-B9A8-307E2867E734}"/>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457DDC36-46EA-5A4B-8122-65495C2BD313}"/>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25991861-B2CF-4746-A3B0-0D3B0BC30BEE}"/>
              </a:ext>
            </a:extLst>
          </p:cNvPr>
          <p:cNvSpPr>
            <a:spLocks noGrp="1"/>
          </p:cNvSpPr>
          <p:nvPr>
            <p:ph type="dt" sz="half" idx="10"/>
          </p:nvPr>
        </p:nvSpPr>
        <p:spPr/>
        <p:txBody>
          <a:bodyPr/>
          <a:lstStyle/>
          <a:p>
            <a:fld id="{6EB18EF0-4AD7-AD42-A468-E378E8A0FD4A}" type="datetimeFigureOut">
              <a:rPr lang="en-GB" smtClean="0"/>
              <a:t>17/10/2020</a:t>
            </a:fld>
            <a:endParaRPr lang="en-GB"/>
          </a:p>
        </p:txBody>
      </p:sp>
      <p:sp>
        <p:nvSpPr>
          <p:cNvPr id="5" name="Segnaposto piè di pagina 4">
            <a:extLst>
              <a:ext uri="{FF2B5EF4-FFF2-40B4-BE49-F238E27FC236}">
                <a16:creationId xmlns:a16="http://schemas.microsoft.com/office/drawing/2014/main" id="{04ACE63A-7215-C14B-8B8B-501AAD03CDAA}"/>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8332B574-88E5-FD49-A507-EBB4E91151C2}"/>
              </a:ext>
            </a:extLst>
          </p:cNvPr>
          <p:cNvSpPr>
            <a:spLocks noGrp="1"/>
          </p:cNvSpPr>
          <p:nvPr>
            <p:ph type="sldNum" sz="quarter" idx="12"/>
          </p:nvPr>
        </p:nvSpPr>
        <p:spPr/>
        <p:txBody>
          <a:bodyPr/>
          <a:lstStyle/>
          <a:p>
            <a:fld id="{CD39CAA5-A04C-DF45-BD32-2F839D15C3BC}" type="slidenum">
              <a:rPr lang="en-GB" smtClean="0"/>
              <a:t>‹N›</a:t>
            </a:fld>
            <a:endParaRPr lang="en-GB"/>
          </a:p>
        </p:txBody>
      </p:sp>
    </p:spTree>
    <p:extLst>
      <p:ext uri="{BB962C8B-B14F-4D97-AF65-F5344CB8AC3E}">
        <p14:creationId xmlns:p14="http://schemas.microsoft.com/office/powerpoint/2010/main" val="2833171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A0FC9C-636B-E34E-BAD2-A6A53B02CC2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5E218562-FE49-994E-AA1E-DB36BB2E9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97025B37-0EBE-4C44-AF27-CDCEC49DF0AE}"/>
              </a:ext>
            </a:extLst>
          </p:cNvPr>
          <p:cNvSpPr>
            <a:spLocks noGrp="1"/>
          </p:cNvSpPr>
          <p:nvPr>
            <p:ph type="dt" sz="half" idx="10"/>
          </p:nvPr>
        </p:nvSpPr>
        <p:spPr/>
        <p:txBody>
          <a:bodyPr/>
          <a:lstStyle/>
          <a:p>
            <a:fld id="{6EB18EF0-4AD7-AD42-A468-E378E8A0FD4A}" type="datetimeFigureOut">
              <a:rPr lang="en-GB" smtClean="0"/>
              <a:t>17/10/2020</a:t>
            </a:fld>
            <a:endParaRPr lang="en-GB"/>
          </a:p>
        </p:txBody>
      </p:sp>
      <p:sp>
        <p:nvSpPr>
          <p:cNvPr id="5" name="Segnaposto piè di pagina 4">
            <a:extLst>
              <a:ext uri="{FF2B5EF4-FFF2-40B4-BE49-F238E27FC236}">
                <a16:creationId xmlns:a16="http://schemas.microsoft.com/office/drawing/2014/main" id="{0F97FD34-6E2B-AC44-AA60-A3A0DBE904C4}"/>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5B59952F-4AC5-4B40-862B-861CAF300300}"/>
              </a:ext>
            </a:extLst>
          </p:cNvPr>
          <p:cNvSpPr>
            <a:spLocks noGrp="1"/>
          </p:cNvSpPr>
          <p:nvPr>
            <p:ph type="sldNum" sz="quarter" idx="12"/>
          </p:nvPr>
        </p:nvSpPr>
        <p:spPr/>
        <p:txBody>
          <a:bodyPr/>
          <a:lstStyle/>
          <a:p>
            <a:fld id="{CD39CAA5-A04C-DF45-BD32-2F839D15C3BC}" type="slidenum">
              <a:rPr lang="en-GB" smtClean="0"/>
              <a:t>‹N›</a:t>
            </a:fld>
            <a:endParaRPr lang="en-GB"/>
          </a:p>
        </p:txBody>
      </p:sp>
    </p:spTree>
    <p:extLst>
      <p:ext uri="{BB962C8B-B14F-4D97-AF65-F5344CB8AC3E}">
        <p14:creationId xmlns:p14="http://schemas.microsoft.com/office/powerpoint/2010/main" val="767251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0BDA5D-80C8-A048-ADE9-14656AE9FFB2}"/>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B9C87BEA-AB2C-D745-A3B0-710F5E205D33}"/>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a:extLst>
              <a:ext uri="{FF2B5EF4-FFF2-40B4-BE49-F238E27FC236}">
                <a16:creationId xmlns:a16="http://schemas.microsoft.com/office/drawing/2014/main" id="{2ADB79B4-37B1-B244-B289-157774311C16}"/>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a:extLst>
              <a:ext uri="{FF2B5EF4-FFF2-40B4-BE49-F238E27FC236}">
                <a16:creationId xmlns:a16="http://schemas.microsoft.com/office/drawing/2014/main" id="{9B562343-9094-5346-842A-5043A64FBF34}"/>
              </a:ext>
            </a:extLst>
          </p:cNvPr>
          <p:cNvSpPr>
            <a:spLocks noGrp="1"/>
          </p:cNvSpPr>
          <p:nvPr>
            <p:ph type="dt" sz="half" idx="10"/>
          </p:nvPr>
        </p:nvSpPr>
        <p:spPr/>
        <p:txBody>
          <a:bodyPr/>
          <a:lstStyle/>
          <a:p>
            <a:fld id="{6EB18EF0-4AD7-AD42-A468-E378E8A0FD4A}" type="datetimeFigureOut">
              <a:rPr lang="en-GB" smtClean="0"/>
              <a:t>17/10/2020</a:t>
            </a:fld>
            <a:endParaRPr lang="en-GB"/>
          </a:p>
        </p:txBody>
      </p:sp>
      <p:sp>
        <p:nvSpPr>
          <p:cNvPr id="6" name="Segnaposto piè di pagina 5">
            <a:extLst>
              <a:ext uri="{FF2B5EF4-FFF2-40B4-BE49-F238E27FC236}">
                <a16:creationId xmlns:a16="http://schemas.microsoft.com/office/drawing/2014/main" id="{0994531C-6E7C-2349-ABDC-406549EABD1F}"/>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F6974B4A-D5C9-C84A-A82E-7B2ED984F640}"/>
              </a:ext>
            </a:extLst>
          </p:cNvPr>
          <p:cNvSpPr>
            <a:spLocks noGrp="1"/>
          </p:cNvSpPr>
          <p:nvPr>
            <p:ph type="sldNum" sz="quarter" idx="12"/>
          </p:nvPr>
        </p:nvSpPr>
        <p:spPr/>
        <p:txBody>
          <a:bodyPr/>
          <a:lstStyle/>
          <a:p>
            <a:fld id="{CD39CAA5-A04C-DF45-BD32-2F839D15C3BC}" type="slidenum">
              <a:rPr lang="en-GB" smtClean="0"/>
              <a:t>‹N›</a:t>
            </a:fld>
            <a:endParaRPr lang="en-GB"/>
          </a:p>
        </p:txBody>
      </p:sp>
    </p:spTree>
    <p:extLst>
      <p:ext uri="{BB962C8B-B14F-4D97-AF65-F5344CB8AC3E}">
        <p14:creationId xmlns:p14="http://schemas.microsoft.com/office/powerpoint/2010/main" val="272170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7B089D-F695-AA4B-B686-FD9F6AB1DE5F}"/>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AE46ED6F-DAA1-E745-9F2C-DCA13E3237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F6E17929-BE38-3246-8281-871E37BA7F72}"/>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a:extLst>
              <a:ext uri="{FF2B5EF4-FFF2-40B4-BE49-F238E27FC236}">
                <a16:creationId xmlns:a16="http://schemas.microsoft.com/office/drawing/2014/main" id="{5D537FDE-8E47-CA44-8EBC-368C5A4040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56590CF-8BA1-1D41-91B0-1D6841000F0E}"/>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a:extLst>
              <a:ext uri="{FF2B5EF4-FFF2-40B4-BE49-F238E27FC236}">
                <a16:creationId xmlns:a16="http://schemas.microsoft.com/office/drawing/2014/main" id="{5AC9A58C-5D37-1B46-9C16-140ABF30BD4A}"/>
              </a:ext>
            </a:extLst>
          </p:cNvPr>
          <p:cNvSpPr>
            <a:spLocks noGrp="1"/>
          </p:cNvSpPr>
          <p:nvPr>
            <p:ph type="dt" sz="half" idx="10"/>
          </p:nvPr>
        </p:nvSpPr>
        <p:spPr/>
        <p:txBody>
          <a:bodyPr/>
          <a:lstStyle/>
          <a:p>
            <a:fld id="{6EB18EF0-4AD7-AD42-A468-E378E8A0FD4A}" type="datetimeFigureOut">
              <a:rPr lang="en-GB" smtClean="0"/>
              <a:t>17/10/2020</a:t>
            </a:fld>
            <a:endParaRPr lang="en-GB"/>
          </a:p>
        </p:txBody>
      </p:sp>
      <p:sp>
        <p:nvSpPr>
          <p:cNvPr id="8" name="Segnaposto piè di pagina 7">
            <a:extLst>
              <a:ext uri="{FF2B5EF4-FFF2-40B4-BE49-F238E27FC236}">
                <a16:creationId xmlns:a16="http://schemas.microsoft.com/office/drawing/2014/main" id="{A820DC27-BFEB-FF4D-91FB-BC98A94B01ED}"/>
              </a:ext>
            </a:extLst>
          </p:cNvPr>
          <p:cNvSpPr>
            <a:spLocks noGrp="1"/>
          </p:cNvSpPr>
          <p:nvPr>
            <p:ph type="ftr" sz="quarter" idx="11"/>
          </p:nvPr>
        </p:nvSpPr>
        <p:spPr/>
        <p:txBody>
          <a:bodyPr/>
          <a:lstStyle/>
          <a:p>
            <a:endParaRPr lang="en-GB"/>
          </a:p>
        </p:txBody>
      </p:sp>
      <p:sp>
        <p:nvSpPr>
          <p:cNvPr id="9" name="Segnaposto numero diapositiva 8">
            <a:extLst>
              <a:ext uri="{FF2B5EF4-FFF2-40B4-BE49-F238E27FC236}">
                <a16:creationId xmlns:a16="http://schemas.microsoft.com/office/drawing/2014/main" id="{8989B4E1-AB67-3040-AC97-EC1A6C48D17F}"/>
              </a:ext>
            </a:extLst>
          </p:cNvPr>
          <p:cNvSpPr>
            <a:spLocks noGrp="1"/>
          </p:cNvSpPr>
          <p:nvPr>
            <p:ph type="sldNum" sz="quarter" idx="12"/>
          </p:nvPr>
        </p:nvSpPr>
        <p:spPr/>
        <p:txBody>
          <a:bodyPr/>
          <a:lstStyle/>
          <a:p>
            <a:fld id="{CD39CAA5-A04C-DF45-BD32-2F839D15C3BC}" type="slidenum">
              <a:rPr lang="en-GB" smtClean="0"/>
              <a:t>‹N›</a:t>
            </a:fld>
            <a:endParaRPr lang="en-GB"/>
          </a:p>
        </p:txBody>
      </p:sp>
    </p:spTree>
    <p:extLst>
      <p:ext uri="{BB962C8B-B14F-4D97-AF65-F5344CB8AC3E}">
        <p14:creationId xmlns:p14="http://schemas.microsoft.com/office/powerpoint/2010/main" val="3095722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A2E701-ED30-6E43-8B5D-E0437059E1F4}"/>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data 2">
            <a:extLst>
              <a:ext uri="{FF2B5EF4-FFF2-40B4-BE49-F238E27FC236}">
                <a16:creationId xmlns:a16="http://schemas.microsoft.com/office/drawing/2014/main" id="{CC8F511F-57AE-E94C-9BBF-B232900EC1DF}"/>
              </a:ext>
            </a:extLst>
          </p:cNvPr>
          <p:cNvSpPr>
            <a:spLocks noGrp="1"/>
          </p:cNvSpPr>
          <p:nvPr>
            <p:ph type="dt" sz="half" idx="10"/>
          </p:nvPr>
        </p:nvSpPr>
        <p:spPr/>
        <p:txBody>
          <a:bodyPr/>
          <a:lstStyle/>
          <a:p>
            <a:fld id="{6EB18EF0-4AD7-AD42-A468-E378E8A0FD4A}" type="datetimeFigureOut">
              <a:rPr lang="en-GB" smtClean="0"/>
              <a:t>17/10/2020</a:t>
            </a:fld>
            <a:endParaRPr lang="en-GB"/>
          </a:p>
        </p:txBody>
      </p:sp>
      <p:sp>
        <p:nvSpPr>
          <p:cNvPr id="4" name="Segnaposto piè di pagina 3">
            <a:extLst>
              <a:ext uri="{FF2B5EF4-FFF2-40B4-BE49-F238E27FC236}">
                <a16:creationId xmlns:a16="http://schemas.microsoft.com/office/drawing/2014/main" id="{8FE3E924-E8B9-9E4A-A30D-A0CBABD0C972}"/>
              </a:ext>
            </a:extLst>
          </p:cNvPr>
          <p:cNvSpPr>
            <a:spLocks noGrp="1"/>
          </p:cNvSpPr>
          <p:nvPr>
            <p:ph type="ftr" sz="quarter" idx="11"/>
          </p:nvPr>
        </p:nvSpPr>
        <p:spPr/>
        <p:txBody>
          <a:bodyPr/>
          <a:lstStyle/>
          <a:p>
            <a:endParaRPr lang="en-GB"/>
          </a:p>
        </p:txBody>
      </p:sp>
      <p:sp>
        <p:nvSpPr>
          <p:cNvPr id="5" name="Segnaposto numero diapositiva 4">
            <a:extLst>
              <a:ext uri="{FF2B5EF4-FFF2-40B4-BE49-F238E27FC236}">
                <a16:creationId xmlns:a16="http://schemas.microsoft.com/office/drawing/2014/main" id="{8B976318-7268-E348-B0A0-20A0A9A6E6DA}"/>
              </a:ext>
            </a:extLst>
          </p:cNvPr>
          <p:cNvSpPr>
            <a:spLocks noGrp="1"/>
          </p:cNvSpPr>
          <p:nvPr>
            <p:ph type="sldNum" sz="quarter" idx="12"/>
          </p:nvPr>
        </p:nvSpPr>
        <p:spPr/>
        <p:txBody>
          <a:bodyPr/>
          <a:lstStyle/>
          <a:p>
            <a:fld id="{CD39CAA5-A04C-DF45-BD32-2F839D15C3BC}" type="slidenum">
              <a:rPr lang="en-GB" smtClean="0"/>
              <a:t>‹N›</a:t>
            </a:fld>
            <a:endParaRPr lang="en-GB"/>
          </a:p>
        </p:txBody>
      </p:sp>
    </p:spTree>
    <p:extLst>
      <p:ext uri="{BB962C8B-B14F-4D97-AF65-F5344CB8AC3E}">
        <p14:creationId xmlns:p14="http://schemas.microsoft.com/office/powerpoint/2010/main" val="1397031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F5922FB-E3B6-9040-AE82-D0E6B46BB97A}"/>
              </a:ext>
            </a:extLst>
          </p:cNvPr>
          <p:cNvSpPr>
            <a:spLocks noGrp="1"/>
          </p:cNvSpPr>
          <p:nvPr>
            <p:ph type="dt" sz="half" idx="10"/>
          </p:nvPr>
        </p:nvSpPr>
        <p:spPr/>
        <p:txBody>
          <a:bodyPr/>
          <a:lstStyle/>
          <a:p>
            <a:fld id="{6EB18EF0-4AD7-AD42-A468-E378E8A0FD4A}" type="datetimeFigureOut">
              <a:rPr lang="en-GB" smtClean="0"/>
              <a:t>17/10/2020</a:t>
            </a:fld>
            <a:endParaRPr lang="en-GB"/>
          </a:p>
        </p:txBody>
      </p:sp>
      <p:sp>
        <p:nvSpPr>
          <p:cNvPr id="3" name="Segnaposto piè di pagina 2">
            <a:extLst>
              <a:ext uri="{FF2B5EF4-FFF2-40B4-BE49-F238E27FC236}">
                <a16:creationId xmlns:a16="http://schemas.microsoft.com/office/drawing/2014/main" id="{16CB6CD8-1198-D147-A875-FA5C78D7A72F}"/>
              </a:ext>
            </a:extLst>
          </p:cNvPr>
          <p:cNvSpPr>
            <a:spLocks noGrp="1"/>
          </p:cNvSpPr>
          <p:nvPr>
            <p:ph type="ftr" sz="quarter" idx="11"/>
          </p:nvPr>
        </p:nvSpPr>
        <p:spPr/>
        <p:txBody>
          <a:bodyPr/>
          <a:lstStyle/>
          <a:p>
            <a:endParaRPr lang="en-GB"/>
          </a:p>
        </p:txBody>
      </p:sp>
      <p:sp>
        <p:nvSpPr>
          <p:cNvPr id="4" name="Segnaposto numero diapositiva 3">
            <a:extLst>
              <a:ext uri="{FF2B5EF4-FFF2-40B4-BE49-F238E27FC236}">
                <a16:creationId xmlns:a16="http://schemas.microsoft.com/office/drawing/2014/main" id="{95077364-7FB8-1A40-A6A8-BBFE1D0D57D7}"/>
              </a:ext>
            </a:extLst>
          </p:cNvPr>
          <p:cNvSpPr>
            <a:spLocks noGrp="1"/>
          </p:cNvSpPr>
          <p:nvPr>
            <p:ph type="sldNum" sz="quarter" idx="12"/>
          </p:nvPr>
        </p:nvSpPr>
        <p:spPr/>
        <p:txBody>
          <a:bodyPr/>
          <a:lstStyle/>
          <a:p>
            <a:fld id="{CD39CAA5-A04C-DF45-BD32-2F839D15C3BC}" type="slidenum">
              <a:rPr lang="en-GB" smtClean="0"/>
              <a:t>‹N›</a:t>
            </a:fld>
            <a:endParaRPr lang="en-GB"/>
          </a:p>
        </p:txBody>
      </p:sp>
    </p:spTree>
    <p:extLst>
      <p:ext uri="{BB962C8B-B14F-4D97-AF65-F5344CB8AC3E}">
        <p14:creationId xmlns:p14="http://schemas.microsoft.com/office/powerpoint/2010/main" val="3385539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DFD9F6-8CDB-2E41-8AB1-1BA8FCE0108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405B9202-5ECA-7B4F-B41B-6BA0922182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a:extLst>
              <a:ext uri="{FF2B5EF4-FFF2-40B4-BE49-F238E27FC236}">
                <a16:creationId xmlns:a16="http://schemas.microsoft.com/office/drawing/2014/main" id="{9DA9EA63-E540-E749-A0D6-4610706C4D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B4AF587-AFB2-CE44-8EF2-24248300DF1F}"/>
              </a:ext>
            </a:extLst>
          </p:cNvPr>
          <p:cNvSpPr>
            <a:spLocks noGrp="1"/>
          </p:cNvSpPr>
          <p:nvPr>
            <p:ph type="dt" sz="half" idx="10"/>
          </p:nvPr>
        </p:nvSpPr>
        <p:spPr/>
        <p:txBody>
          <a:bodyPr/>
          <a:lstStyle/>
          <a:p>
            <a:fld id="{6EB18EF0-4AD7-AD42-A468-E378E8A0FD4A}" type="datetimeFigureOut">
              <a:rPr lang="en-GB" smtClean="0"/>
              <a:t>17/10/2020</a:t>
            </a:fld>
            <a:endParaRPr lang="en-GB"/>
          </a:p>
        </p:txBody>
      </p:sp>
      <p:sp>
        <p:nvSpPr>
          <p:cNvPr id="6" name="Segnaposto piè di pagina 5">
            <a:extLst>
              <a:ext uri="{FF2B5EF4-FFF2-40B4-BE49-F238E27FC236}">
                <a16:creationId xmlns:a16="http://schemas.microsoft.com/office/drawing/2014/main" id="{EAA02DCF-811F-5543-BC6E-268BF422078F}"/>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4FB1D95A-B757-2A46-BA3E-6BE8FCBBD3BD}"/>
              </a:ext>
            </a:extLst>
          </p:cNvPr>
          <p:cNvSpPr>
            <a:spLocks noGrp="1"/>
          </p:cNvSpPr>
          <p:nvPr>
            <p:ph type="sldNum" sz="quarter" idx="12"/>
          </p:nvPr>
        </p:nvSpPr>
        <p:spPr/>
        <p:txBody>
          <a:bodyPr/>
          <a:lstStyle/>
          <a:p>
            <a:fld id="{CD39CAA5-A04C-DF45-BD32-2F839D15C3BC}" type="slidenum">
              <a:rPr lang="en-GB" smtClean="0"/>
              <a:t>‹N›</a:t>
            </a:fld>
            <a:endParaRPr lang="en-GB"/>
          </a:p>
        </p:txBody>
      </p:sp>
    </p:spTree>
    <p:extLst>
      <p:ext uri="{BB962C8B-B14F-4D97-AF65-F5344CB8AC3E}">
        <p14:creationId xmlns:p14="http://schemas.microsoft.com/office/powerpoint/2010/main" val="3318320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67B5D1-F5E8-9D46-877A-2F8954269CF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immagine 2">
            <a:extLst>
              <a:ext uri="{FF2B5EF4-FFF2-40B4-BE49-F238E27FC236}">
                <a16:creationId xmlns:a16="http://schemas.microsoft.com/office/drawing/2014/main" id="{1A80D4E8-4638-0741-9189-639D68D5F6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a:extLst>
              <a:ext uri="{FF2B5EF4-FFF2-40B4-BE49-F238E27FC236}">
                <a16:creationId xmlns:a16="http://schemas.microsoft.com/office/drawing/2014/main" id="{05E346EA-7C2A-6042-9FC1-188EE1FDAF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6251393-D00A-014A-8557-B9540121F3DA}"/>
              </a:ext>
            </a:extLst>
          </p:cNvPr>
          <p:cNvSpPr>
            <a:spLocks noGrp="1"/>
          </p:cNvSpPr>
          <p:nvPr>
            <p:ph type="dt" sz="half" idx="10"/>
          </p:nvPr>
        </p:nvSpPr>
        <p:spPr/>
        <p:txBody>
          <a:bodyPr/>
          <a:lstStyle/>
          <a:p>
            <a:fld id="{6EB18EF0-4AD7-AD42-A468-E378E8A0FD4A}" type="datetimeFigureOut">
              <a:rPr lang="en-GB" smtClean="0"/>
              <a:t>17/10/2020</a:t>
            </a:fld>
            <a:endParaRPr lang="en-GB"/>
          </a:p>
        </p:txBody>
      </p:sp>
      <p:sp>
        <p:nvSpPr>
          <p:cNvPr id="6" name="Segnaposto piè di pagina 5">
            <a:extLst>
              <a:ext uri="{FF2B5EF4-FFF2-40B4-BE49-F238E27FC236}">
                <a16:creationId xmlns:a16="http://schemas.microsoft.com/office/drawing/2014/main" id="{8CEEE17E-8FB0-5345-A3E5-A79E7D994021}"/>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7E0E10F1-3211-1A46-A624-C3C5A9F22F96}"/>
              </a:ext>
            </a:extLst>
          </p:cNvPr>
          <p:cNvSpPr>
            <a:spLocks noGrp="1"/>
          </p:cNvSpPr>
          <p:nvPr>
            <p:ph type="sldNum" sz="quarter" idx="12"/>
          </p:nvPr>
        </p:nvSpPr>
        <p:spPr/>
        <p:txBody>
          <a:bodyPr/>
          <a:lstStyle/>
          <a:p>
            <a:fld id="{CD39CAA5-A04C-DF45-BD32-2F839D15C3BC}" type="slidenum">
              <a:rPr lang="en-GB" smtClean="0"/>
              <a:t>‹N›</a:t>
            </a:fld>
            <a:endParaRPr lang="en-GB"/>
          </a:p>
        </p:txBody>
      </p:sp>
    </p:spTree>
    <p:extLst>
      <p:ext uri="{BB962C8B-B14F-4D97-AF65-F5344CB8AC3E}">
        <p14:creationId xmlns:p14="http://schemas.microsoft.com/office/powerpoint/2010/main" val="2521977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2FBCAC56-7F86-CD44-B5DA-B3D01F2E6F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591B56CA-C7F0-AC40-803B-33A30A158B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1B67CA07-D69A-C747-AB8B-F218F5484A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B18EF0-4AD7-AD42-A468-E378E8A0FD4A}" type="datetimeFigureOut">
              <a:rPr lang="en-GB" smtClean="0"/>
              <a:t>17/10/2020</a:t>
            </a:fld>
            <a:endParaRPr lang="en-GB"/>
          </a:p>
        </p:txBody>
      </p:sp>
      <p:sp>
        <p:nvSpPr>
          <p:cNvPr id="5" name="Segnaposto piè di pagina 4">
            <a:extLst>
              <a:ext uri="{FF2B5EF4-FFF2-40B4-BE49-F238E27FC236}">
                <a16:creationId xmlns:a16="http://schemas.microsoft.com/office/drawing/2014/main" id="{C763BABA-DFAE-2847-8141-2A1BF7C6A8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egnaposto numero diapositiva 5">
            <a:extLst>
              <a:ext uri="{FF2B5EF4-FFF2-40B4-BE49-F238E27FC236}">
                <a16:creationId xmlns:a16="http://schemas.microsoft.com/office/drawing/2014/main" id="{72DC50DD-919A-534D-BFA5-18A1045309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39CAA5-A04C-DF45-BD32-2F839D15C3BC}" type="slidenum">
              <a:rPr lang="en-GB" smtClean="0"/>
              <a:t>‹N›</a:t>
            </a:fld>
            <a:endParaRPr lang="en-GB"/>
          </a:p>
        </p:txBody>
      </p:sp>
    </p:spTree>
    <p:extLst>
      <p:ext uri="{BB962C8B-B14F-4D97-AF65-F5344CB8AC3E}">
        <p14:creationId xmlns:p14="http://schemas.microsoft.com/office/powerpoint/2010/main" val="2863890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vcgit.hhi.fraunhofer.de/jct-vc/HM" TargetMode="External"/><Relationship Id="rId2" Type="http://schemas.openxmlformats.org/officeDocument/2006/relationships/hyperlink" Target="http://iphome.hhi.de/wiegand/assets/pdfs/2012_12_IEEE-HEVC-Overview.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forum.doom9.org/showthread.php?t=16708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EE8446-B457-CA4F-8009-9654159E2445}"/>
              </a:ext>
            </a:extLst>
          </p:cNvPr>
          <p:cNvSpPr>
            <a:spLocks noGrp="1"/>
          </p:cNvSpPr>
          <p:nvPr>
            <p:ph type="ctrTitle"/>
          </p:nvPr>
        </p:nvSpPr>
        <p:spPr/>
        <p:txBody>
          <a:bodyPr/>
          <a:lstStyle/>
          <a:p>
            <a:r>
              <a:rPr lang="en-GB" dirty="0"/>
              <a:t>HEVC</a:t>
            </a:r>
          </a:p>
        </p:txBody>
      </p:sp>
      <p:sp>
        <p:nvSpPr>
          <p:cNvPr id="3" name="Sottotitolo 2">
            <a:extLst>
              <a:ext uri="{FF2B5EF4-FFF2-40B4-BE49-F238E27FC236}">
                <a16:creationId xmlns:a16="http://schemas.microsoft.com/office/drawing/2014/main" id="{BAEE9E7D-C2A2-D849-AE04-5E90B6C7CCEA}"/>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832447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AFFD40-E731-704F-A18A-196CA92C97AF}"/>
              </a:ext>
            </a:extLst>
          </p:cNvPr>
          <p:cNvSpPr>
            <a:spLocks noGrp="1"/>
          </p:cNvSpPr>
          <p:nvPr>
            <p:ph type="title"/>
          </p:nvPr>
        </p:nvSpPr>
        <p:spPr/>
        <p:txBody>
          <a:bodyPr/>
          <a:lstStyle/>
          <a:p>
            <a:r>
              <a:rPr lang="en-GB" dirty="0"/>
              <a:t>Standard definitions</a:t>
            </a:r>
          </a:p>
        </p:txBody>
      </p:sp>
      <p:sp>
        <p:nvSpPr>
          <p:cNvPr id="3" name="Segnaposto contenuto 2">
            <a:extLst>
              <a:ext uri="{FF2B5EF4-FFF2-40B4-BE49-F238E27FC236}">
                <a16:creationId xmlns:a16="http://schemas.microsoft.com/office/drawing/2014/main" id="{D71582DA-A48A-754A-AB4A-0BA87E6C4116}"/>
              </a:ext>
            </a:extLst>
          </p:cNvPr>
          <p:cNvSpPr>
            <a:spLocks noGrp="1"/>
          </p:cNvSpPr>
          <p:nvPr>
            <p:ph idx="1"/>
          </p:nvPr>
        </p:nvSpPr>
        <p:spPr/>
        <p:txBody>
          <a:bodyPr>
            <a:normAutofit fontScale="92500" lnSpcReduction="10000"/>
          </a:bodyPr>
          <a:lstStyle/>
          <a:p>
            <a:pPr fontAlgn="base"/>
            <a:r>
              <a:rPr lang="en-GB" b="1" dirty="0">
                <a:effectLst/>
              </a:rPr>
              <a:t>CU (coding unit)</a:t>
            </a:r>
            <a:r>
              <a:rPr lang="en-GB" dirty="0">
                <a:effectLst/>
              </a:rPr>
              <a:t>: A coding block of luma samples, two corresponding coding blocks of chroma samples of a picture that has three sample arrays, or a coding block of samples of a monochrome picture or a picture that is coded using three separate colour planes and syntax structures used to code the samples. The division of a coding tree unit into coding units is a partitioning.</a:t>
            </a:r>
          </a:p>
          <a:p>
            <a:pPr fontAlgn="base"/>
            <a:r>
              <a:rPr lang="en-GB" b="1" dirty="0">
                <a:effectLst/>
              </a:rPr>
              <a:t>PB (prediction block)</a:t>
            </a:r>
            <a:r>
              <a:rPr lang="en-GB" dirty="0">
                <a:effectLst/>
              </a:rPr>
              <a:t>: A rectangular </a:t>
            </a:r>
            <a:r>
              <a:rPr lang="en-GB" dirty="0" err="1">
                <a:effectLst/>
              </a:rPr>
              <a:t>MxN</a:t>
            </a:r>
            <a:r>
              <a:rPr lang="en-GB" dirty="0">
                <a:effectLst/>
              </a:rPr>
              <a:t> block of samples on which the same prediction is applied. The division of a coding block into prediction blocks is a partitioning.</a:t>
            </a:r>
          </a:p>
          <a:p>
            <a:pPr fontAlgn="base"/>
            <a:r>
              <a:rPr lang="en-GB" b="1" dirty="0">
                <a:effectLst/>
              </a:rPr>
              <a:t>TB (transform block)</a:t>
            </a:r>
            <a:r>
              <a:rPr lang="en-GB" dirty="0">
                <a:effectLst/>
              </a:rPr>
              <a:t>: A rectangular </a:t>
            </a:r>
            <a:r>
              <a:rPr lang="en-GB" dirty="0" err="1">
                <a:effectLst/>
              </a:rPr>
              <a:t>MxN</a:t>
            </a:r>
            <a:r>
              <a:rPr lang="en-GB" dirty="0">
                <a:effectLst/>
              </a:rPr>
              <a:t> block of samples on which the same transform is applied. The division of a coding block into transform blocks is a partitioning.</a:t>
            </a:r>
          </a:p>
          <a:p>
            <a:endParaRPr lang="en-GB" dirty="0"/>
          </a:p>
        </p:txBody>
      </p:sp>
    </p:spTree>
    <p:extLst>
      <p:ext uri="{BB962C8B-B14F-4D97-AF65-F5344CB8AC3E}">
        <p14:creationId xmlns:p14="http://schemas.microsoft.com/office/powerpoint/2010/main" val="2370948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AB734F-46BF-D647-8FA5-CEBDC36D4352}"/>
              </a:ext>
            </a:extLst>
          </p:cNvPr>
          <p:cNvSpPr>
            <a:spLocks noGrp="1"/>
          </p:cNvSpPr>
          <p:nvPr>
            <p:ph type="title"/>
          </p:nvPr>
        </p:nvSpPr>
        <p:spPr/>
        <p:txBody>
          <a:bodyPr/>
          <a:lstStyle/>
          <a:p>
            <a:r>
              <a:rPr lang="it-IT" dirty="0"/>
              <a:t>Picture </a:t>
            </a:r>
            <a:r>
              <a:rPr lang="it-IT" dirty="0" err="1"/>
              <a:t>partitioning</a:t>
            </a:r>
            <a:endParaRPr lang="en-GB" dirty="0"/>
          </a:p>
        </p:txBody>
      </p:sp>
      <p:sp>
        <p:nvSpPr>
          <p:cNvPr id="3" name="Segnaposto contenuto 2">
            <a:extLst>
              <a:ext uri="{FF2B5EF4-FFF2-40B4-BE49-F238E27FC236}">
                <a16:creationId xmlns:a16="http://schemas.microsoft.com/office/drawing/2014/main" id="{6FB29D94-A2D6-4046-956C-52DA00AC3371}"/>
              </a:ext>
            </a:extLst>
          </p:cNvPr>
          <p:cNvSpPr>
            <a:spLocks noGrp="1"/>
          </p:cNvSpPr>
          <p:nvPr>
            <p:ph idx="1"/>
          </p:nvPr>
        </p:nvSpPr>
        <p:spPr/>
        <p:txBody>
          <a:bodyPr/>
          <a:lstStyle/>
          <a:p>
            <a:pPr marL="0" indent="0">
              <a:buNone/>
            </a:pPr>
            <a:r>
              <a:rPr lang="en-GB" dirty="0"/>
              <a:t>Instead of macroblocks, HEVC pictures are divided into so-called coding tree blocks, or CTBs for short, which appear in the picture in raster order. Depending on the stream parameters, they are either 64x64, 32x32 or 16x16. Each CTB can be split recursively in a quad-tree structure, all the way down to 8x8. So for example a 32x32 CTB can consist of three 16x16 and four 8x8 regions. These regions are called coding units, or CUs. CUs are the basic unit of prediction in HEVC. If you have been paying attention you have already inferred that CUs can be 64x64, 32x32, 16x16 or 8x8. The CUs in a CTB are traversed and coded in Z-order. Example ordering in a 64x64 CTB:</a:t>
            </a:r>
          </a:p>
        </p:txBody>
      </p:sp>
    </p:spTree>
    <p:extLst>
      <p:ext uri="{BB962C8B-B14F-4D97-AF65-F5344CB8AC3E}">
        <p14:creationId xmlns:p14="http://schemas.microsoft.com/office/powerpoint/2010/main" val="288627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44FD9686-A2E1-3F40-B340-AC304A59A4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8090" y="1813099"/>
            <a:ext cx="3339730" cy="3335098"/>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a:extLst>
              <a:ext uri="{FF2B5EF4-FFF2-40B4-BE49-F238E27FC236}">
                <a16:creationId xmlns:a16="http://schemas.microsoft.com/office/drawing/2014/main" id="{111FDB67-1996-3E4C-83F7-64F79BEEFB85}"/>
              </a:ext>
            </a:extLst>
          </p:cNvPr>
          <p:cNvSpPr>
            <a:spLocks noGrp="1"/>
          </p:cNvSpPr>
          <p:nvPr>
            <p:ph type="title"/>
          </p:nvPr>
        </p:nvSpPr>
        <p:spPr/>
        <p:txBody>
          <a:bodyPr/>
          <a:lstStyle/>
          <a:p>
            <a:r>
              <a:rPr lang="en-GB" dirty="0"/>
              <a:t>64x64 CTBs (raster order) and CTB (Z-order)</a:t>
            </a:r>
          </a:p>
        </p:txBody>
      </p:sp>
      <p:pic>
        <p:nvPicPr>
          <p:cNvPr id="1026" name="Picture 2">
            <a:extLst>
              <a:ext uri="{FF2B5EF4-FFF2-40B4-BE49-F238E27FC236}">
                <a16:creationId xmlns:a16="http://schemas.microsoft.com/office/drawing/2014/main" id="{5E3DF660-A9FD-9D4F-8DA1-58196C845C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437" y="1825625"/>
            <a:ext cx="3327187" cy="33225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9C4C039D-5838-6A41-B7A5-99B6D3FE25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4833" y="1825625"/>
            <a:ext cx="3339730" cy="3335098"/>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2BC15446-05F6-CA46-8793-23188E79C1DD}"/>
              </a:ext>
            </a:extLst>
          </p:cNvPr>
          <p:cNvSpPr txBox="1"/>
          <p:nvPr/>
        </p:nvSpPr>
        <p:spPr>
          <a:xfrm>
            <a:off x="7136704" y="2723733"/>
            <a:ext cx="839244" cy="769441"/>
          </a:xfrm>
          <a:prstGeom prst="rect">
            <a:avLst/>
          </a:prstGeom>
          <a:noFill/>
        </p:spPr>
        <p:txBody>
          <a:bodyPr wrap="square" rtlCol="0">
            <a:spAutoFit/>
          </a:bodyPr>
          <a:lstStyle/>
          <a:p>
            <a:pPr algn="ctr"/>
            <a:r>
              <a:rPr lang="en-GB" sz="4400" dirty="0"/>
              <a:t>…</a:t>
            </a:r>
            <a:endParaRPr lang="en-GB" dirty="0"/>
          </a:p>
        </p:txBody>
      </p:sp>
    </p:spTree>
    <p:extLst>
      <p:ext uri="{BB962C8B-B14F-4D97-AF65-F5344CB8AC3E}">
        <p14:creationId xmlns:p14="http://schemas.microsoft.com/office/powerpoint/2010/main" val="77414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A5C1FC-83E9-624E-8AF6-E4603544B887}"/>
              </a:ext>
            </a:extLst>
          </p:cNvPr>
          <p:cNvSpPr>
            <a:spLocks noGrp="1"/>
          </p:cNvSpPr>
          <p:nvPr>
            <p:ph type="title"/>
          </p:nvPr>
        </p:nvSpPr>
        <p:spPr/>
        <p:txBody>
          <a:bodyPr/>
          <a:lstStyle/>
          <a:p>
            <a:r>
              <a:rPr lang="en-GB" dirty="0"/>
              <a:t>Slice, slice segment, NAL (Network Abstraction Layer)</a:t>
            </a:r>
          </a:p>
        </p:txBody>
      </p:sp>
      <p:sp>
        <p:nvSpPr>
          <p:cNvPr id="3" name="Segnaposto contenuto 2">
            <a:extLst>
              <a:ext uri="{FF2B5EF4-FFF2-40B4-BE49-F238E27FC236}">
                <a16:creationId xmlns:a16="http://schemas.microsoft.com/office/drawing/2014/main" id="{D09000AF-EF8D-E04E-911D-381606278989}"/>
              </a:ext>
            </a:extLst>
          </p:cNvPr>
          <p:cNvSpPr>
            <a:spLocks noGrp="1"/>
          </p:cNvSpPr>
          <p:nvPr>
            <p:ph idx="1"/>
          </p:nvPr>
        </p:nvSpPr>
        <p:spPr/>
        <p:txBody>
          <a:bodyPr>
            <a:normAutofit fontScale="85000" lnSpcReduction="20000"/>
          </a:bodyPr>
          <a:lstStyle/>
          <a:p>
            <a:pPr marL="0" indent="0">
              <a:buNone/>
            </a:pPr>
            <a:r>
              <a:rPr lang="en-GB" dirty="0"/>
              <a:t>Like in AVC, a sequence of CTBs is called a </a:t>
            </a:r>
            <a:r>
              <a:rPr lang="en-GB" b="1" dirty="0"/>
              <a:t>slice</a:t>
            </a:r>
            <a:r>
              <a:rPr lang="en-GB" dirty="0"/>
              <a:t>. A picture can be split up into any number of slices, or the whole picture can be just one slice. In turn, each slice is split up into one or more </a:t>
            </a:r>
            <a:r>
              <a:rPr lang="en-GB" b="1" dirty="0"/>
              <a:t>“slice segments”, each in its own NAL unit</a:t>
            </a:r>
            <a:r>
              <a:rPr lang="en-GB" dirty="0"/>
              <a:t>.</a:t>
            </a:r>
          </a:p>
          <a:p>
            <a:pPr marL="0" indent="0">
              <a:buNone/>
            </a:pPr>
            <a:r>
              <a:rPr lang="en-GB" dirty="0"/>
              <a:t>Only the first slice segment of a slice contains the full slice header, and the rest of the segments are referred to as dependent slice segments. A dependent slice segment is not decodable on its own; the decoder must have access to the first slice segment of the slice.</a:t>
            </a:r>
          </a:p>
          <a:p>
            <a:pPr marL="0" indent="0">
              <a:buNone/>
            </a:pPr>
            <a:r>
              <a:rPr lang="en-GB" dirty="0"/>
              <a:t>This splitting of slices exists to allow for low-delay transmission of pictures without the coding efficiency loss of using many full slices. For example, a camera could send out a slice segment of the first CTB row so that the playback device on the other side of the network can begin drawing the picture before the camera is done coding the second CTB row. This can help achieve </a:t>
            </a:r>
            <a:r>
              <a:rPr lang="en-GB" b="1" dirty="0"/>
              <a:t>low-latency video conferencing</a:t>
            </a:r>
            <a:r>
              <a:rPr lang="en-GB" dirty="0"/>
              <a:t>.</a:t>
            </a:r>
            <a:br>
              <a:rPr lang="en-GB" dirty="0"/>
            </a:br>
            <a:r>
              <a:rPr lang="en-GB" dirty="0"/>
              <a:t>HEVC does not support any interlaced tools (no more MBAFF hooray!). Interlaced video can still be coded, but it </a:t>
            </a:r>
            <a:r>
              <a:rPr lang="en-GB" b="1" dirty="0"/>
              <a:t>must be coded as a sequence of field pictures</a:t>
            </a:r>
            <a:r>
              <a:rPr lang="en-GB" dirty="0"/>
              <a:t>. No mixing of field and frame pictures.</a:t>
            </a:r>
          </a:p>
        </p:txBody>
      </p:sp>
    </p:spTree>
    <p:extLst>
      <p:ext uri="{BB962C8B-B14F-4D97-AF65-F5344CB8AC3E}">
        <p14:creationId xmlns:p14="http://schemas.microsoft.com/office/powerpoint/2010/main" val="2170422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2B6824-7756-7F46-AC7E-0A7A8E3F223C}"/>
              </a:ext>
            </a:extLst>
          </p:cNvPr>
          <p:cNvSpPr>
            <a:spLocks noGrp="1"/>
          </p:cNvSpPr>
          <p:nvPr>
            <p:ph type="title"/>
          </p:nvPr>
        </p:nvSpPr>
        <p:spPr/>
        <p:txBody>
          <a:bodyPr/>
          <a:lstStyle/>
          <a:p>
            <a:r>
              <a:rPr lang="en-GB" dirty="0"/>
              <a:t>Residual coding</a:t>
            </a:r>
          </a:p>
        </p:txBody>
      </p:sp>
      <p:sp>
        <p:nvSpPr>
          <p:cNvPr id="3" name="Segnaposto contenuto 2">
            <a:extLst>
              <a:ext uri="{FF2B5EF4-FFF2-40B4-BE49-F238E27FC236}">
                <a16:creationId xmlns:a16="http://schemas.microsoft.com/office/drawing/2014/main" id="{62E40EEC-5F99-9F4D-BD8A-95723DF6A342}"/>
              </a:ext>
            </a:extLst>
          </p:cNvPr>
          <p:cNvSpPr>
            <a:spLocks noGrp="1"/>
          </p:cNvSpPr>
          <p:nvPr>
            <p:ph idx="1"/>
          </p:nvPr>
        </p:nvSpPr>
        <p:spPr/>
        <p:txBody>
          <a:bodyPr>
            <a:normAutofit lnSpcReduction="10000"/>
          </a:bodyPr>
          <a:lstStyle/>
          <a:p>
            <a:pPr marL="0" indent="0">
              <a:buNone/>
            </a:pPr>
            <a:r>
              <a:rPr lang="en-GB" sz="2000" dirty="0"/>
              <a:t>For each CU, a residual signal is coded. HEVC supports four transform sizes: 4x4, 8x8, 16x16 and 32x32. Like AVC, the </a:t>
            </a:r>
            <a:r>
              <a:rPr lang="en-GB" sz="2000" b="1" dirty="0"/>
              <a:t>transforms are integer transforms based on the DCT</a:t>
            </a:r>
            <a:r>
              <a:rPr lang="en-GB" sz="2000" dirty="0"/>
              <a:t>. However the transform used for </a:t>
            </a:r>
            <a:r>
              <a:rPr lang="en-GB" sz="2000" b="1" dirty="0"/>
              <a:t>intra 4x4 is based on the DST </a:t>
            </a:r>
            <a:r>
              <a:rPr lang="en-GB" sz="2000" dirty="0"/>
              <a:t>(discrete sine transform). There is </a:t>
            </a:r>
            <a:r>
              <a:rPr lang="en-GB" sz="2000" b="1" dirty="0"/>
              <a:t>no Hadamard-transform </a:t>
            </a:r>
            <a:r>
              <a:rPr lang="en-GB" sz="2000" dirty="0"/>
              <a:t>like in AVC. The basis matrix uses coefficients requiring 7 bit storage, so it is quite a bit more precise than AVC. </a:t>
            </a:r>
            <a:r>
              <a:rPr lang="en-GB" sz="2000" u="sng" dirty="0"/>
              <a:t>The higher precision and larger sizes of the transforms are one of the main reasons HEVC performs so much better than AVC</a:t>
            </a:r>
            <a:r>
              <a:rPr lang="en-GB" sz="2000" dirty="0"/>
              <a:t>.</a:t>
            </a:r>
            <a:br>
              <a:rPr lang="en-GB" sz="2000" dirty="0"/>
            </a:br>
            <a:r>
              <a:rPr lang="en-GB" sz="2000" dirty="0"/>
              <a:t>The residual signal of a CU consists of one or more transform units, or TUs. The CU is recursively split with the same quad-tree method as the CTB splitting, with the smallest allowable block being of course 4x4, the smallest TU. For example a 16x16 CU could contain three 8x8 TUs and four 4x4 TUs. For each luma TU there is a corresponding chroma TU of one quarter the size, so a 16x16 luma TU comes with two 8x8 chroma TUs. </a:t>
            </a:r>
            <a:r>
              <a:rPr lang="en-GB" sz="2000" b="1" dirty="0"/>
              <a:t>Since there is no 64x64 transform, a 64x64 CU must be split at least once into four 32x32 TUs</a:t>
            </a:r>
            <a:r>
              <a:rPr lang="en-GB" sz="2000" dirty="0"/>
              <a:t>. The only exception to this is for </a:t>
            </a:r>
            <a:r>
              <a:rPr lang="en-GB" sz="2000" b="1" dirty="0"/>
              <a:t>skipped CUs</a:t>
            </a:r>
            <a:r>
              <a:rPr lang="en-GB" sz="2000" dirty="0"/>
              <a:t>, when there is no residual signal at all. Note that </a:t>
            </a:r>
            <a:r>
              <a:rPr lang="en-GB" sz="2000" u="sng" dirty="0"/>
              <a:t>there is no 2x2 chroma TU size</a:t>
            </a:r>
            <a:r>
              <a:rPr lang="en-GB" sz="2000" dirty="0"/>
              <a:t>. Since the smallest possible CU is 8x8, there are always at least four 4x4 luma TUs in an 8x8 region, and that region thus consists of four luma 4x4’s and two chroma 4x4s (as opposed to 8 2x2s). </a:t>
            </a:r>
            <a:r>
              <a:rPr lang="en-GB" sz="2000" b="1" dirty="0"/>
              <a:t>Like the CUs in a CTB, TUs within a CU are also traversed in Z-order.</a:t>
            </a:r>
          </a:p>
        </p:txBody>
      </p:sp>
    </p:spTree>
    <p:extLst>
      <p:ext uri="{BB962C8B-B14F-4D97-AF65-F5344CB8AC3E}">
        <p14:creationId xmlns:p14="http://schemas.microsoft.com/office/powerpoint/2010/main" val="1207504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99DD2B-DCBC-2C49-AB56-A61BB262A168}"/>
              </a:ext>
            </a:extLst>
          </p:cNvPr>
          <p:cNvSpPr>
            <a:spLocks noGrp="1"/>
          </p:cNvSpPr>
          <p:nvPr>
            <p:ph type="title"/>
          </p:nvPr>
        </p:nvSpPr>
        <p:spPr/>
        <p:txBody>
          <a:bodyPr/>
          <a:lstStyle/>
          <a:p>
            <a:r>
              <a:rPr lang="en-GB" dirty="0"/>
              <a:t>Residual coding</a:t>
            </a:r>
          </a:p>
        </p:txBody>
      </p:sp>
      <p:sp>
        <p:nvSpPr>
          <p:cNvPr id="3" name="Segnaposto contenuto 2">
            <a:extLst>
              <a:ext uri="{FF2B5EF4-FFF2-40B4-BE49-F238E27FC236}">
                <a16:creationId xmlns:a16="http://schemas.microsoft.com/office/drawing/2014/main" id="{3ED79CF6-6BE1-184B-BEA4-F42C83B5FAC1}"/>
              </a:ext>
            </a:extLst>
          </p:cNvPr>
          <p:cNvSpPr>
            <a:spLocks noGrp="1"/>
          </p:cNvSpPr>
          <p:nvPr>
            <p:ph idx="1"/>
          </p:nvPr>
        </p:nvSpPr>
        <p:spPr/>
        <p:txBody>
          <a:bodyPr>
            <a:normAutofit/>
          </a:bodyPr>
          <a:lstStyle/>
          <a:p>
            <a:pPr marL="0" indent="0">
              <a:buNone/>
            </a:pPr>
            <a:r>
              <a:rPr lang="en-GB" sz="1600" dirty="0"/>
              <a:t>If a TU has size 4x4, the encoder has the option to signal a so-called “transform skip” flag, where the transform is simply bypassed all together, and </a:t>
            </a:r>
            <a:r>
              <a:rPr lang="en-GB" sz="1600" b="1" dirty="0"/>
              <a:t>the transmitted coefficients are really just spatial residual samples</a:t>
            </a:r>
            <a:r>
              <a:rPr lang="en-GB" sz="1600" dirty="0"/>
              <a:t>. This can help code crisp small text for example.</a:t>
            </a:r>
            <a:br>
              <a:rPr lang="en-GB" sz="1600" dirty="0"/>
            </a:br>
            <a:r>
              <a:rPr lang="en-GB" sz="1600" dirty="0"/>
              <a:t>Inverse quantization is essentially the same as in AVC.</a:t>
            </a:r>
            <a:br>
              <a:rPr lang="en-GB" sz="1600" dirty="0"/>
            </a:br>
            <a:r>
              <a:rPr lang="en-GB" sz="1600" dirty="0"/>
              <a:t>The way a TUs coefficients are coded in the bitstream is vastly different from AVC. First, the bitstream signals a last </a:t>
            </a:r>
            <a:r>
              <a:rPr lang="en-GB" sz="1600" dirty="0" err="1"/>
              <a:t>xy</a:t>
            </a:r>
            <a:r>
              <a:rPr lang="en-GB" sz="1600" dirty="0"/>
              <a:t> position, indicating the position of </a:t>
            </a:r>
            <a:r>
              <a:rPr lang="en-GB" sz="1600" b="1" dirty="0"/>
              <a:t>the last coefficient in scan order</a:t>
            </a:r>
            <a:r>
              <a:rPr lang="en-GB" sz="1600" dirty="0"/>
              <a:t>. Then the decoder, starting at this last position, scans backwards until it reaches position 0,0, known as the DC coefficient. The coefficients are grouped into 4x4 coefficient groups. </a:t>
            </a:r>
            <a:r>
              <a:rPr lang="en-GB" sz="1600" b="1" dirty="0"/>
              <a:t>The coefficients are scanned diagonally (down and left) with each group, and the groups are scanned diagonally as well.</a:t>
            </a:r>
            <a:r>
              <a:rPr lang="en-GB" sz="1600" dirty="0"/>
              <a:t> For each group, the bitstream signals if it contains any coefficients. If so, it then signals a bit for each of the 16 coefficients in the group to indicate which are non-zero. Then for each of the non-zero coefficients in a group the remainder of the level is </a:t>
            </a:r>
            <a:r>
              <a:rPr lang="en-GB" sz="1600" dirty="0" err="1"/>
              <a:t>signaled</a:t>
            </a:r>
            <a:r>
              <a:rPr lang="en-GB" sz="1600" dirty="0"/>
              <a:t>. Finally the signs of all the non-zero coefficients in the group are decoded, and the decoder moves on to the next group. HEVC has an </a:t>
            </a:r>
            <a:r>
              <a:rPr lang="en-GB" sz="1600" b="1" dirty="0"/>
              <a:t>optional tool called sign bit hiding</a:t>
            </a:r>
            <a:r>
              <a:rPr lang="en-GB" sz="1600" dirty="0"/>
              <a:t>. If enabled and there are enough coefficients in the group, one of the sign bits is not coded, but rather inferred. The missing sign is inferred to be equal to the least significant bit of the sum of all the coefficient’s absolute values. This means that when the encoder was coding the coefficient group in question and the inferred sign was not the correct one, it had to adjust one of the coefficients up or down to fix that. The reason this tool works is that sign bits are coded in bypass mode (not compressed) and thus are expensive to code. By not coding some of the sign bits, the savings more than makes for any distortion caused by adjusting one of the coefficients.</a:t>
            </a:r>
          </a:p>
        </p:txBody>
      </p:sp>
    </p:spTree>
    <p:extLst>
      <p:ext uri="{BB962C8B-B14F-4D97-AF65-F5344CB8AC3E}">
        <p14:creationId xmlns:p14="http://schemas.microsoft.com/office/powerpoint/2010/main" val="2194175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4FE3EC-AB08-D74D-8227-DE00E8CD1836}"/>
              </a:ext>
            </a:extLst>
          </p:cNvPr>
          <p:cNvSpPr>
            <a:spLocks noGrp="1"/>
          </p:cNvSpPr>
          <p:nvPr>
            <p:ph type="title"/>
          </p:nvPr>
        </p:nvSpPr>
        <p:spPr/>
        <p:txBody>
          <a:bodyPr/>
          <a:lstStyle/>
          <a:p>
            <a:r>
              <a:rPr lang="it-IT" dirty="0" err="1"/>
              <a:t>Example</a:t>
            </a:r>
            <a:r>
              <a:rPr lang="it-IT" dirty="0"/>
              <a:t> of the </a:t>
            </a:r>
            <a:r>
              <a:rPr lang="it-IT" dirty="0" err="1"/>
              <a:t>scan</a:t>
            </a:r>
            <a:r>
              <a:rPr lang="it-IT" dirty="0"/>
              <a:t> </a:t>
            </a:r>
            <a:r>
              <a:rPr lang="it-IT" dirty="0" err="1"/>
              <a:t>process</a:t>
            </a:r>
            <a:r>
              <a:rPr lang="it-IT" dirty="0"/>
              <a:t> of a 16x16 TU</a:t>
            </a:r>
            <a:endParaRPr lang="en-GB" dirty="0"/>
          </a:p>
        </p:txBody>
      </p:sp>
      <p:sp>
        <p:nvSpPr>
          <p:cNvPr id="3" name="Segnaposto contenuto 2">
            <a:extLst>
              <a:ext uri="{FF2B5EF4-FFF2-40B4-BE49-F238E27FC236}">
                <a16:creationId xmlns:a16="http://schemas.microsoft.com/office/drawing/2014/main" id="{550E6E07-D846-8D4E-8449-E56F75305A97}"/>
              </a:ext>
            </a:extLst>
          </p:cNvPr>
          <p:cNvSpPr>
            <a:spLocks noGrp="1"/>
          </p:cNvSpPr>
          <p:nvPr>
            <p:ph idx="1"/>
          </p:nvPr>
        </p:nvSpPr>
        <p:spPr/>
        <p:txBody>
          <a:bodyPr/>
          <a:lstStyle/>
          <a:p>
            <a:endParaRPr lang="en-GB"/>
          </a:p>
        </p:txBody>
      </p:sp>
      <p:pic>
        <p:nvPicPr>
          <p:cNvPr id="2050" name="Picture 2">
            <a:extLst>
              <a:ext uri="{FF2B5EF4-FFF2-40B4-BE49-F238E27FC236}">
                <a16:creationId xmlns:a16="http://schemas.microsoft.com/office/drawing/2014/main" id="{38E19564-97F9-2848-B71B-489D5FA683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2978" y="1690688"/>
            <a:ext cx="4718419" cy="474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746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2A77D6-0363-FB4E-9B71-1E8905D9750C}"/>
              </a:ext>
            </a:extLst>
          </p:cNvPr>
          <p:cNvSpPr>
            <a:spLocks noGrp="1"/>
          </p:cNvSpPr>
          <p:nvPr>
            <p:ph type="title"/>
          </p:nvPr>
        </p:nvSpPr>
        <p:spPr/>
        <p:txBody>
          <a:bodyPr/>
          <a:lstStyle/>
          <a:p>
            <a:r>
              <a:rPr lang="en-GB" dirty="0"/>
              <a:t>Summary</a:t>
            </a:r>
          </a:p>
        </p:txBody>
      </p:sp>
      <p:sp>
        <p:nvSpPr>
          <p:cNvPr id="3" name="Segnaposto contenuto 2">
            <a:extLst>
              <a:ext uri="{FF2B5EF4-FFF2-40B4-BE49-F238E27FC236}">
                <a16:creationId xmlns:a16="http://schemas.microsoft.com/office/drawing/2014/main" id="{82483099-306B-7643-A817-4C368FB3C4C4}"/>
              </a:ext>
            </a:extLst>
          </p:cNvPr>
          <p:cNvSpPr>
            <a:spLocks noGrp="1"/>
          </p:cNvSpPr>
          <p:nvPr>
            <p:ph idx="1"/>
          </p:nvPr>
        </p:nvSpPr>
        <p:spPr/>
        <p:txBody>
          <a:bodyPr>
            <a:normAutofit/>
          </a:bodyPr>
          <a:lstStyle/>
          <a:p>
            <a:pPr marL="514350" indent="-514350">
              <a:buFont typeface="+mj-lt"/>
              <a:buAutoNum type="arabicPeriod"/>
            </a:pPr>
            <a:r>
              <a:rPr lang="en-GB" dirty="0"/>
              <a:t>Frame/</a:t>
            </a:r>
            <a:r>
              <a:rPr lang="en-GB" dirty="0" err="1"/>
              <a:t>Fotogramma</a:t>
            </a:r>
            <a:r>
              <a:rPr lang="en-GB" dirty="0"/>
              <a:t>/Picture</a:t>
            </a:r>
          </a:p>
          <a:p>
            <a:pPr marL="514350" indent="-514350">
              <a:buFont typeface="+mj-lt"/>
              <a:buAutoNum type="arabicPeriod"/>
            </a:pPr>
            <a:r>
              <a:rPr lang="en-GB" dirty="0"/>
              <a:t>Field (even/odd)</a:t>
            </a:r>
          </a:p>
          <a:p>
            <a:pPr marL="514350" indent="-514350">
              <a:buFont typeface="+mj-lt"/>
              <a:buAutoNum type="arabicPeriod"/>
            </a:pPr>
            <a:r>
              <a:rPr lang="en-GB" dirty="0"/>
              <a:t>Slice</a:t>
            </a:r>
          </a:p>
          <a:p>
            <a:pPr marL="514350" indent="-514350">
              <a:buFont typeface="+mj-lt"/>
              <a:buAutoNum type="arabicPeriod"/>
            </a:pPr>
            <a:r>
              <a:rPr lang="en-GB" dirty="0"/>
              <a:t>Slice segment</a:t>
            </a:r>
          </a:p>
          <a:p>
            <a:pPr marL="514350" indent="-514350">
              <a:buFont typeface="+mj-lt"/>
              <a:buAutoNum type="arabicPeriod"/>
            </a:pPr>
            <a:r>
              <a:rPr lang="en-GB" dirty="0"/>
              <a:t>Coding Tree Units (CTO)</a:t>
            </a:r>
            <a:r>
              <a:rPr lang="en-GB" dirty="0">
                <a:sym typeface="Wingdings" pitchFamily="2" charset="2"/>
              </a:rPr>
              <a:t></a:t>
            </a:r>
            <a:r>
              <a:rPr lang="en-GB" dirty="0"/>
              <a:t> 64x64, 32x32 or 16x16</a:t>
            </a:r>
          </a:p>
          <a:p>
            <a:pPr marL="514350" indent="-514350">
              <a:buFont typeface="+mj-lt"/>
              <a:buAutoNum type="arabicPeriod"/>
            </a:pPr>
            <a:r>
              <a:rPr lang="en-GB" dirty="0"/>
              <a:t>Coding Blocks (CBs)</a:t>
            </a:r>
            <a:r>
              <a:rPr lang="en-GB" dirty="0">
                <a:sym typeface="Wingdings" pitchFamily="2" charset="2"/>
              </a:rPr>
              <a:t></a:t>
            </a:r>
            <a:r>
              <a:rPr lang="en-GB" dirty="0"/>
              <a:t> 64x64, 32x32, 16x16 or 8x8</a:t>
            </a:r>
          </a:p>
          <a:p>
            <a:pPr marL="514350" indent="-514350">
              <a:buFont typeface="+mj-lt"/>
              <a:buAutoNum type="arabicPeriod"/>
            </a:pPr>
            <a:r>
              <a:rPr lang="en-GB" dirty="0"/>
              <a:t>Transform Unit (Tus)</a:t>
            </a:r>
            <a:r>
              <a:rPr lang="en-GB" dirty="0">
                <a:sym typeface="Wingdings" pitchFamily="2" charset="2"/>
              </a:rPr>
              <a:t> </a:t>
            </a:r>
            <a:r>
              <a:rPr lang="en-GB" dirty="0"/>
              <a:t> 32x32, 16x16 or 8x8 </a:t>
            </a:r>
            <a:r>
              <a:rPr lang="en-GB" sz="1600" dirty="0"/>
              <a:t>(note: 64x64 CB </a:t>
            </a:r>
            <a:r>
              <a:rPr lang="en-GB" sz="1600" dirty="0">
                <a:sym typeface="Wingdings" pitchFamily="2" charset="2"/>
              </a:rPr>
              <a:t></a:t>
            </a:r>
            <a:r>
              <a:rPr lang="en-GB" sz="1600" dirty="0"/>
              <a:t> split in 4, 32x32 TU)</a:t>
            </a:r>
            <a:endParaRPr lang="en-GB" sz="1800" dirty="0"/>
          </a:p>
          <a:p>
            <a:pPr marL="514350" indent="-514350">
              <a:buFont typeface="+mj-lt"/>
              <a:buAutoNum type="arabicPeriod"/>
            </a:pPr>
            <a:r>
              <a:rPr lang="en-GB" dirty="0"/>
              <a:t>Residual: transform of each CB</a:t>
            </a:r>
          </a:p>
        </p:txBody>
      </p:sp>
    </p:spTree>
    <p:extLst>
      <p:ext uri="{BB962C8B-B14F-4D97-AF65-F5344CB8AC3E}">
        <p14:creationId xmlns:p14="http://schemas.microsoft.com/office/powerpoint/2010/main" val="1968054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90361C-978E-124C-9138-4B0BEA3649D3}"/>
              </a:ext>
            </a:extLst>
          </p:cNvPr>
          <p:cNvSpPr>
            <a:spLocks noGrp="1"/>
          </p:cNvSpPr>
          <p:nvPr>
            <p:ph type="title"/>
          </p:nvPr>
        </p:nvSpPr>
        <p:spPr/>
        <p:txBody>
          <a:bodyPr/>
          <a:lstStyle/>
          <a:p>
            <a:r>
              <a:rPr lang="en-GB" dirty="0"/>
              <a:t>Example of RPS</a:t>
            </a:r>
          </a:p>
        </p:txBody>
      </p:sp>
      <p:sp>
        <p:nvSpPr>
          <p:cNvPr id="3" name="Segnaposto contenuto 2">
            <a:extLst>
              <a:ext uri="{FF2B5EF4-FFF2-40B4-BE49-F238E27FC236}">
                <a16:creationId xmlns:a16="http://schemas.microsoft.com/office/drawing/2014/main" id="{A47CCBB6-DC17-8440-ABD3-C5EB385FB108}"/>
              </a:ext>
            </a:extLst>
          </p:cNvPr>
          <p:cNvSpPr>
            <a:spLocks noGrp="1"/>
          </p:cNvSpPr>
          <p:nvPr>
            <p:ph idx="1"/>
          </p:nvPr>
        </p:nvSpPr>
        <p:spPr/>
        <p:txBody>
          <a:bodyPr/>
          <a:lstStyle/>
          <a:p>
            <a:endParaRPr lang="en-GB"/>
          </a:p>
        </p:txBody>
      </p:sp>
      <p:pic>
        <p:nvPicPr>
          <p:cNvPr id="4" name="Immagine 3">
            <a:extLst>
              <a:ext uri="{FF2B5EF4-FFF2-40B4-BE49-F238E27FC236}">
                <a16:creationId xmlns:a16="http://schemas.microsoft.com/office/drawing/2014/main" id="{8B1ACC48-6700-544A-99E0-0D80EFB29246}"/>
              </a:ext>
            </a:extLst>
          </p:cNvPr>
          <p:cNvPicPr>
            <a:picLocks noChangeAspect="1"/>
          </p:cNvPicPr>
          <p:nvPr/>
        </p:nvPicPr>
        <p:blipFill>
          <a:blip r:embed="rId2"/>
          <a:stretch>
            <a:fillRect/>
          </a:stretch>
        </p:blipFill>
        <p:spPr>
          <a:xfrm>
            <a:off x="2810534" y="1826397"/>
            <a:ext cx="6835957" cy="4485503"/>
          </a:xfrm>
          <a:prstGeom prst="rect">
            <a:avLst/>
          </a:prstGeom>
        </p:spPr>
      </p:pic>
    </p:spTree>
    <p:extLst>
      <p:ext uri="{BB962C8B-B14F-4D97-AF65-F5344CB8AC3E}">
        <p14:creationId xmlns:p14="http://schemas.microsoft.com/office/powerpoint/2010/main" val="1280336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2ED86E-5F3B-6449-80BB-A9B8F98B207F}"/>
              </a:ext>
            </a:extLst>
          </p:cNvPr>
          <p:cNvSpPr>
            <a:spLocks noGrp="1"/>
          </p:cNvSpPr>
          <p:nvPr>
            <p:ph type="title"/>
          </p:nvPr>
        </p:nvSpPr>
        <p:spPr/>
        <p:txBody>
          <a:bodyPr/>
          <a:lstStyle/>
          <a:p>
            <a:r>
              <a:rPr lang="en-GB" dirty="0"/>
              <a:t>Example: A GOP structure</a:t>
            </a:r>
          </a:p>
        </p:txBody>
      </p:sp>
      <p:sp>
        <p:nvSpPr>
          <p:cNvPr id="3" name="Segnaposto contenuto 2">
            <a:extLst>
              <a:ext uri="{FF2B5EF4-FFF2-40B4-BE49-F238E27FC236}">
                <a16:creationId xmlns:a16="http://schemas.microsoft.com/office/drawing/2014/main" id="{BC769699-E537-1641-89A0-20F5A81EA1EE}"/>
              </a:ext>
            </a:extLst>
          </p:cNvPr>
          <p:cNvSpPr>
            <a:spLocks noGrp="1"/>
          </p:cNvSpPr>
          <p:nvPr>
            <p:ph idx="1"/>
          </p:nvPr>
        </p:nvSpPr>
        <p:spPr/>
        <p:txBody>
          <a:bodyPr/>
          <a:lstStyle/>
          <a:p>
            <a:endParaRPr lang="en-GB"/>
          </a:p>
        </p:txBody>
      </p:sp>
      <p:pic>
        <p:nvPicPr>
          <p:cNvPr id="4" name="Immagine 3">
            <a:extLst>
              <a:ext uri="{FF2B5EF4-FFF2-40B4-BE49-F238E27FC236}">
                <a16:creationId xmlns:a16="http://schemas.microsoft.com/office/drawing/2014/main" id="{BC3F9B97-BB8D-E342-BBA0-5464AFF1CA12}"/>
              </a:ext>
            </a:extLst>
          </p:cNvPr>
          <p:cNvPicPr>
            <a:picLocks noChangeAspect="1"/>
          </p:cNvPicPr>
          <p:nvPr/>
        </p:nvPicPr>
        <p:blipFill>
          <a:blip r:embed="rId2"/>
          <a:stretch>
            <a:fillRect/>
          </a:stretch>
        </p:blipFill>
        <p:spPr>
          <a:xfrm>
            <a:off x="685800" y="2407444"/>
            <a:ext cx="10668000" cy="3187700"/>
          </a:xfrm>
          <a:prstGeom prst="rect">
            <a:avLst/>
          </a:prstGeom>
        </p:spPr>
      </p:pic>
    </p:spTree>
    <p:extLst>
      <p:ext uri="{BB962C8B-B14F-4D97-AF65-F5344CB8AC3E}">
        <p14:creationId xmlns:p14="http://schemas.microsoft.com/office/powerpoint/2010/main" val="3603950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A8CF01-FE69-7447-8CF7-81BC53A39937}"/>
              </a:ext>
            </a:extLst>
          </p:cNvPr>
          <p:cNvSpPr>
            <a:spLocks noGrp="1"/>
          </p:cNvSpPr>
          <p:nvPr>
            <p:ph type="title"/>
          </p:nvPr>
        </p:nvSpPr>
        <p:spPr/>
        <p:txBody>
          <a:bodyPr/>
          <a:lstStyle/>
          <a:p>
            <a:r>
              <a:rPr lang="en-GB" dirty="0"/>
              <a:t>HEVC</a:t>
            </a:r>
          </a:p>
        </p:txBody>
      </p:sp>
      <p:sp>
        <p:nvSpPr>
          <p:cNvPr id="3" name="Segnaposto contenuto 2">
            <a:extLst>
              <a:ext uri="{FF2B5EF4-FFF2-40B4-BE49-F238E27FC236}">
                <a16:creationId xmlns:a16="http://schemas.microsoft.com/office/drawing/2014/main" id="{6C83581A-DD49-4045-9E2D-A6882B6DA704}"/>
              </a:ext>
            </a:extLst>
          </p:cNvPr>
          <p:cNvSpPr>
            <a:spLocks noGrp="1"/>
          </p:cNvSpPr>
          <p:nvPr>
            <p:ph idx="1"/>
          </p:nvPr>
        </p:nvSpPr>
        <p:spPr/>
        <p:txBody>
          <a:bodyPr/>
          <a:lstStyle/>
          <a:p>
            <a:r>
              <a:rPr lang="it-IT" dirty="0"/>
              <a:t>H.265</a:t>
            </a:r>
          </a:p>
          <a:p>
            <a:r>
              <a:rPr lang="it-IT" dirty="0"/>
              <a:t>MPEG-H part 2(ISO/IEC 23008-2)</a:t>
            </a:r>
          </a:p>
          <a:p>
            <a:endParaRPr lang="it-IT" dirty="0"/>
          </a:p>
          <a:p>
            <a:r>
              <a:rPr lang="it-IT" dirty="0">
                <a:hlinkClick r:id="rId2"/>
              </a:rPr>
              <a:t>Overview</a:t>
            </a:r>
            <a:endParaRPr lang="it-IT" dirty="0"/>
          </a:p>
          <a:p>
            <a:endParaRPr lang="it-IT" dirty="0"/>
          </a:p>
          <a:p>
            <a:r>
              <a:rPr lang="it-IT" dirty="0">
                <a:hlinkClick r:id="rId3"/>
              </a:rPr>
              <a:t>Reference software</a:t>
            </a:r>
            <a:endParaRPr lang="en-GB" dirty="0"/>
          </a:p>
        </p:txBody>
      </p:sp>
    </p:spTree>
    <p:extLst>
      <p:ext uri="{BB962C8B-B14F-4D97-AF65-F5344CB8AC3E}">
        <p14:creationId xmlns:p14="http://schemas.microsoft.com/office/powerpoint/2010/main" val="3418396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9CE04B-1B1D-E344-82D1-B08AA872A538}"/>
              </a:ext>
            </a:extLst>
          </p:cNvPr>
          <p:cNvSpPr>
            <a:spLocks noGrp="1"/>
          </p:cNvSpPr>
          <p:nvPr>
            <p:ph type="title"/>
          </p:nvPr>
        </p:nvSpPr>
        <p:spPr/>
        <p:txBody>
          <a:bodyPr/>
          <a:lstStyle/>
          <a:p>
            <a:r>
              <a:rPr lang="en-GB" dirty="0"/>
              <a:t>Frame 1 -4 configuration</a:t>
            </a:r>
          </a:p>
        </p:txBody>
      </p:sp>
      <p:sp>
        <p:nvSpPr>
          <p:cNvPr id="3" name="Segnaposto contenuto 2">
            <a:extLst>
              <a:ext uri="{FF2B5EF4-FFF2-40B4-BE49-F238E27FC236}">
                <a16:creationId xmlns:a16="http://schemas.microsoft.com/office/drawing/2014/main" id="{7095881E-263F-CA4A-AAAB-DFA1C7703504}"/>
              </a:ext>
            </a:extLst>
          </p:cNvPr>
          <p:cNvSpPr>
            <a:spLocks noGrp="1"/>
          </p:cNvSpPr>
          <p:nvPr>
            <p:ph idx="1"/>
          </p:nvPr>
        </p:nvSpPr>
        <p:spPr/>
        <p:txBody>
          <a:bodyPr/>
          <a:lstStyle/>
          <a:p>
            <a:endParaRPr lang="en-GB"/>
          </a:p>
        </p:txBody>
      </p:sp>
      <p:pic>
        <p:nvPicPr>
          <p:cNvPr id="4" name="Immagine 3">
            <a:extLst>
              <a:ext uri="{FF2B5EF4-FFF2-40B4-BE49-F238E27FC236}">
                <a16:creationId xmlns:a16="http://schemas.microsoft.com/office/drawing/2014/main" id="{BB97BCBA-98CB-6745-966D-7B3A067C87FB}"/>
              </a:ext>
            </a:extLst>
          </p:cNvPr>
          <p:cNvPicPr>
            <a:picLocks noChangeAspect="1"/>
          </p:cNvPicPr>
          <p:nvPr/>
        </p:nvPicPr>
        <p:blipFill>
          <a:blip r:embed="rId2"/>
          <a:stretch>
            <a:fillRect/>
          </a:stretch>
        </p:blipFill>
        <p:spPr>
          <a:xfrm>
            <a:off x="1866900" y="1969294"/>
            <a:ext cx="8458200" cy="4064000"/>
          </a:xfrm>
          <a:prstGeom prst="rect">
            <a:avLst/>
          </a:prstGeom>
        </p:spPr>
      </p:pic>
    </p:spTree>
    <p:extLst>
      <p:ext uri="{BB962C8B-B14F-4D97-AF65-F5344CB8AC3E}">
        <p14:creationId xmlns:p14="http://schemas.microsoft.com/office/powerpoint/2010/main" val="3207994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C17777-3EA2-2444-B6AE-C158E9A1F7E0}"/>
              </a:ext>
            </a:extLst>
          </p:cNvPr>
          <p:cNvSpPr>
            <a:spLocks noGrp="1"/>
          </p:cNvSpPr>
          <p:nvPr>
            <p:ph type="title"/>
          </p:nvPr>
        </p:nvSpPr>
        <p:spPr/>
        <p:txBody>
          <a:bodyPr/>
          <a:lstStyle/>
          <a:p>
            <a:r>
              <a:rPr lang="en-GB" dirty="0"/>
              <a:t>If predict=2, green area auto-computed</a:t>
            </a:r>
          </a:p>
        </p:txBody>
      </p:sp>
      <p:sp>
        <p:nvSpPr>
          <p:cNvPr id="3" name="Segnaposto contenuto 2">
            <a:extLst>
              <a:ext uri="{FF2B5EF4-FFF2-40B4-BE49-F238E27FC236}">
                <a16:creationId xmlns:a16="http://schemas.microsoft.com/office/drawing/2014/main" id="{F3C4CD56-4728-EF48-903E-43C4770B7874}"/>
              </a:ext>
            </a:extLst>
          </p:cNvPr>
          <p:cNvSpPr>
            <a:spLocks noGrp="1"/>
          </p:cNvSpPr>
          <p:nvPr>
            <p:ph idx="1"/>
          </p:nvPr>
        </p:nvSpPr>
        <p:spPr/>
        <p:txBody>
          <a:bodyPr/>
          <a:lstStyle/>
          <a:p>
            <a:endParaRPr lang="en-GB" dirty="0"/>
          </a:p>
        </p:txBody>
      </p:sp>
      <p:pic>
        <p:nvPicPr>
          <p:cNvPr id="4" name="Immagine 3">
            <a:extLst>
              <a:ext uri="{FF2B5EF4-FFF2-40B4-BE49-F238E27FC236}">
                <a16:creationId xmlns:a16="http://schemas.microsoft.com/office/drawing/2014/main" id="{441CA58B-BF8C-AD42-AA0F-4CF07583676F}"/>
              </a:ext>
            </a:extLst>
          </p:cNvPr>
          <p:cNvPicPr>
            <a:picLocks noChangeAspect="1"/>
          </p:cNvPicPr>
          <p:nvPr/>
        </p:nvPicPr>
        <p:blipFill>
          <a:blip r:embed="rId2"/>
          <a:stretch>
            <a:fillRect/>
          </a:stretch>
        </p:blipFill>
        <p:spPr>
          <a:xfrm>
            <a:off x="863341" y="1700876"/>
            <a:ext cx="5007832" cy="4633415"/>
          </a:xfrm>
          <a:prstGeom prst="rect">
            <a:avLst/>
          </a:prstGeom>
        </p:spPr>
      </p:pic>
      <p:sp>
        <p:nvSpPr>
          <p:cNvPr id="5" name="Rettangolo 4">
            <a:extLst>
              <a:ext uri="{FF2B5EF4-FFF2-40B4-BE49-F238E27FC236}">
                <a16:creationId xmlns:a16="http://schemas.microsoft.com/office/drawing/2014/main" id="{A7F92048-510B-564F-BB3C-E606BB302FB4}"/>
              </a:ext>
            </a:extLst>
          </p:cNvPr>
          <p:cNvSpPr/>
          <p:nvPr/>
        </p:nvSpPr>
        <p:spPr>
          <a:xfrm>
            <a:off x="832512" y="5609230"/>
            <a:ext cx="5038661" cy="714873"/>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6" name="Rettangolo 5">
            <a:extLst>
              <a:ext uri="{FF2B5EF4-FFF2-40B4-BE49-F238E27FC236}">
                <a16:creationId xmlns:a16="http://schemas.microsoft.com/office/drawing/2014/main" id="{AA95A469-92BA-2B43-A8E9-050189B08F03}"/>
              </a:ext>
            </a:extLst>
          </p:cNvPr>
          <p:cNvSpPr/>
          <p:nvPr/>
        </p:nvSpPr>
        <p:spPr>
          <a:xfrm>
            <a:off x="838201" y="6334291"/>
            <a:ext cx="10515600" cy="369332"/>
          </a:xfrm>
          <a:prstGeom prst="rect">
            <a:avLst/>
          </a:prstGeom>
        </p:spPr>
        <p:txBody>
          <a:bodyPr wrap="square">
            <a:spAutoFit/>
          </a:bodyPr>
          <a:lstStyle/>
          <a:p>
            <a:pPr algn="ctr"/>
            <a:r>
              <a:rPr lang="en-GB" b="1" dirty="0"/>
              <a:t>https://</a:t>
            </a:r>
            <a:r>
              <a:rPr lang="en-GB" b="1" dirty="0" err="1"/>
              <a:t>vcgit.hhi.fraunhofer.de</a:t>
            </a:r>
            <a:r>
              <a:rPr lang="en-GB" b="1" dirty="0"/>
              <a:t>/</a:t>
            </a:r>
            <a:r>
              <a:rPr lang="en-GB" b="1" dirty="0" err="1"/>
              <a:t>jct-vc</a:t>
            </a:r>
            <a:r>
              <a:rPr lang="en-GB" b="1" dirty="0"/>
              <a:t>/HM/-/blob/master/doc/software-</a:t>
            </a:r>
            <a:r>
              <a:rPr lang="en-GB" b="1" dirty="0" err="1"/>
              <a:t>manual.pdf</a:t>
            </a:r>
            <a:endParaRPr lang="en-GB" b="1" dirty="0"/>
          </a:p>
        </p:txBody>
      </p:sp>
      <p:sp>
        <p:nvSpPr>
          <p:cNvPr id="7" name="CasellaDiTesto 6">
            <a:extLst>
              <a:ext uri="{FF2B5EF4-FFF2-40B4-BE49-F238E27FC236}">
                <a16:creationId xmlns:a16="http://schemas.microsoft.com/office/drawing/2014/main" id="{6DBA2BA6-B153-C745-BE2E-AE10D9783AAB}"/>
              </a:ext>
            </a:extLst>
          </p:cNvPr>
          <p:cNvSpPr txBox="1"/>
          <p:nvPr/>
        </p:nvSpPr>
        <p:spPr>
          <a:xfrm>
            <a:off x="7120667" y="3001920"/>
            <a:ext cx="3397087" cy="2031325"/>
          </a:xfrm>
          <a:prstGeom prst="rect">
            <a:avLst/>
          </a:prstGeom>
          <a:noFill/>
        </p:spPr>
        <p:txBody>
          <a:bodyPr wrap="square" rtlCol="0">
            <a:spAutoFit/>
          </a:bodyPr>
          <a:lstStyle/>
          <a:p>
            <a:r>
              <a:rPr lang="en-GB" dirty="0"/>
              <a:t>Current PCS frame = 2.</a:t>
            </a:r>
          </a:p>
          <a:p>
            <a:r>
              <a:rPr lang="en-GB" dirty="0"/>
              <a:t>Previous PCS frame = 1</a:t>
            </a:r>
          </a:p>
          <a:p>
            <a:r>
              <a:rPr lang="en-GB" dirty="0"/>
              <a:t>2-1-1 = 0</a:t>
            </a:r>
          </a:p>
          <a:p>
            <a:r>
              <a:rPr lang="en-GB" dirty="0"/>
              <a:t>---</a:t>
            </a:r>
          </a:p>
          <a:p>
            <a:r>
              <a:rPr lang="en-GB" dirty="0"/>
              <a:t>3-2-1=0</a:t>
            </a:r>
          </a:p>
          <a:p>
            <a:r>
              <a:rPr lang="en-GB" dirty="0"/>
              <a:t>---</a:t>
            </a:r>
          </a:p>
          <a:p>
            <a:r>
              <a:rPr lang="en-GB" dirty="0"/>
              <a:t>4-3-1=0</a:t>
            </a:r>
          </a:p>
        </p:txBody>
      </p:sp>
      <p:cxnSp>
        <p:nvCxnSpPr>
          <p:cNvPr id="9" name="Connettore 2 8">
            <a:extLst>
              <a:ext uri="{FF2B5EF4-FFF2-40B4-BE49-F238E27FC236}">
                <a16:creationId xmlns:a16="http://schemas.microsoft.com/office/drawing/2014/main" id="{BB73ABB5-3DA7-6A4D-8952-B48EBAECF0DA}"/>
              </a:ext>
            </a:extLst>
          </p:cNvPr>
          <p:cNvCxnSpPr/>
          <p:nvPr/>
        </p:nvCxnSpPr>
        <p:spPr>
          <a:xfrm flipH="1">
            <a:off x="4189863" y="3712191"/>
            <a:ext cx="2971748" cy="1774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ttore 2 10">
            <a:extLst>
              <a:ext uri="{FF2B5EF4-FFF2-40B4-BE49-F238E27FC236}">
                <a16:creationId xmlns:a16="http://schemas.microsoft.com/office/drawing/2014/main" id="{87229F1D-AD98-9A4C-AA41-3B0032CC8275}"/>
              </a:ext>
            </a:extLst>
          </p:cNvPr>
          <p:cNvCxnSpPr/>
          <p:nvPr/>
        </p:nvCxnSpPr>
        <p:spPr>
          <a:xfrm flipH="1">
            <a:off x="4996398" y="4330807"/>
            <a:ext cx="2110621" cy="1143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a:extLst>
              <a:ext uri="{FF2B5EF4-FFF2-40B4-BE49-F238E27FC236}">
                <a16:creationId xmlns:a16="http://schemas.microsoft.com/office/drawing/2014/main" id="{4CE7A338-DA2C-9C47-AEBC-D439762F0465}"/>
              </a:ext>
            </a:extLst>
          </p:cNvPr>
          <p:cNvCxnSpPr>
            <a:cxnSpLocks/>
          </p:cNvCxnSpPr>
          <p:nvPr/>
        </p:nvCxnSpPr>
        <p:spPr>
          <a:xfrm flipH="1">
            <a:off x="5743977" y="4878266"/>
            <a:ext cx="1363042" cy="611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Freccia destra 14">
            <a:extLst>
              <a:ext uri="{FF2B5EF4-FFF2-40B4-BE49-F238E27FC236}">
                <a16:creationId xmlns:a16="http://schemas.microsoft.com/office/drawing/2014/main" id="{25205D6F-007E-2247-9C3C-E982D5F75B9F}"/>
              </a:ext>
            </a:extLst>
          </p:cNvPr>
          <p:cNvSpPr/>
          <p:nvPr/>
        </p:nvSpPr>
        <p:spPr>
          <a:xfrm rot="10800000">
            <a:off x="5763581" y="2523210"/>
            <a:ext cx="1241946" cy="2609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asellaDiTesto 15">
            <a:extLst>
              <a:ext uri="{FF2B5EF4-FFF2-40B4-BE49-F238E27FC236}">
                <a16:creationId xmlns:a16="http://schemas.microsoft.com/office/drawing/2014/main" id="{FAC9703D-B874-4646-B1C2-B31410C24DC7}"/>
              </a:ext>
            </a:extLst>
          </p:cNvPr>
          <p:cNvSpPr txBox="1"/>
          <p:nvPr/>
        </p:nvSpPr>
        <p:spPr>
          <a:xfrm>
            <a:off x="8682854" y="4120103"/>
            <a:ext cx="3084394" cy="923330"/>
          </a:xfrm>
          <a:prstGeom prst="rect">
            <a:avLst/>
          </a:prstGeom>
          <a:noFill/>
        </p:spPr>
        <p:txBody>
          <a:bodyPr wrap="square" rtlCol="0">
            <a:spAutoFit/>
          </a:bodyPr>
          <a:lstStyle/>
          <a:p>
            <a:r>
              <a:rPr lang="en-GB" dirty="0">
                <a:solidFill>
                  <a:srgbClr val="00B050"/>
                </a:solidFill>
              </a:rPr>
              <a:t>Each frame uses only 1 previous (L0 list) and 1 future (L1 list) frame</a:t>
            </a:r>
          </a:p>
        </p:txBody>
      </p:sp>
      <p:cxnSp>
        <p:nvCxnSpPr>
          <p:cNvPr id="20" name="Connettore 2 19">
            <a:extLst>
              <a:ext uri="{FF2B5EF4-FFF2-40B4-BE49-F238E27FC236}">
                <a16:creationId xmlns:a16="http://schemas.microsoft.com/office/drawing/2014/main" id="{E5C90F71-5CB8-5B48-89D8-42F76DB6C0D5}"/>
              </a:ext>
            </a:extLst>
          </p:cNvPr>
          <p:cNvCxnSpPr/>
          <p:nvPr/>
        </p:nvCxnSpPr>
        <p:spPr>
          <a:xfrm flipH="1">
            <a:off x="5763581" y="4593440"/>
            <a:ext cx="2952144"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Freccia destra 21">
            <a:extLst>
              <a:ext uri="{FF2B5EF4-FFF2-40B4-BE49-F238E27FC236}">
                <a16:creationId xmlns:a16="http://schemas.microsoft.com/office/drawing/2014/main" id="{F7795FF5-A9CC-E347-9CBB-238A9C3FCB03}"/>
              </a:ext>
            </a:extLst>
          </p:cNvPr>
          <p:cNvSpPr/>
          <p:nvPr/>
        </p:nvSpPr>
        <p:spPr>
          <a:xfrm rot="8380710">
            <a:off x="5554451" y="3045883"/>
            <a:ext cx="1723439" cy="2674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CasellaDiTesto 22">
            <a:extLst>
              <a:ext uri="{FF2B5EF4-FFF2-40B4-BE49-F238E27FC236}">
                <a16:creationId xmlns:a16="http://schemas.microsoft.com/office/drawing/2014/main" id="{95FF4CBA-E9C9-6D49-A964-EFBFB70EBB94}"/>
              </a:ext>
            </a:extLst>
          </p:cNvPr>
          <p:cNvSpPr txBox="1"/>
          <p:nvPr/>
        </p:nvSpPr>
        <p:spPr>
          <a:xfrm>
            <a:off x="7096450" y="2318152"/>
            <a:ext cx="3684895" cy="369332"/>
          </a:xfrm>
          <a:prstGeom prst="rect">
            <a:avLst/>
          </a:prstGeom>
          <a:noFill/>
        </p:spPr>
        <p:txBody>
          <a:bodyPr wrap="square" rtlCol="0">
            <a:spAutoFit/>
          </a:bodyPr>
          <a:lstStyle/>
          <a:p>
            <a:r>
              <a:rPr lang="en-GB" dirty="0"/>
              <a:t>QP parameters for rate control</a:t>
            </a:r>
          </a:p>
        </p:txBody>
      </p:sp>
    </p:spTree>
    <p:extLst>
      <p:ext uri="{BB962C8B-B14F-4D97-AF65-F5344CB8AC3E}">
        <p14:creationId xmlns:p14="http://schemas.microsoft.com/office/powerpoint/2010/main" val="535432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9B4F5B-B34E-1044-A731-0059F15CC5C6}"/>
              </a:ext>
            </a:extLst>
          </p:cNvPr>
          <p:cNvSpPr>
            <a:spLocks noGrp="1"/>
          </p:cNvSpPr>
          <p:nvPr>
            <p:ph type="title"/>
          </p:nvPr>
        </p:nvSpPr>
        <p:spPr/>
        <p:txBody>
          <a:bodyPr/>
          <a:lstStyle/>
          <a:p>
            <a:r>
              <a:rPr lang="en-GB" dirty="0"/>
              <a:t>HEVC Encoder output (example)</a:t>
            </a:r>
          </a:p>
        </p:txBody>
      </p:sp>
      <p:sp>
        <p:nvSpPr>
          <p:cNvPr id="3" name="Segnaposto contenuto 2">
            <a:extLst>
              <a:ext uri="{FF2B5EF4-FFF2-40B4-BE49-F238E27FC236}">
                <a16:creationId xmlns:a16="http://schemas.microsoft.com/office/drawing/2014/main" id="{D2B1E931-7DA7-B841-90E6-212ED6316E5B}"/>
              </a:ext>
            </a:extLst>
          </p:cNvPr>
          <p:cNvSpPr>
            <a:spLocks noGrp="1"/>
          </p:cNvSpPr>
          <p:nvPr>
            <p:ph idx="1"/>
          </p:nvPr>
        </p:nvSpPr>
        <p:spPr/>
        <p:txBody>
          <a:bodyPr>
            <a:noAutofit/>
          </a:bodyPr>
          <a:lstStyle/>
          <a:p>
            <a:pPr marL="0" indent="0">
              <a:lnSpc>
                <a:spcPct val="100000"/>
              </a:lnSpc>
              <a:spcBef>
                <a:spcPts val="0"/>
              </a:spcBef>
              <a:buNone/>
            </a:pPr>
            <a:r>
              <a:rPr lang="en-GB" sz="1600" dirty="0">
                <a:latin typeface="Consolas" panose="020B0609020204030204" pitchFamily="49" charset="0"/>
                <a:cs typeface="Consolas" panose="020B0609020204030204" pitchFamily="49" charset="0"/>
              </a:rPr>
              <a:t>HM software: Encoder Version [16.22] (including </a:t>
            </a:r>
            <a:r>
              <a:rPr lang="en-GB" sz="1600" dirty="0" err="1">
                <a:latin typeface="Consolas" panose="020B0609020204030204" pitchFamily="49" charset="0"/>
                <a:cs typeface="Consolas" panose="020B0609020204030204" pitchFamily="49" charset="0"/>
              </a:rPr>
              <a:t>RExt</a:t>
            </a:r>
            <a:r>
              <a:rPr lang="en-GB" sz="1600" dirty="0">
                <a:latin typeface="Consolas" panose="020B0609020204030204" pitchFamily="49" charset="0"/>
                <a:cs typeface="Consolas" panose="020B0609020204030204" pitchFamily="49" charset="0"/>
              </a:rPr>
              <a:t>)[Linux][GCC 8.4.0][64 bit] </a:t>
            </a:r>
          </a:p>
          <a:p>
            <a:pPr marL="0" indent="0">
              <a:lnSpc>
                <a:spcPct val="100000"/>
              </a:lnSpc>
              <a:spcBef>
                <a:spcPts val="0"/>
              </a:spcBef>
              <a:buNone/>
            </a:pPr>
            <a:endParaRPr lang="en-GB" sz="1600" dirty="0">
              <a:latin typeface="Consolas" panose="020B0609020204030204" pitchFamily="49" charset="0"/>
              <a:cs typeface="Consolas" panose="020B0609020204030204" pitchFamily="49" charset="0"/>
            </a:endParaRPr>
          </a:p>
          <a:p>
            <a:pPr marL="0" indent="0">
              <a:lnSpc>
                <a:spcPct val="100000"/>
              </a:lnSpc>
              <a:spcBef>
                <a:spcPts val="0"/>
              </a:spcBef>
              <a:buNone/>
            </a:pPr>
            <a:r>
              <a:rPr lang="en-GB" sz="1600" dirty="0">
                <a:latin typeface="Consolas" panose="020B0609020204030204" pitchFamily="49" charset="0"/>
                <a:cs typeface="Consolas" panose="020B0609020204030204" pitchFamily="49" charset="0"/>
              </a:rPr>
              <a:t>Input          File                    : </a:t>
            </a:r>
            <a:r>
              <a:rPr lang="en-GB" sz="1600" dirty="0" err="1">
                <a:latin typeface="Consolas" panose="020B0609020204030204" pitchFamily="49" charset="0"/>
                <a:cs typeface="Consolas" panose="020B0609020204030204" pitchFamily="49" charset="0"/>
              </a:rPr>
              <a:t>foreman_qcif.yuv</a:t>
            </a:r>
            <a:endParaRPr lang="en-GB" sz="1600" dirty="0">
              <a:latin typeface="Consolas" panose="020B0609020204030204" pitchFamily="49" charset="0"/>
              <a:cs typeface="Consolas" panose="020B0609020204030204" pitchFamily="49" charset="0"/>
            </a:endParaRPr>
          </a:p>
          <a:p>
            <a:pPr marL="0" indent="0">
              <a:lnSpc>
                <a:spcPct val="100000"/>
              </a:lnSpc>
              <a:spcBef>
                <a:spcPts val="0"/>
              </a:spcBef>
              <a:buNone/>
            </a:pPr>
            <a:r>
              <a:rPr lang="en-GB" sz="1600" dirty="0">
                <a:latin typeface="Consolas" panose="020B0609020204030204" pitchFamily="49" charset="0"/>
                <a:cs typeface="Consolas" panose="020B0609020204030204" pitchFamily="49" charset="0"/>
              </a:rPr>
              <a:t>Bitstream      File                    : </a:t>
            </a:r>
            <a:r>
              <a:rPr lang="en-GB" sz="1600" dirty="0" err="1">
                <a:latin typeface="Consolas" panose="020B0609020204030204" pitchFamily="49" charset="0"/>
                <a:cs typeface="Consolas" panose="020B0609020204030204" pitchFamily="49" charset="0"/>
              </a:rPr>
              <a:t>str.bin</a:t>
            </a:r>
            <a:endParaRPr lang="en-GB" sz="1600" dirty="0">
              <a:latin typeface="Consolas" panose="020B0609020204030204" pitchFamily="49" charset="0"/>
              <a:cs typeface="Consolas" panose="020B0609020204030204" pitchFamily="49" charset="0"/>
            </a:endParaRPr>
          </a:p>
          <a:p>
            <a:pPr marL="0" indent="0">
              <a:lnSpc>
                <a:spcPct val="100000"/>
              </a:lnSpc>
              <a:spcBef>
                <a:spcPts val="0"/>
              </a:spcBef>
              <a:buNone/>
            </a:pPr>
            <a:r>
              <a:rPr lang="en-GB" sz="1600" dirty="0">
                <a:latin typeface="Consolas" panose="020B0609020204030204" pitchFamily="49" charset="0"/>
                <a:cs typeface="Consolas" panose="020B0609020204030204" pitchFamily="49" charset="0"/>
              </a:rPr>
              <a:t>Reconstruction File                    : </a:t>
            </a:r>
            <a:r>
              <a:rPr lang="en-GB" sz="1600" dirty="0" err="1">
                <a:latin typeface="Consolas" panose="020B0609020204030204" pitchFamily="49" charset="0"/>
                <a:cs typeface="Consolas" panose="020B0609020204030204" pitchFamily="49" charset="0"/>
              </a:rPr>
              <a:t>rec.yuv</a:t>
            </a:r>
            <a:endParaRPr lang="en-GB" sz="1600" dirty="0">
              <a:latin typeface="Consolas" panose="020B0609020204030204" pitchFamily="49" charset="0"/>
              <a:cs typeface="Consolas" panose="020B0609020204030204" pitchFamily="49" charset="0"/>
            </a:endParaRPr>
          </a:p>
          <a:p>
            <a:pPr marL="0" indent="0">
              <a:lnSpc>
                <a:spcPct val="100000"/>
              </a:lnSpc>
              <a:spcBef>
                <a:spcPts val="0"/>
              </a:spcBef>
              <a:buNone/>
            </a:pPr>
            <a:r>
              <a:rPr lang="en-GB" sz="1600" dirty="0">
                <a:latin typeface="Consolas" panose="020B0609020204030204" pitchFamily="49" charset="0"/>
                <a:cs typeface="Consolas" panose="020B0609020204030204" pitchFamily="49" charset="0"/>
              </a:rPr>
              <a:t>Real     Format                        : 176x144 25Hz</a:t>
            </a:r>
          </a:p>
          <a:p>
            <a:pPr marL="0" indent="0">
              <a:lnSpc>
                <a:spcPct val="100000"/>
              </a:lnSpc>
              <a:spcBef>
                <a:spcPts val="0"/>
              </a:spcBef>
              <a:buNone/>
            </a:pPr>
            <a:r>
              <a:rPr lang="en-GB" sz="1600" dirty="0">
                <a:latin typeface="Consolas" panose="020B0609020204030204" pitchFamily="49" charset="0"/>
                <a:cs typeface="Consolas" panose="020B0609020204030204" pitchFamily="49" charset="0"/>
              </a:rPr>
              <a:t>Internal Format                        : 176x144 25Hz</a:t>
            </a:r>
          </a:p>
          <a:p>
            <a:pPr marL="0" indent="0">
              <a:lnSpc>
                <a:spcPct val="100000"/>
              </a:lnSpc>
              <a:spcBef>
                <a:spcPts val="0"/>
              </a:spcBef>
              <a:buNone/>
            </a:pPr>
            <a:r>
              <a:rPr lang="en-GB" sz="1600" dirty="0">
                <a:latin typeface="Consolas" panose="020B0609020204030204" pitchFamily="49" charset="0"/>
                <a:cs typeface="Consolas" panose="020B0609020204030204" pitchFamily="49" charset="0"/>
              </a:rPr>
              <a:t>Sequence PSNR output                   : Linear average only</a:t>
            </a:r>
          </a:p>
          <a:p>
            <a:pPr marL="0" indent="0">
              <a:lnSpc>
                <a:spcPct val="100000"/>
              </a:lnSpc>
              <a:spcBef>
                <a:spcPts val="0"/>
              </a:spcBef>
              <a:buNone/>
            </a:pPr>
            <a:r>
              <a:rPr lang="en-GB" sz="1600" dirty="0">
                <a:latin typeface="Consolas" panose="020B0609020204030204" pitchFamily="49" charset="0"/>
                <a:cs typeface="Consolas" panose="020B0609020204030204" pitchFamily="49" charset="0"/>
              </a:rPr>
              <a:t>Sequence MSE output                    : Disabled</a:t>
            </a:r>
          </a:p>
          <a:p>
            <a:pPr marL="0" indent="0">
              <a:lnSpc>
                <a:spcPct val="100000"/>
              </a:lnSpc>
              <a:spcBef>
                <a:spcPts val="0"/>
              </a:spcBef>
              <a:buNone/>
            </a:pPr>
            <a:r>
              <a:rPr lang="en-GB" sz="1600" dirty="0">
                <a:latin typeface="Consolas" panose="020B0609020204030204" pitchFamily="49" charset="0"/>
                <a:cs typeface="Consolas" panose="020B0609020204030204" pitchFamily="49" charset="0"/>
              </a:rPr>
              <a:t>Frame MSE output                       : Disabled</a:t>
            </a:r>
          </a:p>
          <a:p>
            <a:pPr marL="0" indent="0">
              <a:lnSpc>
                <a:spcPct val="100000"/>
              </a:lnSpc>
              <a:spcBef>
                <a:spcPts val="0"/>
              </a:spcBef>
              <a:buNone/>
            </a:pPr>
            <a:r>
              <a:rPr lang="en-GB" sz="1600" dirty="0">
                <a:latin typeface="Consolas" panose="020B0609020204030204" pitchFamily="49" charset="0"/>
                <a:cs typeface="Consolas" panose="020B0609020204030204" pitchFamily="49" charset="0"/>
              </a:rPr>
              <a:t>MS-SSIM output                         : Disabled</a:t>
            </a:r>
          </a:p>
          <a:p>
            <a:pPr marL="0" indent="0">
              <a:lnSpc>
                <a:spcPct val="100000"/>
              </a:lnSpc>
              <a:spcBef>
                <a:spcPts val="0"/>
              </a:spcBef>
              <a:buNone/>
            </a:pPr>
            <a:r>
              <a:rPr lang="en-GB" sz="1600" dirty="0" err="1">
                <a:latin typeface="Consolas" panose="020B0609020204030204" pitchFamily="49" charset="0"/>
                <a:cs typeface="Consolas" panose="020B0609020204030204" pitchFamily="49" charset="0"/>
              </a:rPr>
              <a:t>xPSNR</a:t>
            </a:r>
            <a:r>
              <a:rPr lang="en-GB" sz="1600" dirty="0">
                <a:latin typeface="Consolas" panose="020B0609020204030204" pitchFamily="49" charset="0"/>
                <a:cs typeface="Consolas" panose="020B0609020204030204" pitchFamily="49" charset="0"/>
              </a:rPr>
              <a:t> calculation                      : Disabled</a:t>
            </a:r>
          </a:p>
          <a:p>
            <a:pPr marL="0" indent="0">
              <a:lnSpc>
                <a:spcPct val="100000"/>
              </a:lnSpc>
              <a:spcBef>
                <a:spcPts val="0"/>
              </a:spcBef>
              <a:buNone/>
            </a:pPr>
            <a:r>
              <a:rPr lang="en-GB" sz="1600" dirty="0" err="1">
                <a:latin typeface="Consolas" panose="020B0609020204030204" pitchFamily="49" charset="0"/>
                <a:cs typeface="Consolas" panose="020B0609020204030204" pitchFamily="49" charset="0"/>
              </a:rPr>
              <a:t>Cabac</a:t>
            </a:r>
            <a:r>
              <a:rPr lang="en-GB" sz="1600" dirty="0">
                <a:latin typeface="Consolas" panose="020B0609020204030204" pitchFamily="49" charset="0"/>
                <a:cs typeface="Consolas" panose="020B0609020204030204" pitchFamily="49" charset="0"/>
              </a:rPr>
              <a:t>-zero-word-padding                : Enabled</a:t>
            </a:r>
          </a:p>
          <a:p>
            <a:pPr marL="0" indent="0">
              <a:lnSpc>
                <a:spcPct val="100000"/>
              </a:lnSpc>
              <a:spcBef>
                <a:spcPts val="0"/>
              </a:spcBef>
              <a:buNone/>
            </a:pPr>
            <a:r>
              <a:rPr lang="en-GB" sz="1600" dirty="0">
                <a:latin typeface="Consolas" panose="020B0609020204030204" pitchFamily="49" charset="0"/>
                <a:cs typeface="Consolas" panose="020B0609020204030204" pitchFamily="49" charset="0"/>
              </a:rPr>
              <a:t>Frame/Field                            : Frame based coding</a:t>
            </a:r>
          </a:p>
          <a:p>
            <a:pPr marL="0" indent="0">
              <a:lnSpc>
                <a:spcPct val="100000"/>
              </a:lnSpc>
              <a:spcBef>
                <a:spcPts val="0"/>
              </a:spcBef>
              <a:buNone/>
            </a:pPr>
            <a:r>
              <a:rPr lang="en-GB" sz="1600" dirty="0">
                <a:latin typeface="Consolas" panose="020B0609020204030204" pitchFamily="49" charset="0"/>
                <a:cs typeface="Consolas" panose="020B0609020204030204" pitchFamily="49" charset="0"/>
              </a:rPr>
              <a:t>Frame index                            : 0 - 99 (100 frames)</a:t>
            </a:r>
          </a:p>
          <a:p>
            <a:pPr marL="0" indent="0">
              <a:lnSpc>
                <a:spcPct val="100000"/>
              </a:lnSpc>
              <a:spcBef>
                <a:spcPts val="0"/>
              </a:spcBef>
              <a:buNone/>
            </a:pPr>
            <a:r>
              <a:rPr lang="en-GB" sz="1600" dirty="0">
                <a:latin typeface="Consolas" panose="020B0609020204030204" pitchFamily="49" charset="0"/>
                <a:cs typeface="Consolas" panose="020B0609020204030204" pitchFamily="49" charset="0"/>
              </a:rPr>
              <a:t>Profile                                : main</a:t>
            </a:r>
          </a:p>
          <a:p>
            <a:pPr marL="0" indent="0">
              <a:lnSpc>
                <a:spcPct val="100000"/>
              </a:lnSpc>
              <a:spcBef>
                <a:spcPts val="0"/>
              </a:spcBef>
              <a:buNone/>
            </a:pPr>
            <a:r>
              <a:rPr lang="en-GB" sz="1600" dirty="0">
                <a:latin typeface="Consolas" panose="020B0609020204030204" pitchFamily="49" charset="0"/>
                <a:cs typeface="Consolas" panose="020B0609020204030204" pitchFamily="49" charset="0"/>
              </a:rPr>
              <a:t>CU size / depth / total-depth          : 64 / 4 / 4</a:t>
            </a:r>
          </a:p>
        </p:txBody>
      </p:sp>
    </p:spTree>
    <p:extLst>
      <p:ext uri="{BB962C8B-B14F-4D97-AF65-F5344CB8AC3E}">
        <p14:creationId xmlns:p14="http://schemas.microsoft.com/office/powerpoint/2010/main" val="3210840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D79F1E-9B79-304B-855D-F72513D216B9}"/>
              </a:ext>
            </a:extLst>
          </p:cNvPr>
          <p:cNvSpPr>
            <a:spLocks noGrp="1"/>
          </p:cNvSpPr>
          <p:nvPr>
            <p:ph type="title"/>
          </p:nvPr>
        </p:nvSpPr>
        <p:spPr/>
        <p:txBody>
          <a:bodyPr/>
          <a:lstStyle/>
          <a:p>
            <a:r>
              <a:rPr lang="en-GB" dirty="0"/>
              <a:t>HEVC: input </a:t>
            </a:r>
          </a:p>
        </p:txBody>
      </p:sp>
      <p:sp>
        <p:nvSpPr>
          <p:cNvPr id="3" name="Segnaposto contenuto 2">
            <a:extLst>
              <a:ext uri="{FF2B5EF4-FFF2-40B4-BE49-F238E27FC236}">
                <a16:creationId xmlns:a16="http://schemas.microsoft.com/office/drawing/2014/main" id="{9E8C25CF-1B89-344C-8EB5-ADA24CB84A3A}"/>
              </a:ext>
            </a:extLst>
          </p:cNvPr>
          <p:cNvSpPr>
            <a:spLocks noGrp="1"/>
          </p:cNvSpPr>
          <p:nvPr>
            <p:ph idx="1"/>
          </p:nvPr>
        </p:nvSpPr>
        <p:spPr/>
        <p:txBody>
          <a:bodyPr/>
          <a:lstStyle/>
          <a:p>
            <a:endParaRPr lang="en-GB" dirty="0"/>
          </a:p>
        </p:txBody>
      </p:sp>
      <p:pic>
        <p:nvPicPr>
          <p:cNvPr id="4" name="Immagine 3">
            <a:extLst>
              <a:ext uri="{FF2B5EF4-FFF2-40B4-BE49-F238E27FC236}">
                <a16:creationId xmlns:a16="http://schemas.microsoft.com/office/drawing/2014/main" id="{9B84BA8F-09A4-FC4A-9ABD-EE24BADB0E81}"/>
              </a:ext>
            </a:extLst>
          </p:cNvPr>
          <p:cNvPicPr>
            <a:picLocks noChangeAspect="1"/>
          </p:cNvPicPr>
          <p:nvPr/>
        </p:nvPicPr>
        <p:blipFill>
          <a:blip r:embed="rId2"/>
          <a:stretch>
            <a:fillRect/>
          </a:stretch>
        </p:blipFill>
        <p:spPr>
          <a:xfrm>
            <a:off x="1230013" y="2504646"/>
            <a:ext cx="2095500" cy="2565400"/>
          </a:xfrm>
          <a:prstGeom prst="rect">
            <a:avLst/>
          </a:prstGeom>
        </p:spPr>
      </p:pic>
      <p:pic>
        <p:nvPicPr>
          <p:cNvPr id="6" name="Immagine 5">
            <a:extLst>
              <a:ext uri="{FF2B5EF4-FFF2-40B4-BE49-F238E27FC236}">
                <a16:creationId xmlns:a16="http://schemas.microsoft.com/office/drawing/2014/main" id="{48CA19C7-63F4-9847-B78A-A1AFE2706B48}"/>
              </a:ext>
            </a:extLst>
          </p:cNvPr>
          <p:cNvPicPr>
            <a:picLocks noChangeAspect="1"/>
          </p:cNvPicPr>
          <p:nvPr/>
        </p:nvPicPr>
        <p:blipFill>
          <a:blip r:embed="rId3"/>
          <a:stretch>
            <a:fillRect/>
          </a:stretch>
        </p:blipFill>
        <p:spPr>
          <a:xfrm>
            <a:off x="3325513" y="2504646"/>
            <a:ext cx="7226300" cy="2501900"/>
          </a:xfrm>
          <a:prstGeom prst="rect">
            <a:avLst/>
          </a:prstGeom>
        </p:spPr>
      </p:pic>
      <p:cxnSp>
        <p:nvCxnSpPr>
          <p:cNvPr id="8" name="Connettore 1 7">
            <a:extLst>
              <a:ext uri="{FF2B5EF4-FFF2-40B4-BE49-F238E27FC236}">
                <a16:creationId xmlns:a16="http://schemas.microsoft.com/office/drawing/2014/main" id="{108870E4-776A-6A4E-A317-C2551D9246E7}"/>
              </a:ext>
            </a:extLst>
          </p:cNvPr>
          <p:cNvCxnSpPr>
            <a:cxnSpLocks/>
          </p:cNvCxnSpPr>
          <p:nvPr/>
        </p:nvCxnSpPr>
        <p:spPr>
          <a:xfrm>
            <a:off x="838200" y="3101548"/>
            <a:ext cx="10515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Connettore 1 10">
            <a:extLst>
              <a:ext uri="{FF2B5EF4-FFF2-40B4-BE49-F238E27FC236}">
                <a16:creationId xmlns:a16="http://schemas.microsoft.com/office/drawing/2014/main" id="{0C9BF1E5-408D-F24E-88BE-D6619DBF9EC5}"/>
              </a:ext>
            </a:extLst>
          </p:cNvPr>
          <p:cNvCxnSpPr>
            <a:cxnSpLocks/>
          </p:cNvCxnSpPr>
          <p:nvPr/>
        </p:nvCxnSpPr>
        <p:spPr>
          <a:xfrm>
            <a:off x="854674" y="3377517"/>
            <a:ext cx="10515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Connettore 1 11">
            <a:extLst>
              <a:ext uri="{FF2B5EF4-FFF2-40B4-BE49-F238E27FC236}">
                <a16:creationId xmlns:a16="http://schemas.microsoft.com/office/drawing/2014/main" id="{3861DFF5-7825-2B40-9165-2D13CA5E4C91}"/>
              </a:ext>
            </a:extLst>
          </p:cNvPr>
          <p:cNvCxnSpPr>
            <a:cxnSpLocks/>
          </p:cNvCxnSpPr>
          <p:nvPr/>
        </p:nvCxnSpPr>
        <p:spPr>
          <a:xfrm>
            <a:off x="858790" y="3641130"/>
            <a:ext cx="10515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Connettore 1 12">
            <a:extLst>
              <a:ext uri="{FF2B5EF4-FFF2-40B4-BE49-F238E27FC236}">
                <a16:creationId xmlns:a16="http://schemas.microsoft.com/office/drawing/2014/main" id="{2006A0DB-E384-C14B-AEB0-67A07389DD09}"/>
              </a:ext>
            </a:extLst>
          </p:cNvPr>
          <p:cNvCxnSpPr>
            <a:cxnSpLocks/>
          </p:cNvCxnSpPr>
          <p:nvPr/>
        </p:nvCxnSpPr>
        <p:spPr>
          <a:xfrm>
            <a:off x="825839" y="3941813"/>
            <a:ext cx="10515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Connettore 1 13">
            <a:extLst>
              <a:ext uri="{FF2B5EF4-FFF2-40B4-BE49-F238E27FC236}">
                <a16:creationId xmlns:a16="http://schemas.microsoft.com/office/drawing/2014/main" id="{946D3AD9-92B2-FB48-8C44-204DA24448D9}"/>
              </a:ext>
            </a:extLst>
          </p:cNvPr>
          <p:cNvCxnSpPr>
            <a:cxnSpLocks/>
          </p:cNvCxnSpPr>
          <p:nvPr/>
        </p:nvCxnSpPr>
        <p:spPr>
          <a:xfrm>
            <a:off x="817599" y="4180712"/>
            <a:ext cx="10515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Connettore 1 14">
            <a:extLst>
              <a:ext uri="{FF2B5EF4-FFF2-40B4-BE49-F238E27FC236}">
                <a16:creationId xmlns:a16="http://schemas.microsoft.com/office/drawing/2014/main" id="{4C260C96-A72D-854D-854A-AF66131DEDE3}"/>
              </a:ext>
            </a:extLst>
          </p:cNvPr>
          <p:cNvCxnSpPr>
            <a:cxnSpLocks/>
          </p:cNvCxnSpPr>
          <p:nvPr/>
        </p:nvCxnSpPr>
        <p:spPr>
          <a:xfrm>
            <a:off x="846429" y="4481395"/>
            <a:ext cx="10515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Connettore 1 15">
            <a:extLst>
              <a:ext uri="{FF2B5EF4-FFF2-40B4-BE49-F238E27FC236}">
                <a16:creationId xmlns:a16="http://schemas.microsoft.com/office/drawing/2014/main" id="{A4DBFF8F-CE55-2D4E-A0C1-CEB219FB9C82}"/>
              </a:ext>
            </a:extLst>
          </p:cNvPr>
          <p:cNvCxnSpPr>
            <a:cxnSpLocks/>
          </p:cNvCxnSpPr>
          <p:nvPr/>
        </p:nvCxnSpPr>
        <p:spPr>
          <a:xfrm>
            <a:off x="838188" y="4732651"/>
            <a:ext cx="10515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Connettore 1 16">
            <a:extLst>
              <a:ext uri="{FF2B5EF4-FFF2-40B4-BE49-F238E27FC236}">
                <a16:creationId xmlns:a16="http://schemas.microsoft.com/office/drawing/2014/main" id="{2401FB52-2384-0941-87A4-1DA6619B1790}"/>
              </a:ext>
            </a:extLst>
          </p:cNvPr>
          <p:cNvCxnSpPr>
            <a:cxnSpLocks/>
          </p:cNvCxnSpPr>
          <p:nvPr/>
        </p:nvCxnSpPr>
        <p:spPr>
          <a:xfrm>
            <a:off x="842304" y="5033335"/>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 name="Connettore 1 18">
            <a:extLst>
              <a:ext uri="{FF2B5EF4-FFF2-40B4-BE49-F238E27FC236}">
                <a16:creationId xmlns:a16="http://schemas.microsoft.com/office/drawing/2014/main" id="{C0215EC5-27D6-3F46-AB94-B1E7F166EEEF}"/>
              </a:ext>
            </a:extLst>
          </p:cNvPr>
          <p:cNvCxnSpPr>
            <a:cxnSpLocks/>
          </p:cNvCxnSpPr>
          <p:nvPr/>
        </p:nvCxnSpPr>
        <p:spPr>
          <a:xfrm>
            <a:off x="871134" y="5099236"/>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4068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6ACC39-1C0A-9C4E-92F1-6513BC4A2E03}"/>
              </a:ext>
            </a:extLst>
          </p:cNvPr>
          <p:cNvSpPr>
            <a:spLocks noGrp="1"/>
          </p:cNvSpPr>
          <p:nvPr>
            <p:ph type="title"/>
          </p:nvPr>
        </p:nvSpPr>
        <p:spPr/>
        <p:txBody>
          <a:bodyPr/>
          <a:lstStyle/>
          <a:p>
            <a:r>
              <a:rPr lang="en-GB" dirty="0"/>
              <a:t>HEVC Encoder output (example)</a:t>
            </a:r>
          </a:p>
        </p:txBody>
      </p:sp>
      <p:sp>
        <p:nvSpPr>
          <p:cNvPr id="3" name="Segnaposto contenuto 2">
            <a:extLst>
              <a:ext uri="{FF2B5EF4-FFF2-40B4-BE49-F238E27FC236}">
                <a16:creationId xmlns:a16="http://schemas.microsoft.com/office/drawing/2014/main" id="{238E5DC2-9EC7-B74E-85B7-D1C7BD3755D9}"/>
              </a:ext>
            </a:extLst>
          </p:cNvPr>
          <p:cNvSpPr>
            <a:spLocks noGrp="1"/>
          </p:cNvSpPr>
          <p:nvPr>
            <p:ph idx="1"/>
          </p:nvPr>
        </p:nvSpPr>
        <p:spPr>
          <a:xfrm>
            <a:off x="838200" y="5167311"/>
            <a:ext cx="10515600" cy="1009652"/>
          </a:xfrm>
        </p:spPr>
        <p:txBody>
          <a:bodyPr/>
          <a:lstStyle/>
          <a:p>
            <a:r>
              <a:rPr lang="en-GB" dirty="0"/>
              <a:t>L0 and L1 reference picture index: la</a:t>
            </a:r>
          </a:p>
        </p:txBody>
      </p:sp>
      <p:pic>
        <p:nvPicPr>
          <p:cNvPr id="4" name="Immagine 3">
            <a:extLst>
              <a:ext uri="{FF2B5EF4-FFF2-40B4-BE49-F238E27FC236}">
                <a16:creationId xmlns:a16="http://schemas.microsoft.com/office/drawing/2014/main" id="{CE4CF5F4-4306-B24A-979A-D11F51E2CF11}"/>
              </a:ext>
            </a:extLst>
          </p:cNvPr>
          <p:cNvPicPr>
            <a:picLocks noChangeAspect="1"/>
          </p:cNvPicPr>
          <p:nvPr/>
        </p:nvPicPr>
        <p:blipFill>
          <a:blip r:embed="rId2"/>
          <a:stretch>
            <a:fillRect/>
          </a:stretch>
        </p:blipFill>
        <p:spPr>
          <a:xfrm>
            <a:off x="0" y="1961351"/>
            <a:ext cx="12192000" cy="2935297"/>
          </a:xfrm>
          <a:prstGeom prst="rect">
            <a:avLst/>
          </a:prstGeom>
        </p:spPr>
      </p:pic>
    </p:spTree>
    <p:extLst>
      <p:ext uri="{BB962C8B-B14F-4D97-AF65-F5344CB8AC3E}">
        <p14:creationId xmlns:p14="http://schemas.microsoft.com/office/powerpoint/2010/main" val="759083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F19709-6890-5240-A265-E372E9EE6D1A}"/>
              </a:ext>
            </a:extLst>
          </p:cNvPr>
          <p:cNvSpPr>
            <a:spLocks noGrp="1"/>
          </p:cNvSpPr>
          <p:nvPr>
            <p:ph type="title"/>
          </p:nvPr>
        </p:nvSpPr>
        <p:spPr/>
        <p:txBody>
          <a:bodyPr/>
          <a:lstStyle/>
          <a:p>
            <a:r>
              <a:rPr lang="en-GB" dirty="0"/>
              <a:t>HEVC Encoder output (example)</a:t>
            </a:r>
          </a:p>
        </p:txBody>
      </p:sp>
      <p:sp>
        <p:nvSpPr>
          <p:cNvPr id="3" name="Segnaposto contenuto 2">
            <a:extLst>
              <a:ext uri="{FF2B5EF4-FFF2-40B4-BE49-F238E27FC236}">
                <a16:creationId xmlns:a16="http://schemas.microsoft.com/office/drawing/2014/main" id="{94F3775E-EA8C-D649-AED3-224ABD2A313A}"/>
              </a:ext>
            </a:extLst>
          </p:cNvPr>
          <p:cNvSpPr>
            <a:spLocks noGrp="1"/>
          </p:cNvSpPr>
          <p:nvPr>
            <p:ph idx="1"/>
          </p:nvPr>
        </p:nvSpPr>
        <p:spPr/>
        <p:txBody>
          <a:bodyPr>
            <a:noAutofit/>
          </a:bodyPr>
          <a:lstStyle/>
          <a:p>
            <a:pPr marL="0" indent="0">
              <a:spcBef>
                <a:spcPts val="0"/>
              </a:spcBef>
              <a:buNone/>
            </a:pPr>
            <a:endParaRPr lang="en-GB" sz="1400" dirty="0">
              <a:latin typeface="Consolas" panose="020B0609020204030204" pitchFamily="49" charset="0"/>
              <a:cs typeface="Consolas" panose="020B0609020204030204" pitchFamily="49" charset="0"/>
            </a:endParaRPr>
          </a:p>
          <a:p>
            <a:pPr marL="0" indent="0">
              <a:spcBef>
                <a:spcPts val="0"/>
              </a:spcBef>
              <a:buNone/>
            </a:pPr>
            <a:r>
              <a:rPr lang="en-GB" sz="1400" dirty="0">
                <a:latin typeface="Consolas" panose="020B0609020204030204" pitchFamily="49" charset="0"/>
                <a:cs typeface="Consolas" panose="020B0609020204030204" pitchFamily="49" charset="0"/>
              </a:rPr>
              <a:t>SUMMARY --------------------------------------------------------</a:t>
            </a:r>
          </a:p>
          <a:p>
            <a:pPr marL="0" indent="0">
              <a:spcBef>
                <a:spcPts val="0"/>
              </a:spcBef>
              <a:buNone/>
            </a:pPr>
            <a:r>
              <a:rPr lang="en-GB" sz="1400" dirty="0">
                <a:latin typeface="Consolas" panose="020B0609020204030204" pitchFamily="49" charset="0"/>
                <a:cs typeface="Consolas" panose="020B0609020204030204" pitchFamily="49" charset="0"/>
              </a:rPr>
              <a:t>        Total Frames |   Bitrate     Y-PSNR    U-PSNR    V-PSNR    YUV-PSNR  </a:t>
            </a:r>
          </a:p>
          <a:p>
            <a:pPr marL="0" indent="0">
              <a:spcBef>
                <a:spcPts val="0"/>
              </a:spcBef>
              <a:buNone/>
            </a:pPr>
            <a:r>
              <a:rPr lang="en-GB" sz="1400" dirty="0">
                <a:latin typeface="Consolas" panose="020B0609020204030204" pitchFamily="49" charset="0"/>
                <a:cs typeface="Consolas" panose="020B0609020204030204" pitchFamily="49" charset="0"/>
              </a:rPr>
              <a:t>              100    a      33.8880   32.8176   39.5215   40.3270   34.0918  </a:t>
            </a:r>
          </a:p>
          <a:p>
            <a:pPr marL="0" indent="0">
              <a:spcBef>
                <a:spcPts val="0"/>
              </a:spcBef>
              <a:buNone/>
            </a:pPr>
            <a:endParaRPr lang="en-GB" sz="1400" dirty="0">
              <a:latin typeface="Consolas" panose="020B0609020204030204" pitchFamily="49" charset="0"/>
              <a:cs typeface="Consolas" panose="020B0609020204030204" pitchFamily="49" charset="0"/>
            </a:endParaRPr>
          </a:p>
          <a:p>
            <a:pPr marL="0" indent="0">
              <a:spcBef>
                <a:spcPts val="0"/>
              </a:spcBef>
              <a:buNone/>
            </a:pPr>
            <a:endParaRPr lang="en-GB" sz="1400" dirty="0">
              <a:latin typeface="Consolas" panose="020B0609020204030204" pitchFamily="49" charset="0"/>
              <a:cs typeface="Consolas" panose="020B0609020204030204" pitchFamily="49" charset="0"/>
            </a:endParaRPr>
          </a:p>
          <a:p>
            <a:pPr marL="0" indent="0">
              <a:spcBef>
                <a:spcPts val="0"/>
              </a:spcBef>
              <a:buNone/>
            </a:pPr>
            <a:r>
              <a:rPr lang="en-GB" sz="1400" dirty="0">
                <a:latin typeface="Consolas" panose="020B0609020204030204" pitchFamily="49" charset="0"/>
                <a:cs typeface="Consolas" panose="020B0609020204030204" pitchFamily="49" charset="0"/>
              </a:rPr>
              <a:t>I Slices--------------------------------------------------------</a:t>
            </a:r>
          </a:p>
          <a:p>
            <a:pPr marL="0" indent="0">
              <a:spcBef>
                <a:spcPts val="0"/>
              </a:spcBef>
              <a:buNone/>
            </a:pPr>
            <a:r>
              <a:rPr lang="en-GB" sz="1400" dirty="0">
                <a:latin typeface="Consolas" panose="020B0609020204030204" pitchFamily="49" charset="0"/>
                <a:cs typeface="Consolas" panose="020B0609020204030204" pitchFamily="49" charset="0"/>
              </a:rPr>
              <a:t>        Total Frames |   Bitrate     Y-PSNR    U-PSNR    V-PSNR    YUV-PSNR  </a:t>
            </a:r>
          </a:p>
          <a:p>
            <a:pPr marL="0" indent="0">
              <a:spcBef>
                <a:spcPts val="0"/>
              </a:spcBef>
              <a:buNone/>
            </a:pPr>
            <a:r>
              <a:rPr lang="en-GB" sz="1400" dirty="0">
                <a:latin typeface="Consolas" panose="020B0609020204030204" pitchFamily="49" charset="0"/>
                <a:cs typeface="Consolas" panose="020B0609020204030204" pitchFamily="49" charset="0"/>
              </a:rPr>
              <a:t>                1    </a:t>
            </a:r>
            <a:r>
              <a:rPr lang="en-GB" sz="1400" dirty="0" err="1">
                <a:latin typeface="Consolas" panose="020B0609020204030204" pitchFamily="49" charset="0"/>
                <a:cs typeface="Consolas" panose="020B0609020204030204" pitchFamily="49" charset="0"/>
              </a:rPr>
              <a:t>i</a:t>
            </a:r>
            <a:r>
              <a:rPr lang="en-GB" sz="1400" dirty="0">
                <a:latin typeface="Consolas" panose="020B0609020204030204" pitchFamily="49" charset="0"/>
                <a:cs typeface="Consolas" panose="020B0609020204030204" pitchFamily="49" charset="0"/>
              </a:rPr>
              <a:t>     313.4000   35.7786   40.6174   41.4721   36.9346  </a:t>
            </a:r>
          </a:p>
          <a:p>
            <a:pPr marL="0" indent="0">
              <a:spcBef>
                <a:spcPts val="0"/>
              </a:spcBef>
              <a:buNone/>
            </a:pPr>
            <a:endParaRPr lang="en-GB" sz="1400" dirty="0">
              <a:latin typeface="Consolas" panose="020B0609020204030204" pitchFamily="49" charset="0"/>
              <a:cs typeface="Consolas" panose="020B0609020204030204" pitchFamily="49" charset="0"/>
            </a:endParaRPr>
          </a:p>
          <a:p>
            <a:pPr marL="0" indent="0">
              <a:spcBef>
                <a:spcPts val="0"/>
              </a:spcBef>
              <a:buNone/>
            </a:pPr>
            <a:endParaRPr lang="en-GB" sz="1400" dirty="0">
              <a:latin typeface="Consolas" panose="020B0609020204030204" pitchFamily="49" charset="0"/>
              <a:cs typeface="Consolas" panose="020B0609020204030204" pitchFamily="49" charset="0"/>
            </a:endParaRPr>
          </a:p>
          <a:p>
            <a:pPr marL="0" indent="0">
              <a:spcBef>
                <a:spcPts val="0"/>
              </a:spcBef>
              <a:buNone/>
            </a:pPr>
            <a:r>
              <a:rPr lang="en-GB" sz="1400" dirty="0">
                <a:latin typeface="Consolas" panose="020B0609020204030204" pitchFamily="49" charset="0"/>
                <a:cs typeface="Consolas" panose="020B0609020204030204" pitchFamily="49" charset="0"/>
              </a:rPr>
              <a:t>P Slices--------------------------------------------------------</a:t>
            </a:r>
          </a:p>
          <a:p>
            <a:pPr marL="0" indent="0">
              <a:spcBef>
                <a:spcPts val="0"/>
              </a:spcBef>
              <a:buNone/>
            </a:pPr>
            <a:r>
              <a:rPr lang="en-GB" sz="1400" dirty="0">
                <a:latin typeface="Consolas" panose="020B0609020204030204" pitchFamily="49" charset="0"/>
                <a:cs typeface="Consolas" panose="020B0609020204030204" pitchFamily="49" charset="0"/>
              </a:rPr>
              <a:t>        Total Frames |   Bitrate     Y-PSNR    U-PSNR    V-PSNR    YUV-PSNR  </a:t>
            </a:r>
          </a:p>
          <a:p>
            <a:pPr marL="0" indent="0">
              <a:spcBef>
                <a:spcPts val="0"/>
              </a:spcBef>
              <a:buNone/>
            </a:pPr>
            <a:r>
              <a:rPr lang="en-GB" sz="1400" dirty="0">
                <a:latin typeface="Consolas" panose="020B0609020204030204" pitchFamily="49" charset="0"/>
                <a:cs typeface="Consolas" panose="020B0609020204030204" pitchFamily="49" charset="0"/>
              </a:rPr>
              <a:t>                0    p         -nan      -nan      -nan      -nan      -nan  </a:t>
            </a:r>
          </a:p>
          <a:p>
            <a:pPr marL="0" indent="0">
              <a:spcBef>
                <a:spcPts val="0"/>
              </a:spcBef>
              <a:buNone/>
            </a:pPr>
            <a:endParaRPr lang="en-GB" sz="1400" dirty="0">
              <a:latin typeface="Consolas" panose="020B0609020204030204" pitchFamily="49" charset="0"/>
              <a:cs typeface="Consolas" panose="020B0609020204030204" pitchFamily="49" charset="0"/>
            </a:endParaRPr>
          </a:p>
          <a:p>
            <a:pPr marL="0" indent="0">
              <a:spcBef>
                <a:spcPts val="0"/>
              </a:spcBef>
              <a:buNone/>
            </a:pPr>
            <a:endParaRPr lang="en-GB" sz="1400" dirty="0">
              <a:latin typeface="Consolas" panose="020B0609020204030204" pitchFamily="49" charset="0"/>
              <a:cs typeface="Consolas" panose="020B0609020204030204" pitchFamily="49" charset="0"/>
            </a:endParaRPr>
          </a:p>
          <a:p>
            <a:pPr marL="0" indent="0">
              <a:spcBef>
                <a:spcPts val="0"/>
              </a:spcBef>
              <a:buNone/>
            </a:pPr>
            <a:r>
              <a:rPr lang="en-GB" sz="1400" dirty="0">
                <a:latin typeface="Consolas" panose="020B0609020204030204" pitchFamily="49" charset="0"/>
                <a:cs typeface="Consolas" panose="020B0609020204030204" pitchFamily="49" charset="0"/>
              </a:rPr>
              <a:t>B Slices--------------------------------------------------------</a:t>
            </a:r>
          </a:p>
          <a:p>
            <a:pPr marL="0" indent="0">
              <a:spcBef>
                <a:spcPts val="0"/>
              </a:spcBef>
              <a:buNone/>
            </a:pPr>
            <a:r>
              <a:rPr lang="en-GB" sz="1400" dirty="0">
                <a:latin typeface="Consolas" panose="020B0609020204030204" pitchFamily="49" charset="0"/>
                <a:cs typeface="Consolas" panose="020B0609020204030204" pitchFamily="49" charset="0"/>
              </a:rPr>
              <a:t>        Total Frames |   Bitrate     Y-PSNR    U-PSNR    V-PSNR    YUV-PSNR  </a:t>
            </a:r>
          </a:p>
          <a:p>
            <a:pPr marL="0" indent="0">
              <a:spcBef>
                <a:spcPts val="0"/>
              </a:spcBef>
              <a:buNone/>
            </a:pPr>
            <a:r>
              <a:rPr lang="en-GB" sz="1400" dirty="0">
                <a:latin typeface="Consolas" panose="020B0609020204030204" pitchFamily="49" charset="0"/>
                <a:cs typeface="Consolas" panose="020B0609020204030204" pitchFamily="49" charset="0"/>
              </a:rPr>
              <a:t>               99    b      31.0646   32.7877   39.5105   40.3154   34.0707  </a:t>
            </a:r>
          </a:p>
          <a:p>
            <a:pPr marL="0" indent="0">
              <a:spcBef>
                <a:spcPts val="0"/>
              </a:spcBef>
              <a:buNone/>
            </a:pPr>
            <a:endParaRPr lang="en-GB" sz="1400" dirty="0">
              <a:latin typeface="Consolas" panose="020B0609020204030204" pitchFamily="49" charset="0"/>
              <a:cs typeface="Consolas" panose="020B0609020204030204" pitchFamily="49" charset="0"/>
            </a:endParaRPr>
          </a:p>
          <a:p>
            <a:pPr marL="0" indent="0">
              <a:spcBef>
                <a:spcPts val="0"/>
              </a:spcBef>
              <a:buNone/>
            </a:pPr>
            <a:r>
              <a:rPr lang="en-GB" sz="1400" dirty="0">
                <a:latin typeface="Consolas" panose="020B0609020204030204" pitchFamily="49" charset="0"/>
                <a:cs typeface="Consolas" panose="020B0609020204030204" pitchFamily="49" charset="0"/>
              </a:rPr>
              <a:t>RVM: 0.000</a:t>
            </a:r>
          </a:p>
          <a:p>
            <a:pPr marL="0" indent="0">
              <a:spcBef>
                <a:spcPts val="0"/>
              </a:spcBef>
              <a:buNone/>
            </a:pPr>
            <a:r>
              <a:rPr lang="en-GB" sz="1400" dirty="0">
                <a:latin typeface="Consolas" panose="020B0609020204030204" pitchFamily="49" charset="0"/>
                <a:cs typeface="Consolas" panose="020B0609020204030204" pitchFamily="49" charset="0"/>
              </a:rPr>
              <a:t>Bytes written to file: 16944 (33.888 kbps)</a:t>
            </a:r>
          </a:p>
        </p:txBody>
      </p:sp>
      <p:sp>
        <p:nvSpPr>
          <p:cNvPr id="4" name="CasellaDiTesto 3">
            <a:extLst>
              <a:ext uri="{FF2B5EF4-FFF2-40B4-BE49-F238E27FC236}">
                <a16:creationId xmlns:a16="http://schemas.microsoft.com/office/drawing/2014/main" id="{131D374F-F7B0-FB49-AAF0-63F6353DD2DE}"/>
              </a:ext>
            </a:extLst>
          </p:cNvPr>
          <p:cNvSpPr txBox="1"/>
          <p:nvPr/>
        </p:nvSpPr>
        <p:spPr>
          <a:xfrm>
            <a:off x="5399964" y="5807631"/>
            <a:ext cx="1883391" cy="369332"/>
          </a:xfrm>
          <a:prstGeom prst="rect">
            <a:avLst/>
          </a:prstGeom>
          <a:noFill/>
        </p:spPr>
        <p:txBody>
          <a:bodyPr wrap="square" rtlCol="0">
            <a:spAutoFit/>
          </a:bodyPr>
          <a:lstStyle/>
          <a:p>
            <a:r>
              <a:rPr lang="en-GB" dirty="0">
                <a:highlight>
                  <a:srgbClr val="FFFF00"/>
                </a:highlight>
              </a:rPr>
              <a:t>WHY?</a:t>
            </a:r>
          </a:p>
        </p:txBody>
      </p:sp>
    </p:spTree>
    <p:extLst>
      <p:ext uri="{BB962C8B-B14F-4D97-AF65-F5344CB8AC3E}">
        <p14:creationId xmlns:p14="http://schemas.microsoft.com/office/powerpoint/2010/main" val="3804202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7E0DF8-69F4-3646-BC9E-DFCC374DFE85}"/>
              </a:ext>
            </a:extLst>
          </p:cNvPr>
          <p:cNvSpPr>
            <a:spLocks noGrp="1"/>
          </p:cNvSpPr>
          <p:nvPr>
            <p:ph type="title"/>
          </p:nvPr>
        </p:nvSpPr>
        <p:spPr/>
        <p:txBody>
          <a:bodyPr/>
          <a:lstStyle/>
          <a:p>
            <a:r>
              <a:rPr lang="en-GB" dirty="0"/>
              <a:t>References</a:t>
            </a:r>
          </a:p>
        </p:txBody>
      </p:sp>
      <p:sp>
        <p:nvSpPr>
          <p:cNvPr id="3" name="Segnaposto contenuto 2">
            <a:extLst>
              <a:ext uri="{FF2B5EF4-FFF2-40B4-BE49-F238E27FC236}">
                <a16:creationId xmlns:a16="http://schemas.microsoft.com/office/drawing/2014/main" id="{43777360-1050-2148-8094-6EC6FF138E64}"/>
              </a:ext>
            </a:extLst>
          </p:cNvPr>
          <p:cNvSpPr>
            <a:spLocks noGrp="1"/>
          </p:cNvSpPr>
          <p:nvPr>
            <p:ph idx="1"/>
          </p:nvPr>
        </p:nvSpPr>
        <p:spPr/>
        <p:txBody>
          <a:bodyPr/>
          <a:lstStyle/>
          <a:p>
            <a:pPr marL="0" indent="0">
              <a:buNone/>
            </a:pPr>
            <a:r>
              <a:rPr lang="en-GB" dirty="0">
                <a:hlinkClick r:id="rId2"/>
              </a:rPr>
              <a:t>https://forum.doom9.org/showthread.php?t=167081</a:t>
            </a:r>
            <a:endParaRPr lang="en-GB" dirty="0"/>
          </a:p>
          <a:p>
            <a:pPr marL="0" indent="0">
              <a:buNone/>
            </a:pPr>
            <a:endParaRPr lang="en-GB" dirty="0"/>
          </a:p>
        </p:txBody>
      </p:sp>
    </p:spTree>
    <p:extLst>
      <p:ext uri="{BB962C8B-B14F-4D97-AF65-F5344CB8AC3E}">
        <p14:creationId xmlns:p14="http://schemas.microsoft.com/office/powerpoint/2010/main" val="477371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38B537-0EE9-254F-8AAB-44C086DEC84D}"/>
              </a:ext>
            </a:extLst>
          </p:cNvPr>
          <p:cNvSpPr>
            <a:spLocks noGrp="1"/>
          </p:cNvSpPr>
          <p:nvPr>
            <p:ph type="title"/>
          </p:nvPr>
        </p:nvSpPr>
        <p:spPr/>
        <p:txBody>
          <a:bodyPr/>
          <a:lstStyle/>
          <a:p>
            <a:r>
              <a:rPr lang="en-GB" dirty="0"/>
              <a:t>CTU, CU, CTB, CB, PB, and TB</a:t>
            </a:r>
          </a:p>
        </p:txBody>
      </p:sp>
      <p:sp>
        <p:nvSpPr>
          <p:cNvPr id="3" name="Segnaposto contenuto 2">
            <a:extLst>
              <a:ext uri="{FF2B5EF4-FFF2-40B4-BE49-F238E27FC236}">
                <a16:creationId xmlns:a16="http://schemas.microsoft.com/office/drawing/2014/main" id="{633F6B42-766D-6749-B957-24BDD25CC953}"/>
              </a:ext>
            </a:extLst>
          </p:cNvPr>
          <p:cNvSpPr>
            <a:spLocks noGrp="1"/>
          </p:cNvSpPr>
          <p:nvPr>
            <p:ph idx="1"/>
          </p:nvPr>
        </p:nvSpPr>
        <p:spPr>
          <a:xfrm>
            <a:off x="7302674" y="1825625"/>
            <a:ext cx="4051126" cy="4351338"/>
          </a:xfrm>
        </p:spPr>
        <p:txBody>
          <a:bodyPr>
            <a:normAutofit/>
          </a:bodyPr>
          <a:lstStyle/>
          <a:p>
            <a:pPr marL="0" indent="0">
              <a:buNone/>
            </a:pPr>
            <a:r>
              <a:rPr lang="en-GB" sz="2000" dirty="0"/>
              <a:t>The width and height of CTU are </a:t>
            </a:r>
            <a:r>
              <a:rPr lang="en-GB" sz="2000" dirty="0" err="1"/>
              <a:t>signaled</a:t>
            </a:r>
            <a:r>
              <a:rPr lang="en-GB" sz="2000" dirty="0"/>
              <a:t> in a </a:t>
            </a:r>
            <a:r>
              <a:rPr lang="en-GB" sz="2000" b="1" dirty="0"/>
              <a:t>sequence parameter set</a:t>
            </a:r>
            <a:r>
              <a:rPr lang="en-GB" sz="2000" dirty="0"/>
              <a:t>, meaning that all the CTUs in a video sequence have the same size.</a:t>
            </a:r>
          </a:p>
        </p:txBody>
      </p:sp>
      <p:pic>
        <p:nvPicPr>
          <p:cNvPr id="1026" name="Picture 2">
            <a:extLst>
              <a:ext uri="{FF2B5EF4-FFF2-40B4-BE49-F238E27FC236}">
                <a16:creationId xmlns:a16="http://schemas.microsoft.com/office/drawing/2014/main" id="{68DA0890-1280-9246-BD32-2AD826D94F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6108700" cy="4381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5E696BF-21A7-6546-BDED-15C4EB21C7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0562" y="3189288"/>
            <a:ext cx="2882900" cy="288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712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27D75E-7CC6-FC46-8B5B-FF60E1B65694}"/>
              </a:ext>
            </a:extLst>
          </p:cNvPr>
          <p:cNvSpPr>
            <a:spLocks noGrp="1"/>
          </p:cNvSpPr>
          <p:nvPr>
            <p:ph type="title"/>
          </p:nvPr>
        </p:nvSpPr>
        <p:spPr/>
        <p:txBody>
          <a:bodyPr/>
          <a:lstStyle/>
          <a:p>
            <a:r>
              <a:rPr lang="en-GB" dirty="0"/>
              <a:t>Naming conventions</a:t>
            </a:r>
          </a:p>
        </p:txBody>
      </p:sp>
      <p:sp>
        <p:nvSpPr>
          <p:cNvPr id="3" name="Segnaposto contenuto 2">
            <a:extLst>
              <a:ext uri="{FF2B5EF4-FFF2-40B4-BE49-F238E27FC236}">
                <a16:creationId xmlns:a16="http://schemas.microsoft.com/office/drawing/2014/main" id="{0BD4DA43-477E-254D-AC21-FFC6DA271A90}"/>
              </a:ext>
            </a:extLst>
          </p:cNvPr>
          <p:cNvSpPr>
            <a:spLocks noGrp="1"/>
          </p:cNvSpPr>
          <p:nvPr>
            <p:ph idx="1"/>
          </p:nvPr>
        </p:nvSpPr>
        <p:spPr/>
        <p:txBody>
          <a:bodyPr/>
          <a:lstStyle/>
          <a:p>
            <a:r>
              <a:rPr lang="en-GB" dirty="0" err="1"/>
              <a:t>xxxUnit</a:t>
            </a:r>
            <a:r>
              <a:rPr lang="en-GB" dirty="0"/>
              <a:t>, indicates a coding logical unit which is in turn encoded into an HEVC bit stream.</a:t>
            </a:r>
          </a:p>
          <a:p>
            <a:r>
              <a:rPr lang="en-GB" dirty="0" err="1"/>
              <a:t>xxxBlock</a:t>
            </a:r>
            <a:r>
              <a:rPr lang="en-GB" dirty="0"/>
              <a:t>, it indicates a portion of video frame buffer where a process is target to.</a:t>
            </a:r>
          </a:p>
        </p:txBody>
      </p:sp>
    </p:spTree>
    <p:extLst>
      <p:ext uri="{BB962C8B-B14F-4D97-AF65-F5344CB8AC3E}">
        <p14:creationId xmlns:p14="http://schemas.microsoft.com/office/powerpoint/2010/main" val="2084860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1706FE-53A7-C743-81A1-DB459186DF74}"/>
              </a:ext>
            </a:extLst>
          </p:cNvPr>
          <p:cNvSpPr>
            <a:spLocks noGrp="1"/>
          </p:cNvSpPr>
          <p:nvPr>
            <p:ph type="title"/>
          </p:nvPr>
        </p:nvSpPr>
        <p:spPr/>
        <p:txBody>
          <a:bodyPr/>
          <a:lstStyle/>
          <a:p>
            <a:r>
              <a:rPr lang="en-GB" dirty="0"/>
              <a:t>CTU</a:t>
            </a:r>
          </a:p>
        </p:txBody>
      </p:sp>
      <p:sp>
        <p:nvSpPr>
          <p:cNvPr id="3" name="Segnaposto contenuto 2">
            <a:extLst>
              <a:ext uri="{FF2B5EF4-FFF2-40B4-BE49-F238E27FC236}">
                <a16:creationId xmlns:a16="http://schemas.microsoft.com/office/drawing/2014/main" id="{5AF1AD40-4D94-9047-847B-0D1F0E5A58F9}"/>
              </a:ext>
            </a:extLst>
          </p:cNvPr>
          <p:cNvSpPr>
            <a:spLocks noGrp="1"/>
          </p:cNvSpPr>
          <p:nvPr>
            <p:ph idx="1"/>
          </p:nvPr>
        </p:nvSpPr>
        <p:spPr/>
        <p:txBody>
          <a:bodyPr/>
          <a:lstStyle/>
          <a:p>
            <a:r>
              <a:rPr lang="en-GB" dirty="0"/>
              <a:t>Is a logical unit. It usually consists of three blocks, namely luma (Y) and two chroma samples (</a:t>
            </a:r>
            <a:r>
              <a:rPr lang="en-GB" dirty="0" err="1"/>
              <a:t>Cb</a:t>
            </a:r>
            <a:r>
              <a:rPr lang="en-GB" dirty="0"/>
              <a:t> and Cr), and associated syntax elements. Each block is called CTB (Coding Tree Block).</a:t>
            </a:r>
          </a:p>
        </p:txBody>
      </p:sp>
      <p:pic>
        <p:nvPicPr>
          <p:cNvPr id="2059" name="Picture 11">
            <a:extLst>
              <a:ext uri="{FF2B5EF4-FFF2-40B4-BE49-F238E27FC236}">
                <a16:creationId xmlns:a16="http://schemas.microsoft.com/office/drawing/2014/main" id="{B33F0229-054C-6E4E-AEC2-E349A7FA6F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8727" y="3281817"/>
            <a:ext cx="3872344" cy="2561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6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EF8A7A-A8B9-E540-B45B-B26628FF2954}"/>
              </a:ext>
            </a:extLst>
          </p:cNvPr>
          <p:cNvSpPr>
            <a:spLocks noGrp="1"/>
          </p:cNvSpPr>
          <p:nvPr>
            <p:ph type="title"/>
          </p:nvPr>
        </p:nvSpPr>
        <p:spPr/>
        <p:txBody>
          <a:bodyPr/>
          <a:lstStyle/>
          <a:p>
            <a:r>
              <a:rPr lang="en-GB" dirty="0"/>
              <a:t>CTB, Coding Tree Block</a:t>
            </a:r>
          </a:p>
        </p:txBody>
      </p:sp>
      <p:sp>
        <p:nvSpPr>
          <p:cNvPr id="3" name="Segnaposto contenuto 2">
            <a:extLst>
              <a:ext uri="{FF2B5EF4-FFF2-40B4-BE49-F238E27FC236}">
                <a16:creationId xmlns:a16="http://schemas.microsoft.com/office/drawing/2014/main" id="{970C1FA3-A7F2-7D4E-89CC-D38E50D8CA07}"/>
              </a:ext>
            </a:extLst>
          </p:cNvPr>
          <p:cNvSpPr>
            <a:spLocks noGrp="1"/>
          </p:cNvSpPr>
          <p:nvPr>
            <p:ph idx="1"/>
          </p:nvPr>
        </p:nvSpPr>
        <p:spPr>
          <a:xfrm>
            <a:off x="838200" y="1825625"/>
            <a:ext cx="5985681" cy="4351338"/>
          </a:xfrm>
        </p:spPr>
        <p:txBody>
          <a:bodyPr>
            <a:normAutofit lnSpcReduction="10000"/>
          </a:bodyPr>
          <a:lstStyle/>
          <a:p>
            <a:r>
              <a:rPr lang="en-GB" sz="2400" dirty="0"/>
              <a:t>Each CTB still has the same size as CTU – 64×64, 32×32, or 16×16. Depending on a part of video frame, however, CTB may be too big to decide whether we should perform inter-picture prediction or intra-picture prediction. Thus, </a:t>
            </a:r>
            <a:r>
              <a:rPr lang="en-GB" sz="2400" b="1" dirty="0"/>
              <a:t>each CTB can be differently split into multiple CBs (Coding Blocks)</a:t>
            </a:r>
            <a:r>
              <a:rPr lang="en-GB" sz="2400" dirty="0"/>
              <a:t> and each CB becomes the decision making point of prediction type. For example, some CTBs are split to 16×16 CBs while others are split to 8×8 CBs. HEVC supports CB size all the way from the same size as CTB to as small as 8×8.</a:t>
            </a:r>
          </a:p>
        </p:txBody>
      </p:sp>
      <p:pic>
        <p:nvPicPr>
          <p:cNvPr id="4" name="Picture 2">
            <a:extLst>
              <a:ext uri="{FF2B5EF4-FFF2-40B4-BE49-F238E27FC236}">
                <a16:creationId xmlns:a16="http://schemas.microsoft.com/office/drawing/2014/main" id="{7E847B28-8DB3-734F-A33C-EF91DFEF32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0584" y="365125"/>
            <a:ext cx="4594604" cy="5971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014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BF71B9-D54E-7C4B-85BF-CFC42A251220}"/>
              </a:ext>
            </a:extLst>
          </p:cNvPr>
          <p:cNvSpPr>
            <a:spLocks noGrp="1"/>
          </p:cNvSpPr>
          <p:nvPr>
            <p:ph type="title"/>
          </p:nvPr>
        </p:nvSpPr>
        <p:spPr/>
        <p:txBody>
          <a:bodyPr/>
          <a:lstStyle/>
          <a:p>
            <a:r>
              <a:rPr lang="en-GB" dirty="0"/>
              <a:t>CB, Coding Block </a:t>
            </a:r>
            <a:r>
              <a:rPr lang="en-GB" dirty="0">
                <a:sym typeface="Wingdings" pitchFamily="2" charset="2"/>
              </a:rPr>
              <a:t> PB, Prediction Block</a:t>
            </a:r>
            <a:endParaRPr lang="en-GB" dirty="0"/>
          </a:p>
        </p:txBody>
      </p:sp>
      <p:sp>
        <p:nvSpPr>
          <p:cNvPr id="3" name="Segnaposto contenuto 2">
            <a:extLst>
              <a:ext uri="{FF2B5EF4-FFF2-40B4-BE49-F238E27FC236}">
                <a16:creationId xmlns:a16="http://schemas.microsoft.com/office/drawing/2014/main" id="{62893394-00F6-564F-BE24-EC521EF110EA}"/>
              </a:ext>
            </a:extLst>
          </p:cNvPr>
          <p:cNvSpPr>
            <a:spLocks noGrp="1"/>
          </p:cNvSpPr>
          <p:nvPr>
            <p:ph idx="1"/>
          </p:nvPr>
        </p:nvSpPr>
        <p:spPr>
          <a:xfrm>
            <a:off x="838200" y="1825625"/>
            <a:ext cx="10515600" cy="1793875"/>
          </a:xfrm>
        </p:spPr>
        <p:txBody>
          <a:bodyPr>
            <a:normAutofit fontScale="85000" lnSpcReduction="20000"/>
          </a:bodyPr>
          <a:lstStyle/>
          <a:p>
            <a:r>
              <a:rPr lang="en-GB" dirty="0"/>
              <a:t>CB is good enough for prediction type decision, but it could still be too large to store motion vectors (inter prediction) or intra prediction mode. For example, a very small object like snowfall may be moving in the middle of 8×8 CB – we want to use different MVs depending on the portion in CB.</a:t>
            </a:r>
          </a:p>
          <a:p>
            <a:r>
              <a:rPr lang="en-GB" dirty="0"/>
              <a:t>Thus, PB was introduced. Each CB can be split to PBs differently depending on the temporal and/or spatial predictability.</a:t>
            </a:r>
          </a:p>
        </p:txBody>
      </p:sp>
      <p:pic>
        <p:nvPicPr>
          <p:cNvPr id="3076" name="Picture 4">
            <a:extLst>
              <a:ext uri="{FF2B5EF4-FFF2-40B4-BE49-F238E27FC236}">
                <a16:creationId xmlns:a16="http://schemas.microsoft.com/office/drawing/2014/main" id="{E73C65FC-6B8D-5A40-8805-E3B7C5A046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151" y="3619500"/>
            <a:ext cx="7327900" cy="269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449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016E53-8DCD-E644-8776-ED5F16A6CE4D}"/>
              </a:ext>
            </a:extLst>
          </p:cNvPr>
          <p:cNvSpPr>
            <a:spLocks noGrp="1"/>
          </p:cNvSpPr>
          <p:nvPr>
            <p:ph type="title"/>
          </p:nvPr>
        </p:nvSpPr>
        <p:spPr/>
        <p:txBody>
          <a:bodyPr/>
          <a:lstStyle/>
          <a:p>
            <a:r>
              <a:rPr lang="en-GB" dirty="0"/>
              <a:t>Code residual</a:t>
            </a:r>
          </a:p>
        </p:txBody>
      </p:sp>
      <p:sp>
        <p:nvSpPr>
          <p:cNvPr id="3" name="Segnaposto contenuto 2">
            <a:extLst>
              <a:ext uri="{FF2B5EF4-FFF2-40B4-BE49-F238E27FC236}">
                <a16:creationId xmlns:a16="http://schemas.microsoft.com/office/drawing/2014/main" id="{3AF6FB03-AE85-5343-BB89-F4FF96C119EF}"/>
              </a:ext>
            </a:extLst>
          </p:cNvPr>
          <p:cNvSpPr>
            <a:spLocks noGrp="1"/>
          </p:cNvSpPr>
          <p:nvPr>
            <p:ph idx="1"/>
          </p:nvPr>
        </p:nvSpPr>
        <p:spPr>
          <a:xfrm>
            <a:off x="838200" y="1825625"/>
            <a:ext cx="10515600" cy="2537488"/>
          </a:xfrm>
        </p:spPr>
        <p:txBody>
          <a:bodyPr>
            <a:normAutofit fontScale="92500" lnSpcReduction="10000"/>
          </a:bodyPr>
          <a:lstStyle/>
          <a:p>
            <a:r>
              <a:rPr lang="en-GB" dirty="0"/>
              <a:t>Once the prediction is made, we need to code residual (difference between predicted image and actual image) with DCT-like transformation. Again, CB could be too big for this because a CB may contains both a detailed part (high frequency) and a flat part (low frequency). Therefore, each CB can be differently split into TBs (Transform Block). Note that TB doesn’t have to be aligned with PB. It is possible and often makes sense to perform single transform across residuals from multiple PBs, vice versa.</a:t>
            </a:r>
          </a:p>
        </p:txBody>
      </p:sp>
      <p:pic>
        <p:nvPicPr>
          <p:cNvPr id="5122" name="Picture 2">
            <a:extLst>
              <a:ext uri="{FF2B5EF4-FFF2-40B4-BE49-F238E27FC236}">
                <a16:creationId xmlns:a16="http://schemas.microsoft.com/office/drawing/2014/main" id="{D9845CD6-F72B-1A43-A2BE-15275A7CEC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650" y="4363113"/>
            <a:ext cx="6108700" cy="162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1434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739D17-19A7-714F-A6F6-ED1E6DA4C10A}"/>
              </a:ext>
            </a:extLst>
          </p:cNvPr>
          <p:cNvSpPr>
            <a:spLocks noGrp="1"/>
          </p:cNvSpPr>
          <p:nvPr>
            <p:ph type="title"/>
          </p:nvPr>
        </p:nvSpPr>
        <p:spPr/>
        <p:txBody>
          <a:bodyPr/>
          <a:lstStyle/>
          <a:p>
            <a:r>
              <a:rPr lang="en-GB" dirty="0"/>
              <a:t>Standard definitions</a:t>
            </a:r>
          </a:p>
        </p:txBody>
      </p:sp>
      <p:sp>
        <p:nvSpPr>
          <p:cNvPr id="3" name="Segnaposto contenuto 2">
            <a:extLst>
              <a:ext uri="{FF2B5EF4-FFF2-40B4-BE49-F238E27FC236}">
                <a16:creationId xmlns:a16="http://schemas.microsoft.com/office/drawing/2014/main" id="{A8B245A7-AD7C-C946-8C50-1E0BC4AF3F30}"/>
              </a:ext>
            </a:extLst>
          </p:cNvPr>
          <p:cNvSpPr>
            <a:spLocks noGrp="1"/>
          </p:cNvSpPr>
          <p:nvPr>
            <p:ph idx="1"/>
          </p:nvPr>
        </p:nvSpPr>
        <p:spPr/>
        <p:txBody>
          <a:bodyPr>
            <a:normAutofit fontScale="92500" lnSpcReduction="20000"/>
          </a:bodyPr>
          <a:lstStyle/>
          <a:p>
            <a:pPr fontAlgn="base"/>
            <a:r>
              <a:rPr lang="en-GB" b="1" dirty="0">
                <a:effectLst/>
              </a:rPr>
              <a:t>CTU (coding tree unit)</a:t>
            </a:r>
            <a:r>
              <a:rPr lang="en-GB" dirty="0">
                <a:effectLst/>
              </a:rPr>
              <a:t>: A coding tree block of luma samples, two corresponding coding tree blocks of chroma samples of a picture that has three sample arrays, or a coding tree block of samples of a monochrome picture or a picture that is coded using three separate colour planes and syntax structures used to code the samples. The division of a slice into coding tree units is a partitioning.</a:t>
            </a:r>
          </a:p>
          <a:p>
            <a:pPr fontAlgn="base"/>
            <a:r>
              <a:rPr lang="en-GB" b="1" dirty="0">
                <a:effectLst/>
              </a:rPr>
              <a:t>CTB (coding tree block)</a:t>
            </a:r>
            <a:r>
              <a:rPr lang="en-GB" dirty="0">
                <a:effectLst/>
              </a:rPr>
              <a:t>: An </a:t>
            </a:r>
            <a:r>
              <a:rPr lang="en-GB" dirty="0" err="1">
                <a:effectLst/>
              </a:rPr>
              <a:t>NxN</a:t>
            </a:r>
            <a:r>
              <a:rPr lang="en-GB" dirty="0">
                <a:effectLst/>
              </a:rPr>
              <a:t> block of samples for some value of N. The division of one of the arrays that compose a picture that has three sample arrays or of the array that compose a picture in monochrome format or a picture that is coded using three separate colour planes into coding tree blocks is a partitioning.</a:t>
            </a:r>
          </a:p>
          <a:p>
            <a:pPr fontAlgn="base"/>
            <a:r>
              <a:rPr lang="en-GB" b="1" dirty="0">
                <a:effectLst/>
              </a:rPr>
              <a:t>CB (coding block)</a:t>
            </a:r>
            <a:r>
              <a:rPr lang="en-GB" dirty="0">
                <a:effectLst/>
              </a:rPr>
              <a:t>: An </a:t>
            </a:r>
            <a:r>
              <a:rPr lang="en-GB" dirty="0" err="1">
                <a:effectLst/>
              </a:rPr>
              <a:t>NxN</a:t>
            </a:r>
            <a:r>
              <a:rPr lang="en-GB" dirty="0">
                <a:effectLst/>
              </a:rPr>
              <a:t> block of samples for some value of N. The division of a coding tree block into coding blocks is a partitioning.</a:t>
            </a:r>
          </a:p>
        </p:txBody>
      </p:sp>
    </p:spTree>
    <p:extLst>
      <p:ext uri="{BB962C8B-B14F-4D97-AF65-F5344CB8AC3E}">
        <p14:creationId xmlns:p14="http://schemas.microsoft.com/office/powerpoint/2010/main" val="248913655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TotalTime>
  <Words>2250</Words>
  <Application>Microsoft Macintosh PowerPoint</Application>
  <PresentationFormat>Widescreen</PresentationFormat>
  <Paragraphs>114</Paragraphs>
  <Slides>26</Slides>
  <Notes>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26</vt:i4>
      </vt:variant>
    </vt:vector>
  </HeadingPairs>
  <TitlesOfParts>
    <vt:vector size="31" baseType="lpstr">
      <vt:lpstr>Arial</vt:lpstr>
      <vt:lpstr>Calibri</vt:lpstr>
      <vt:lpstr>Calibri Light</vt:lpstr>
      <vt:lpstr>Consolas</vt:lpstr>
      <vt:lpstr>Tema di Office</vt:lpstr>
      <vt:lpstr>HEVC</vt:lpstr>
      <vt:lpstr>HEVC</vt:lpstr>
      <vt:lpstr>CTU, CU, CTB, CB, PB, and TB</vt:lpstr>
      <vt:lpstr>Naming conventions</vt:lpstr>
      <vt:lpstr>CTU</vt:lpstr>
      <vt:lpstr>CTB, Coding Tree Block</vt:lpstr>
      <vt:lpstr>CB, Coding Block  PB, Prediction Block</vt:lpstr>
      <vt:lpstr>Code residual</vt:lpstr>
      <vt:lpstr>Standard definitions</vt:lpstr>
      <vt:lpstr>Standard definitions</vt:lpstr>
      <vt:lpstr>Picture partitioning</vt:lpstr>
      <vt:lpstr>64x64 CTBs (raster order) and CTB (Z-order)</vt:lpstr>
      <vt:lpstr>Slice, slice segment, NAL (Network Abstraction Layer)</vt:lpstr>
      <vt:lpstr>Residual coding</vt:lpstr>
      <vt:lpstr>Residual coding</vt:lpstr>
      <vt:lpstr>Example of the scan process of a 16x16 TU</vt:lpstr>
      <vt:lpstr>Summary</vt:lpstr>
      <vt:lpstr>Example of RPS</vt:lpstr>
      <vt:lpstr>Example: A GOP structure</vt:lpstr>
      <vt:lpstr>Frame 1 -4 configuration</vt:lpstr>
      <vt:lpstr>If predict=2, green area auto-computed</vt:lpstr>
      <vt:lpstr>HEVC Encoder output (example)</vt:lpstr>
      <vt:lpstr>HEVC: input </vt:lpstr>
      <vt:lpstr>HEVC Encoder output (example)</vt:lpstr>
      <vt:lpstr>HEVC Encoder output (example)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HEVC</dc:title>
  <dc:creator>Cristian Perra</dc:creator>
  <cp:lastModifiedBy>Cristian Perra</cp:lastModifiedBy>
  <cp:revision>25</cp:revision>
  <dcterms:created xsi:type="dcterms:W3CDTF">2020-10-16T10:07:07Z</dcterms:created>
  <dcterms:modified xsi:type="dcterms:W3CDTF">2020-10-17T06:41:51Z</dcterms:modified>
</cp:coreProperties>
</file>