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9" r:id="rId4"/>
    <p:sldId id="258" r:id="rId5"/>
    <p:sldId id="261" r:id="rId6"/>
    <p:sldId id="260" r:id="rId7"/>
    <p:sldId id="269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4046" autoAdjust="0"/>
  </p:normalViewPr>
  <p:slideViewPr>
    <p:cSldViewPr snapToGrid="0">
      <p:cViewPr varScale="1">
        <p:scale>
          <a:sx n="97" d="100"/>
          <a:sy n="97" d="100"/>
        </p:scale>
        <p:origin x="24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D61ADC-275F-41E6-931E-791BC0D744A3}" type="datetimeFigureOut">
              <a:rPr lang="ru-RU" smtClean="0"/>
              <a:t>30.11.2021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FEE330-3142-4511-BB97-76C626C52A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5630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FEE330-3142-4511-BB97-76C626C52A8D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9416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FEE330-3142-4511-BB97-76C626C52A8D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62733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-Бесплатная лицензия</a:t>
            </a:r>
          </a:p>
          <a:p>
            <a:r>
              <a:rPr lang="ru-RU" dirty="0"/>
              <a:t>-Активное сообщество</a:t>
            </a:r>
          </a:p>
          <a:p>
            <a:r>
              <a:rPr lang="ru-RU" dirty="0"/>
              <a:t>-Скорость разработки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FEE330-3142-4511-BB97-76C626C52A8D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27779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FEE330-3142-4511-BB97-76C626C52A8D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323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для жильцов и собственников помещений, которым необходимо средство, служащее для коммуникации с управляющей организацией, в целях оперативного решения вопросов по управлению домом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для управляющей организации, для эффективного решения вопросов и проблем жильцов многоквартирного дома и собственников помещений.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FEE330-3142-4511-BB97-76C626C52A8D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17990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Преимуществом системы над традиционными средствами коммуникации является простота постановки задач и прозрачность их исполнения. 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Одной из основных идей, заложенных в систему, является прозрачность совместного управления многоквартирным домом. Голосования, объявления и обсуждения в них видны всем участниками системы.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Также, система не требует от пользователей специфических знаний в области информационных технологий и интеграции с государственными системами.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FEE330-3142-4511-BB97-76C626C52A8D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51014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Телефонная коммуникация оперативна, но не всегда доступна. Представитель управляющей организации может оказаться занят и не сможет вовремя ответить на звонок.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Письменная коммуникация является очень медленным способом донесения информации. При размещении объявления на физической доске, оно недостаточно оперативно принимается во внимание жильцами дома, особенно в период отпусков.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Ответа на заявку в письменном виде придётся ожидать долго.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ГИС ЖКХ имеет интеграцию с городскими службами, но требует подтверждённую учётную запись портала Госуслуг, что не всегда оправдано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 соответствуют идее прозрачности. Коммуникация происходит либо между жильцами, либо между конкретным жильцом и управляющей компанией. Собственник помещения не может вынести вопрос на голосование, доступное для участия другими жильцами и для просмотра представителем управляющей организации. Общие объявления могут отправляться только управляющей организацией, а собственникам остаётся лишь общение в чате. Система коммуникации для управления многоквартирным домом позволяет построить более эффективную коммуникацию, установив общий канал между управляющей организацией и множеством жильцов и собственников.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FEE330-3142-4511-BB97-76C626C52A8D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01810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Заявки по аналогии с хелпдеск системами. Категории заявок. Сокращённый функционал, простой для освоения пользователям, не связанным с ИТ</a:t>
            </a:r>
          </a:p>
          <a:p>
            <a:r>
              <a:rPr lang="ru-RU" dirty="0"/>
              <a:t>Голосование с возможностью показывать результат до завершения, открытое голосование</a:t>
            </a:r>
          </a:p>
          <a:p>
            <a:r>
              <a:rPr lang="ru-RU" dirty="0"/>
              <a:t>Объявление с возможностью выбрать категорию, дату снятия с публикации</a:t>
            </a:r>
          </a:p>
          <a:p>
            <a:r>
              <a:rPr lang="ru-RU" dirty="0"/>
              <a:t>Информационная панель – актуальные контакты поликлиники, школы, обслуживающих организаций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FEE330-3142-4511-BB97-76C626C52A8D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92499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рамках формализации требований были разработаны диаграммы прецедентов.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FEE330-3142-4511-BB97-76C626C52A8D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27884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FEE330-3142-4511-BB97-76C626C52A8D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76110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ER-</a:t>
            </a:r>
            <a:r>
              <a:rPr lang="ru-RU" dirty="0"/>
              <a:t>диаграмма системы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FEE330-3142-4511-BB97-76C626C52A8D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17996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Разработка информационной системы предполагает выбор подходящей архитектуры. Одной из используемых в современных веб-приложениях концепций является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MVC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Model-View-Controller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Суть её заключается в разделении бизнес-логики и данных приложения на три слоя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(Модель) – предоставляет данные и правила для работы с ними.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(Представление) – определяет способы представления данных.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Controller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(Контроллер) – интерпретирует запросы пользователя 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простота отладки приложения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повторное использования кода</a:t>
            </a:r>
          </a:p>
          <a:p>
            <a:pPr marL="171450" indent="-171450">
              <a:buFontTx/>
              <a:buChar char="-"/>
            </a:pP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Концепция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MVC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 имеет чёткого определения, где именно располагается бизнес-логика приложения – в контроллере или в модели</a:t>
            </a:r>
          </a:p>
          <a:p>
            <a:pPr marL="0" indent="0">
              <a:buFontTx/>
              <a:buNone/>
            </a:pP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Бизнес-логика с моделью данных расположены на уровне бизнес-логики. Контроллеры не несут в себе бизнес-логику, и отвечают только за приём и анализ запросов пользователя, и передачу этих запросов другим элементам системы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FEE330-3142-4511-BB97-76C626C52A8D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0703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11/30/2021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11/30/2021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11/30/2021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11/30/2021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11/30/2021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microsoft.com/office/2007/relationships/hdphoto" Target="../media/hdphoto4.wdp"/><Relationship Id="rId5" Type="http://schemas.openxmlformats.org/officeDocument/2006/relationships/image" Target="../media/image11.png"/><Relationship Id="rId4" Type="http://schemas.microsoft.com/office/2007/relationships/hdphoto" Target="../media/hdphoto3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E0B826-1F00-4D4C-9103-437D2DF99D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СИСТЕМА КОММУНИКАЦИИ ДЛЯ УПРАВЛЕНИЯ МНОГОКВАРТИРНЫМ ДОМОМ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785BD33-E736-48A4-8FAC-328A238024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Александр Одинцов, гр. ПИ-18У</a:t>
            </a:r>
          </a:p>
        </p:txBody>
      </p:sp>
    </p:spTree>
    <p:extLst>
      <p:ext uri="{BB962C8B-B14F-4D97-AF65-F5344CB8AC3E}">
        <p14:creationId xmlns:p14="http://schemas.microsoft.com/office/powerpoint/2010/main" val="3297507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5D717C-7C1C-41D8-84E9-5F48A0921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АРХИТЕКТУРА СИСТЕМЫ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11C9A03-95BA-490C-9390-DA2119234C0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 contrast="-4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010396" y="2211522"/>
            <a:ext cx="4371602" cy="4360727"/>
          </a:xfrm>
          <a:prstGeom prst="rect">
            <a:avLst/>
          </a:prstGeom>
          <a:effectLst>
            <a:outerShdw blurRad="50800" dist="50800" dir="5400000" algn="ctr" rotWithShape="0">
              <a:schemeClr val="bg1">
                <a:lumMod val="95000"/>
                <a:lumOff val="5000"/>
              </a:schemeClr>
            </a:outerShdw>
          </a:effec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F700E7E-6583-42F1-8163-02C5111D454E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33474" y="2181224"/>
            <a:ext cx="4962525" cy="4391025"/>
          </a:xfrm>
          <a:prstGeom prst="rect">
            <a:avLst/>
          </a:prstGeom>
          <a:effectLst>
            <a:outerShdw blurRad="50800" dist="50800" dir="5400000" algn="ctr" rotWithShape="0">
              <a:schemeClr val="bg1">
                <a:lumMod val="95000"/>
                <a:lumOff val="5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68052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C5308A-5F98-49D7-BF64-33BB5BCAB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 СИСТЕМЫ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C350D99-A0EF-4689-979A-D2965CD79E2E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67" r="26812"/>
          <a:stretch/>
        </p:blipFill>
        <p:spPr>
          <a:xfrm>
            <a:off x="390524" y="2458546"/>
            <a:ext cx="1789755" cy="3123101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54537CB-2FF3-4063-91BB-E9CAD373945F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0008" y="2458545"/>
            <a:ext cx="4418964" cy="3123101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49B5ECA-5C73-4FFC-AE14-4AE90E5F56F6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2511" y="2458545"/>
            <a:ext cx="4418965" cy="31231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BCDFC55-D994-4AD2-9AE7-7B472F3ECEEE}"/>
              </a:ext>
            </a:extLst>
          </p:cNvPr>
          <p:cNvSpPr txBox="1"/>
          <p:nvPr/>
        </p:nvSpPr>
        <p:spPr>
          <a:xfrm rot="20729320">
            <a:off x="1638337" y="3471904"/>
            <a:ext cx="8131800" cy="1569660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2"/>
            </a:outerShdw>
          </a:effectLst>
        </p:spPr>
        <p:txBody>
          <a:bodyPr wrap="square" rtlCol="0">
            <a:spAutoFit/>
          </a:bodyPr>
          <a:lstStyle/>
          <a:p>
            <a:r>
              <a:rPr lang="ru-RU" sz="9600" dirty="0">
                <a:solidFill>
                  <a:srgbClr val="FF0000"/>
                </a:solidFill>
              </a:rPr>
              <a:t>ПРОТОТИП!</a:t>
            </a:r>
          </a:p>
        </p:txBody>
      </p:sp>
    </p:spTree>
    <p:extLst>
      <p:ext uri="{BB962C8B-B14F-4D97-AF65-F5344CB8AC3E}">
        <p14:creationId xmlns:p14="http://schemas.microsoft.com/office/powerpoint/2010/main" val="3285888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045743B-2F59-4665-B6AA-A5E813A71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РАЗРАБОТКА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391D1E0-404E-4259-A746-E4663DE27E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Системы коммуникации для управления многоквартирным домом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8951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B4D0FD47-AD1F-4E36-840E-D5355CD93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 ИНСТРУМЕНТАЛЬНЫХ СРЕДСТВ</a:t>
            </a:r>
          </a:p>
        </p:txBody>
      </p:sp>
      <p:pic>
        <p:nvPicPr>
          <p:cNvPr id="1026" name="Picture 2" descr="Логотип программы PyCharm">
            <a:extLst>
              <a:ext uri="{FF2B5EF4-FFF2-40B4-BE49-F238E27FC236}">
                <a16:creationId xmlns:a16="http://schemas.microsoft.com/office/drawing/2014/main" id="{BAF85DE6-B120-4950-BFDD-7CE95A2267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50" y="2594588"/>
            <a:ext cx="3686175" cy="368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Логотип программы Django">
            <a:extLst>
              <a:ext uri="{FF2B5EF4-FFF2-40B4-BE49-F238E27FC236}">
                <a16:creationId xmlns:a16="http://schemas.microsoft.com/office/drawing/2014/main" id="{541826D8-32D1-45AD-9A9F-C13672FA01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6357" y="2420323"/>
            <a:ext cx="5824539" cy="2017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Логотип программы PostgreSQL">
            <a:extLst>
              <a:ext uri="{FF2B5EF4-FFF2-40B4-BE49-F238E27FC236}">
                <a16:creationId xmlns:a16="http://schemas.microsoft.com/office/drawing/2014/main" id="{33E0C6BD-44A3-43D5-BC9D-01560E58B1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4550" y="4665291"/>
            <a:ext cx="1952627" cy="2013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Логотип программы Bootstrap">
            <a:extLst>
              <a:ext uri="{FF2B5EF4-FFF2-40B4-BE49-F238E27FC236}">
                <a16:creationId xmlns:a16="http://schemas.microsoft.com/office/drawing/2014/main" id="{8B926E27-FB35-41F2-AF3F-AD5908F8DD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8254" y="4714873"/>
            <a:ext cx="2402464" cy="1914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84161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8296E8D-1FF3-42F6-A5DD-64AF83D7D0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1213" y="2287429"/>
            <a:ext cx="5280576" cy="672157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50800" dir="5400000" algn="ctr" rotWithShape="0">
              <a:schemeClr val="bg1">
                <a:lumMod val="95000"/>
                <a:lumOff val="5000"/>
              </a:schemeClr>
            </a:outerShdw>
          </a:effec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C63CF5-C93C-4C2D-AD9C-30BA8B873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НАПИСАНИЕ МОДЕЛЕЙ СИСТЕМЫ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BD7E259-31BE-4377-8307-B1658B2617C4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86150" y="2355292"/>
            <a:ext cx="4037012" cy="328436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50800" dir="5400000" algn="ctr" rotWithShape="0">
              <a:schemeClr val="bg1">
                <a:lumMod val="95000"/>
                <a:lumOff val="5000"/>
              </a:schemeClr>
            </a:outerShdw>
          </a:effec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00A037F-50EF-4574-81FC-23D047B40D6D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2072913" y="4633276"/>
            <a:ext cx="3363538" cy="884555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50800" dir="5400000" algn="ctr" rotWithShape="0">
              <a:schemeClr val="bg1">
                <a:lumMod val="95000"/>
                <a:lumOff val="5000"/>
              </a:schemeClr>
            </a:outerShdw>
          </a:effec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E7F4623-1550-4D75-99CB-F01C4FE3B4E3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1940576" y="2740501"/>
            <a:ext cx="4389438" cy="1376997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50800" dir="5400000" algn="ctr" rotWithShape="0">
              <a:schemeClr val="bg1">
                <a:lumMod val="95000"/>
                <a:lumOff val="5000"/>
              </a:schemeClr>
            </a:outerShdw>
          </a:effectLst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60153A2-4A78-4950-A4A5-944BB4F470BC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4942795" y="4875001"/>
            <a:ext cx="4160838" cy="1758666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50800" dir="5400000" algn="ctr" rotWithShape="0">
              <a:schemeClr val="bg1">
                <a:lumMod val="95000"/>
                <a:lumOff val="5000"/>
              </a:schemeClr>
            </a:outerShdw>
          </a:effectLst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D187AB7-B1B1-440E-AB8B-DC945452A1FD}"/>
              </a:ext>
            </a:extLst>
          </p:cNvPr>
          <p:cNvPicPr/>
          <p:nvPr/>
        </p:nvPicPr>
        <p:blipFill>
          <a:blip r:embed="rId8"/>
          <a:stretch>
            <a:fillRect/>
          </a:stretch>
        </p:blipFill>
        <p:spPr>
          <a:xfrm>
            <a:off x="4416857" y="3122626"/>
            <a:ext cx="4504044" cy="1487863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50800" dir="5400000" algn="ctr" rotWithShape="0">
              <a:schemeClr val="bg1">
                <a:lumMod val="95000"/>
                <a:lumOff val="5000"/>
              </a:schemeClr>
            </a:outerShdw>
          </a:effec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722F5A8-563D-46D0-8568-CB92EE8FED02}"/>
              </a:ext>
            </a:extLst>
          </p:cNvPr>
          <p:cNvPicPr/>
          <p:nvPr/>
        </p:nvPicPr>
        <p:blipFill>
          <a:blip r:embed="rId9"/>
          <a:stretch>
            <a:fillRect/>
          </a:stretch>
        </p:blipFill>
        <p:spPr>
          <a:xfrm>
            <a:off x="6335543" y="3524059"/>
            <a:ext cx="3609598" cy="1350942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50800" dir="5400000" algn="ctr" rotWithShape="0">
              <a:schemeClr val="bg1">
                <a:lumMod val="95000"/>
                <a:lumOff val="5000"/>
              </a:schemeClr>
            </a:outerShdw>
          </a:effectLst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85BB978-A668-4393-9332-50B122A62172}"/>
              </a:ext>
            </a:extLst>
          </p:cNvPr>
          <p:cNvPicPr/>
          <p:nvPr/>
        </p:nvPicPr>
        <p:blipFill>
          <a:blip r:embed="rId10"/>
          <a:stretch>
            <a:fillRect/>
          </a:stretch>
        </p:blipFill>
        <p:spPr>
          <a:xfrm>
            <a:off x="7585217" y="4064685"/>
            <a:ext cx="4037013" cy="609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50800" dir="5400000" algn="ctr" rotWithShape="0">
              <a:schemeClr val="bg1">
                <a:lumMod val="95000"/>
                <a:lumOff val="5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825648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9B9C88-FC79-42C9-94D8-053406285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БИЗНЕС-ИДЕЯ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FF55EEB-E66A-4B90-B165-90F3B93521E2}"/>
              </a:ext>
            </a:extLst>
          </p:cNvPr>
          <p:cNvSpPr/>
          <p:nvPr/>
        </p:nvSpPr>
        <p:spPr>
          <a:xfrm>
            <a:off x="1620317" y="3429000"/>
            <a:ext cx="89513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/>
              <a:t>Оперативная коммуникация</a:t>
            </a:r>
            <a:r>
              <a:rPr lang="ru-RU" sz="2400" dirty="0"/>
              <a:t> в управлении многоквартирным домом</a:t>
            </a:r>
          </a:p>
        </p:txBody>
      </p:sp>
    </p:spTree>
    <p:extLst>
      <p:ext uri="{BB962C8B-B14F-4D97-AF65-F5344CB8AC3E}">
        <p14:creationId xmlns:p14="http://schemas.microsoft.com/office/powerpoint/2010/main" val="44400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265F10-958B-4ABE-A891-16D5CC2B6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ДЛЯ КОГО?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3EBDC6-C1C7-4931-A324-011A74849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/>
              <a:t>жильцы и собственники помещений</a:t>
            </a:r>
          </a:p>
          <a:p>
            <a:endParaRPr lang="ru-RU" sz="2000" dirty="0"/>
          </a:p>
          <a:p>
            <a:r>
              <a:rPr lang="ru-RU" sz="2000" dirty="0"/>
              <a:t>управляющая организация</a:t>
            </a:r>
          </a:p>
        </p:txBody>
      </p:sp>
    </p:spTree>
    <p:extLst>
      <p:ext uri="{BB962C8B-B14F-4D97-AF65-F5344CB8AC3E}">
        <p14:creationId xmlns:p14="http://schemas.microsoft.com/office/powerpoint/2010/main" val="2396723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DE7FC9-CF14-477C-B903-3DFCEF7A9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ПРЕИМУЩЕСТВА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6568C3-F2C9-4C16-A420-895AE9B31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/>
              <a:t>простота работы с системой</a:t>
            </a:r>
          </a:p>
          <a:p>
            <a:endParaRPr lang="ru-RU" sz="2000" dirty="0"/>
          </a:p>
          <a:p>
            <a:r>
              <a:rPr lang="ru-RU" sz="2000" dirty="0"/>
              <a:t>прозрачность исполнения заявок</a:t>
            </a:r>
          </a:p>
        </p:txBody>
      </p:sp>
    </p:spTree>
    <p:extLst>
      <p:ext uri="{BB962C8B-B14F-4D97-AF65-F5344CB8AC3E}">
        <p14:creationId xmlns:p14="http://schemas.microsoft.com/office/powerpoint/2010/main" val="3363729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573936-EE94-40C7-AC2A-837D0242D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КОНКУРЕНТЫ</a:t>
            </a:r>
          </a:p>
        </p:txBody>
      </p: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A6A68C67-CED9-4F44-90A7-CAE0ED3CDB62}"/>
              </a:ext>
            </a:extLst>
          </p:cNvPr>
          <p:cNvGrpSpPr/>
          <p:nvPr/>
        </p:nvGrpSpPr>
        <p:grpSpPr>
          <a:xfrm>
            <a:off x="7924731" y="3765527"/>
            <a:ext cx="3870960" cy="2134731"/>
            <a:chOff x="6096000" y="2598420"/>
            <a:chExt cx="4601216" cy="2562582"/>
          </a:xfrm>
          <a:effectLst>
            <a:outerShdw blurRad="50800" dist="50800" dir="5400000" algn="ctr" rotWithShape="0">
              <a:schemeClr val="bg1">
                <a:lumMod val="95000"/>
                <a:lumOff val="5000"/>
              </a:schemeClr>
            </a:outerShdw>
          </a:effectLst>
        </p:grpSpPr>
        <p:pic>
          <p:nvPicPr>
            <p:cNvPr id="9" name="Рисунок 8">
              <a:extLst>
                <a:ext uri="{FF2B5EF4-FFF2-40B4-BE49-F238E27FC236}">
                  <a16:creationId xmlns:a16="http://schemas.microsoft.com/office/drawing/2014/main" id="{949ACF97-FAA9-4C6C-BE91-6E4E1D3639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96000" y="2598420"/>
              <a:ext cx="4601216" cy="2562582"/>
            </a:xfrm>
            <a:prstGeom prst="rect">
              <a:avLst/>
            </a:prstGeom>
          </p:spPr>
        </p:pic>
        <p:pic>
          <p:nvPicPr>
            <p:cNvPr id="10" name="Рисунок 9">
              <a:extLst>
                <a:ext uri="{FF2B5EF4-FFF2-40B4-BE49-F238E27FC236}">
                  <a16:creationId xmlns:a16="http://schemas.microsoft.com/office/drawing/2014/main" id="{BD603C80-15A8-4558-84D4-D7380B38A3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277793" y="4684686"/>
              <a:ext cx="1419423" cy="476316"/>
            </a:xfrm>
            <a:prstGeom prst="rect">
              <a:avLst/>
            </a:prstGeom>
          </p:spPr>
        </p:pic>
      </p:grp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8979F972-985B-47D4-BB27-84218004D9CB}"/>
              </a:ext>
            </a:extLst>
          </p:cNvPr>
          <p:cNvGrpSpPr/>
          <p:nvPr/>
        </p:nvGrpSpPr>
        <p:grpSpPr>
          <a:xfrm>
            <a:off x="3824152" y="2698162"/>
            <a:ext cx="3794647" cy="2134731"/>
            <a:chOff x="525780" y="3550920"/>
            <a:chExt cx="3616674" cy="2022460"/>
          </a:xfrm>
          <a:effectLst>
            <a:outerShdw blurRad="50800" dist="50800" dir="5400000" algn="ctr" rotWithShape="0">
              <a:schemeClr val="bg1">
                <a:lumMod val="95000"/>
                <a:lumOff val="5000"/>
              </a:schemeClr>
            </a:outerShdw>
          </a:effectLst>
        </p:grpSpPr>
        <p:pic>
          <p:nvPicPr>
            <p:cNvPr id="4" name="Рисунок 3">
              <a:extLst>
                <a:ext uri="{FF2B5EF4-FFF2-40B4-BE49-F238E27FC236}">
                  <a16:creationId xmlns:a16="http://schemas.microsoft.com/office/drawing/2014/main" id="{A8C36AE6-7017-4972-99AE-E696A930D29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5780" y="3550920"/>
              <a:ext cx="3616674" cy="2022460"/>
            </a:xfrm>
            <a:prstGeom prst="rect">
              <a:avLst/>
            </a:prstGeom>
          </p:spPr>
        </p:pic>
        <p:pic>
          <p:nvPicPr>
            <p:cNvPr id="7" name="Рисунок 6">
              <a:extLst>
                <a:ext uri="{FF2B5EF4-FFF2-40B4-BE49-F238E27FC236}">
                  <a16:creationId xmlns:a16="http://schemas.microsoft.com/office/drawing/2014/main" id="{903BAC85-E3BF-422F-9D70-A9E2B1912BE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766903" y="5261934"/>
              <a:ext cx="1375551" cy="311446"/>
            </a:xfrm>
            <a:prstGeom prst="rect">
              <a:avLst/>
            </a:prstGeom>
          </p:spPr>
        </p:pic>
      </p:grp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BED30A62-22A7-4633-B413-6132BB98B930}"/>
              </a:ext>
            </a:extLst>
          </p:cNvPr>
          <p:cNvGrpSpPr/>
          <p:nvPr/>
        </p:nvGrpSpPr>
        <p:grpSpPr>
          <a:xfrm>
            <a:off x="396308" y="3765528"/>
            <a:ext cx="3121912" cy="2134731"/>
            <a:chOff x="1319978" y="2286608"/>
            <a:chExt cx="3242208" cy="2277680"/>
          </a:xfrm>
          <a:effectLst>
            <a:outerShdw blurRad="50800" dist="50800" dir="5400000" algn="ctr" rotWithShape="0">
              <a:schemeClr val="bg1">
                <a:lumMod val="95000"/>
                <a:lumOff val="5000"/>
              </a:schemeClr>
            </a:outerShdw>
          </a:effectLst>
        </p:grpSpPr>
        <p:pic>
          <p:nvPicPr>
            <p:cNvPr id="1026" name="Picture 2" descr="https://giszhkh.ru/wp-content/uploads/2018/01/5-glavnaya-stranitsa-vse-funkcii.png">
              <a:extLst>
                <a:ext uri="{FF2B5EF4-FFF2-40B4-BE49-F238E27FC236}">
                  <a16:creationId xmlns:a16="http://schemas.microsoft.com/office/drawing/2014/main" id="{EFFE41F1-DEEF-44FD-B60E-C9F3CD85854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55" t="4546" r="5786" b="25203"/>
            <a:stretch/>
          </p:blipFill>
          <p:spPr bwMode="auto">
            <a:xfrm>
              <a:off x="1319978" y="2286608"/>
              <a:ext cx="3242208" cy="2277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ГИС ЖКХ. Размещение информации. « Государственная жилищная инспекция  Липецкой области">
              <a:extLst>
                <a:ext uri="{FF2B5EF4-FFF2-40B4-BE49-F238E27FC236}">
                  <a16:creationId xmlns:a16="http://schemas.microsoft.com/office/drawing/2014/main" id="{A42EC313-997C-4385-BB56-B26EB9E262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69681" y="3988025"/>
              <a:ext cx="692505" cy="5762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4764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8CADB2-AC99-4324-9E24-27F239233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 К СИСТЕМЕ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879075-0A63-4D3F-B858-49F50AC15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регистрация пользователей и помещений в системе</a:t>
            </a:r>
          </a:p>
          <a:p>
            <a:r>
              <a:rPr lang="ru-RU" dirty="0"/>
              <a:t>создание заявок в управляющую организацию на исполнение</a:t>
            </a:r>
          </a:p>
          <a:p>
            <a:r>
              <a:rPr lang="ru-RU" dirty="0"/>
              <a:t>размещение голосований для собственников помещений</a:t>
            </a:r>
          </a:p>
          <a:p>
            <a:r>
              <a:rPr lang="ru-RU" dirty="0"/>
              <a:t>размещение объявлений для всех участников системы</a:t>
            </a:r>
          </a:p>
          <a:p>
            <a:r>
              <a:rPr lang="ru-RU" dirty="0"/>
              <a:t>панель с общей информацией от управляющей организации</a:t>
            </a:r>
          </a:p>
        </p:txBody>
      </p:sp>
    </p:spTree>
    <p:extLst>
      <p:ext uri="{BB962C8B-B14F-4D97-AF65-F5344CB8AC3E}">
        <p14:creationId xmlns:p14="http://schemas.microsoft.com/office/powerpoint/2010/main" val="3447411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5C5309-D923-4A64-8A89-322A652E7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4143" y="1940657"/>
            <a:ext cx="4382521" cy="2007789"/>
          </a:xfrm>
        </p:spPr>
        <p:txBody>
          <a:bodyPr/>
          <a:lstStyle/>
          <a:p>
            <a:r>
              <a:rPr lang="ru-RU" dirty="0"/>
              <a:t>ПРИМЕР ДИАГРАММЫ ПРЕЦЕДЕНТОВ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C7F9C3E-5431-4D70-8A8F-70102F06377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500"/>
                    </a14:imgEffect>
                    <a14:imgEffect>
                      <a14:saturation sat="400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48021" y="1150619"/>
            <a:ext cx="4034630" cy="4336657"/>
          </a:xfrm>
          <a:prstGeom prst="rect">
            <a:avLst/>
          </a:prstGeom>
          <a:effectLst>
            <a:outerShdw blurRad="50800" dist="50800" dir="5400000" algn="ctr" rotWithShape="0">
              <a:schemeClr val="bg1">
                <a:lumMod val="95000"/>
                <a:lumOff val="5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84040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D32EF8F3-7036-4ED0-B4B8-AA9AB7601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ПРОЕКТИРОВАНИЕ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BA4C7D4-8A61-4065-975E-04EDD99375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Системы коммуникации для управления многоквартирным домом</a:t>
            </a:r>
          </a:p>
        </p:txBody>
      </p:sp>
    </p:spTree>
    <p:extLst>
      <p:ext uri="{BB962C8B-B14F-4D97-AF65-F5344CB8AC3E}">
        <p14:creationId xmlns:p14="http://schemas.microsoft.com/office/powerpoint/2010/main" val="3241340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4197807-E1D9-4A7E-8BED-4816A78A2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БАЗА ДАННЫХ СИСТЕМЫ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1B21562-D957-4843-A367-1777FFAEFC9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57574" y="2050881"/>
            <a:ext cx="6913245" cy="4601175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1">
                <a:lumMod val="95000"/>
                <a:lumOff val="5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755609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TM03457503[[fn=Цитаты]]</Template>
  <TotalTime>375</TotalTime>
  <Words>579</Words>
  <Application>Microsoft Office PowerPoint</Application>
  <PresentationFormat>Широкоэкранный</PresentationFormat>
  <Paragraphs>72</Paragraphs>
  <Slides>14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Calibri</vt:lpstr>
      <vt:lpstr>Century Gothic</vt:lpstr>
      <vt:lpstr>Wingdings 2</vt:lpstr>
      <vt:lpstr>Цитаты</vt:lpstr>
      <vt:lpstr>СИСТЕМА КОММУНИКАЦИИ ДЛЯ УПРАВЛЕНИЯ МНОГОКВАРТИРНЫМ ДОМОМ</vt:lpstr>
      <vt:lpstr>БИЗНЕС-ИДЕЯ</vt:lpstr>
      <vt:lpstr>ДЛЯ КОГО?</vt:lpstr>
      <vt:lpstr>ПРЕИМУЩЕСТВА</vt:lpstr>
      <vt:lpstr>КОНКУРЕНТЫ</vt:lpstr>
      <vt:lpstr>ТРЕБОВАНИЯ К СИСТЕМЕ</vt:lpstr>
      <vt:lpstr>ПРИМЕР ДИАГРАММЫ ПРЕЦЕДЕНТОВ</vt:lpstr>
      <vt:lpstr>ПРОЕКТИРОВАНИЕ</vt:lpstr>
      <vt:lpstr>БАЗА ДАННЫХ СИСТЕМЫ</vt:lpstr>
      <vt:lpstr>АРХИТЕКТУРА СИСТЕМЫ</vt:lpstr>
      <vt:lpstr>ИНТЕРФЕЙС СИСТЕМЫ</vt:lpstr>
      <vt:lpstr>РАЗРАБОТКА</vt:lpstr>
      <vt:lpstr>ВЫБОР ИНСТРУМЕНТАЛЬНЫХ СРЕДСТВ</vt:lpstr>
      <vt:lpstr>НАПИСАНИЕ МОДЕЛЕЙ СИСТЕМЫ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СИСТЕМА КОММУНИКАЦИИ ДЛЯ УПРАВЛЕНИЯ МНОГОКВАРТИРНЫМ ДОМОМ</dc:title>
  <dc:creator>Пользователь Windows</dc:creator>
  <cp:lastModifiedBy>Пользователь Windows</cp:lastModifiedBy>
  <cp:revision>21</cp:revision>
  <dcterms:created xsi:type="dcterms:W3CDTF">2021-11-29T13:16:39Z</dcterms:created>
  <dcterms:modified xsi:type="dcterms:W3CDTF">2021-11-30T17:48:26Z</dcterms:modified>
</cp:coreProperties>
</file>