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34F3FC-308A-7EE9-D731-6BF64570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4A60B20-0D0B-B1A6-D629-740B5C196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8BC98CA-9F01-7AA2-591D-E2E72C9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AA7B5E-DCAE-5D8D-B136-3158F870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ED2A58C-A9B9-3D5A-D8A6-CD25C7EF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8601F8-85A5-F853-6912-DF26CFE0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52A34E8-3AF5-AE68-8C50-BD18C4A90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B4B9A4-4FDC-9923-0CA0-E4E71E7B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9D02C8-9E18-E80B-D205-9A63778D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1BF4FC-EB81-84BC-A2EA-A65CD280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DA69C03-873E-9D6D-63FF-FC882618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1B4058D-F52C-C9A9-79BB-1A02CF4E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093E3D3-F6B4-EA47-73C3-680A1600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CFEEEED-6A4D-5F3F-F82B-62571797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A524735-9941-A0FB-619F-EDFB022F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6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1D9E16-E604-3A0D-070D-F5B4A9B0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18A5D6-4089-31DE-4FE9-48B98787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5EA5314-FAAF-9711-F72B-ACE313F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CB1612B-E5F7-636B-9C56-2E0718F3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02B997-6431-0F5A-4ACE-89C3F51A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0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89B300-BDA8-EAFC-5847-E27A0153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61F7B14-5199-CE01-DC43-311CD16B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9B8637B-9101-B9F5-5EF5-7CB6CBCB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2985E2F-8CC9-5E89-7D5A-48F6C91F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AECFC2B-84D2-C54E-3FC4-BCF7DEA5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0F349A-D57F-D90B-E343-38ACBDFF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F31469-8215-20F8-32C3-3A2624E5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6CBB98A-A964-1B17-1676-3C3B6A2BF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684CB6E-589F-B8C3-078F-C5427BEC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56B8D20-D7DE-B512-12E4-F7B8B183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3763DFE-3331-27D6-EC11-8308E05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8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4A2EDB-74FC-787F-FDED-DED03D6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305CF3-3BE0-3FF3-723D-DA19FA79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D729C6-D127-234C-1A65-A3DC1B94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175F6E8-B19A-9462-E1B1-1828DDB4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FA0DD61-327C-2933-331F-9ACCEFF6D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607FD34-4F0F-8622-1649-6DE54C35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3340DF1-091F-586F-FFD0-3279631B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90D6EA0-3412-AFF1-C2A6-884BAF4F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B3066D-0EFD-0A79-1E3B-8FB4FB5C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EB3273D-0C95-DC28-B846-F488724B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FA2BE96-B645-6035-C912-F09ED41A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D486F37-C7EC-6BF7-E033-76C3EFED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4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FBC4C83-6159-E0B0-BC63-1B4AE59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6DC5878-2340-84AB-5549-69E6414F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A1FA537-D6E6-7621-A935-ECB27961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E04465-28AD-2233-E12F-251DBD8B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CEC4293-F202-4D46-B0EF-B4FF67A4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D35A62-4E6E-B5C6-3C17-1BB67E57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3F257F2-F19D-52CE-7ACE-C853D104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C31E795-321A-D672-3AE3-D7A680F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A7D6CC5-538B-2F77-53D4-196363C9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3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7C4C66-69D9-58CB-72BE-D66A46BB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7CD3DC1-D008-C570-4A50-AE0C03862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93C436D-109E-D73D-5D59-D11FCAC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B852F46-D74E-D85B-9D5B-6616447B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4A7B57B-94CD-098B-2D70-7EF0BAA2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55252AE-05AC-30A2-C001-842CC7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1501ED-1BB7-1D1A-0278-D3A97939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E2A1D48-33EE-74F6-020D-9DC9EEE7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F31A353-8651-778C-0339-63A0C5BA9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64F5304-E5A9-10A3-0AB8-D866512D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C771CB-A729-1103-F73C-3C662BBE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2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779AD04-FCAE-823A-AE3D-BC8EEF62B5C0}"/>
              </a:ext>
            </a:extLst>
          </p:cNvPr>
          <p:cNvSpPr/>
          <p:nvPr/>
        </p:nvSpPr>
        <p:spPr>
          <a:xfrm>
            <a:off x="257174" y="152400"/>
            <a:ext cx="11726279" cy="6343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E41CE00-73B5-76E0-3FC9-7FFE83296259}"/>
              </a:ext>
            </a:extLst>
          </p:cNvPr>
          <p:cNvSpPr txBox="1"/>
          <p:nvPr/>
        </p:nvSpPr>
        <p:spPr>
          <a:xfrm>
            <a:off x="4164700" y="137320"/>
            <a:ext cx="295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1400" dirty="0" smtClean="0">
                <a:highlight>
                  <a:srgbClr val="00FF00"/>
                </a:highlight>
              </a:rPr>
              <a:t>ГЭС-6А</a:t>
            </a:r>
            <a:endParaRPr lang="ru-RU" sz="14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B20CA8-29A7-A762-048A-3D1217708AA2}"/>
              </a:ext>
            </a:extLst>
          </p:cNvPr>
          <p:cNvSpPr txBox="1"/>
          <p:nvPr/>
        </p:nvSpPr>
        <p:spPr>
          <a:xfrm>
            <a:off x="3799262" y="406056"/>
            <a:ext cx="372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1400" dirty="0">
                <a:highlight>
                  <a:srgbClr val="00FF00"/>
                </a:highlight>
              </a:rPr>
              <a:t>Гидроагрегат № </a:t>
            </a:r>
            <a:r>
              <a:rPr lang="uz-Cyrl-UZ" sz="1400" dirty="0" smtClean="0">
                <a:highlight>
                  <a:srgbClr val="00FF00"/>
                </a:highlight>
              </a:rPr>
              <a:t>2   </a:t>
            </a:r>
            <a:endParaRPr lang="ru-RU" sz="1400" dirty="0">
              <a:highlight>
                <a:srgbClr val="00FF00"/>
              </a:highlight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xmlns="" id="{760F403F-F7C0-8FD0-20CB-8739A81C6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78900"/>
              </p:ext>
            </p:extLst>
          </p:nvPr>
        </p:nvGraphicFramePr>
        <p:xfrm>
          <a:off x="3186918" y="947950"/>
          <a:ext cx="2985282" cy="238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295">
                  <a:extLst>
                    <a:ext uri="{9D8B030D-6E8A-4147-A177-3AD203B41FA5}">
                      <a16:colId xmlns:a16="http://schemas.microsoft.com/office/drawing/2014/main" xmlns="" val="3451660963"/>
                    </a:ext>
                  </a:extLst>
                </a:gridCol>
                <a:gridCol w="1194987">
                  <a:extLst>
                    <a:ext uri="{9D8B030D-6E8A-4147-A177-3AD203B41FA5}">
                      <a16:colId xmlns:a16="http://schemas.microsoft.com/office/drawing/2014/main" xmlns="" val="1449534232"/>
                    </a:ext>
                  </a:extLst>
                </a:gridCol>
              </a:tblGrid>
              <a:tr h="199134"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000" dirty="0"/>
                        <a:t>Номинальные параметры генератора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25927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00" dirty="0"/>
                        <a:t>Тип генератора 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altLang="ru-RU" sz="1000" dirty="0" smtClean="0"/>
                        <a:t>ВГС</a:t>
                      </a:r>
                      <a:r>
                        <a:rPr lang="ru-RU" altLang="ru-RU" sz="1000" baseline="0" dirty="0" smtClean="0"/>
                        <a:t> 328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448961648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1952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3140555401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Год ввода в эксплуатацию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ym typeface="+mn-ea"/>
                        </a:rPr>
                        <a:t>1952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88742514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Активная мощность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3,8 </a:t>
                      </a:r>
                      <a:r>
                        <a:rPr lang="ru-RU" sz="1000" dirty="0"/>
                        <a:t>МВт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858900859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Напряжение генератора 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 </a:t>
                      </a:r>
                      <a:r>
                        <a:rPr lang="ru-RU" sz="1000" dirty="0" err="1"/>
                        <a:t>кВ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2245872571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Частота генератора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50 Гц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3763293556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Ток статора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2400 А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2901154333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Напряжение ротора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120 В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875987252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Ток ротора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720 А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69576856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Частота вращения генератора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214 </a:t>
                      </a:r>
                      <a:r>
                        <a:rPr lang="ru-RU" sz="1000" dirty="0"/>
                        <a:t>об/мин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2000841078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КПД генератора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sz="1000" dirty="0" smtClean="0"/>
                        <a:t>0,8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2628066393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5E2F2422-EF6C-8773-48AA-1D1D8AF85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97628"/>
              </p:ext>
            </p:extLst>
          </p:nvPr>
        </p:nvGraphicFramePr>
        <p:xfrm>
          <a:off x="9260669" y="947950"/>
          <a:ext cx="2722784" cy="237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60">
                  <a:extLst>
                    <a:ext uri="{9D8B030D-6E8A-4147-A177-3AD203B41FA5}">
                      <a16:colId xmlns:a16="http://schemas.microsoft.com/office/drawing/2014/main" xmlns="" val="3451660963"/>
                    </a:ext>
                  </a:extLst>
                </a:gridCol>
                <a:gridCol w="1207524">
                  <a:extLst>
                    <a:ext uri="{9D8B030D-6E8A-4147-A177-3AD203B41FA5}">
                      <a16:colId xmlns:a16="http://schemas.microsoft.com/office/drawing/2014/main" xmlns="" val="1449534232"/>
                    </a:ext>
                  </a:extLst>
                </a:gridCol>
              </a:tblGrid>
              <a:tr h="263442"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000" dirty="0"/>
                        <a:t>Номинальные параметры турбины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25927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uz-Cyrl-UZ" sz="1000" dirty="0"/>
                        <a:t>Тип Турбина  (тип, марка) 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Радиално осевая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448961648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 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1952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3140555401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Год ввода в эксплуатацию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ym typeface="+mn-ea"/>
                        </a:rPr>
                        <a:t>1952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4144556679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Мощность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4,1 МВт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858900859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Расчетный напор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21,5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3634706057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Оборот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z-Cyrl-UZ" sz="1000" dirty="0" smtClean="0"/>
                        <a:t>214</a:t>
                      </a:r>
                      <a:r>
                        <a:rPr lang="ru-RU" sz="1000" dirty="0" smtClean="0"/>
                        <a:t>  </a:t>
                      </a:r>
                      <a:r>
                        <a:rPr lang="ru-RU" sz="1000" dirty="0"/>
                        <a:t>об/мин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1160543743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 err="1"/>
                        <a:t>Колическтво</a:t>
                      </a:r>
                      <a:r>
                        <a:rPr lang="ru-RU" sz="1000" dirty="0"/>
                        <a:t> лопастей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sz="1000" dirty="0" smtClean="0"/>
                        <a:t>12</a:t>
                      </a:r>
                      <a:r>
                        <a:rPr lang="ru-RU" sz="1000" dirty="0" smtClean="0"/>
                        <a:t> </a:t>
                      </a:r>
                      <a:r>
                        <a:rPr lang="ru-RU" sz="1000" dirty="0" err="1"/>
                        <a:t>шт</a:t>
                      </a:r>
                      <a:r>
                        <a:rPr lang="ru-RU" sz="1000" dirty="0"/>
                        <a:t>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2901154333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/>
                        <a:t>КПД турбины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sz="1000" dirty="0" smtClean="0"/>
                        <a:t>0,8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xmlns="" val="278224767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4D1752A2-F0F9-4383-9164-36F8F701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8977"/>
              </p:ext>
            </p:extLst>
          </p:nvPr>
        </p:nvGraphicFramePr>
        <p:xfrm>
          <a:off x="333191" y="4251350"/>
          <a:ext cx="1165026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85">
                  <a:extLst>
                    <a:ext uri="{9D8B030D-6E8A-4147-A177-3AD203B41FA5}">
                      <a16:colId xmlns:a16="http://schemas.microsoft.com/office/drawing/2014/main" xmlns="" val="626661893"/>
                    </a:ext>
                  </a:extLst>
                </a:gridCol>
                <a:gridCol w="3242722">
                  <a:extLst>
                    <a:ext uri="{9D8B030D-6E8A-4147-A177-3AD203B41FA5}">
                      <a16:colId xmlns:a16="http://schemas.microsoft.com/office/drawing/2014/main" xmlns="" val="3175272998"/>
                    </a:ext>
                  </a:extLst>
                </a:gridCol>
                <a:gridCol w="1432648">
                  <a:extLst>
                    <a:ext uri="{9D8B030D-6E8A-4147-A177-3AD203B41FA5}">
                      <a16:colId xmlns:a16="http://schemas.microsoft.com/office/drawing/2014/main" xmlns="" val="455235433"/>
                    </a:ext>
                  </a:extLst>
                </a:gridCol>
                <a:gridCol w="1562048">
                  <a:extLst>
                    <a:ext uri="{9D8B030D-6E8A-4147-A177-3AD203B41FA5}">
                      <a16:colId xmlns:a16="http://schemas.microsoft.com/office/drawing/2014/main" xmlns="" val="4014116825"/>
                    </a:ext>
                  </a:extLst>
                </a:gridCol>
                <a:gridCol w="1580534">
                  <a:extLst>
                    <a:ext uri="{9D8B030D-6E8A-4147-A177-3AD203B41FA5}">
                      <a16:colId xmlns:a16="http://schemas.microsoft.com/office/drawing/2014/main" xmlns="" val="2623388170"/>
                    </a:ext>
                  </a:extLst>
                </a:gridCol>
                <a:gridCol w="1709934">
                  <a:extLst>
                    <a:ext uri="{9D8B030D-6E8A-4147-A177-3AD203B41FA5}">
                      <a16:colId xmlns:a16="http://schemas.microsoft.com/office/drawing/2014/main" xmlns="" val="2370854632"/>
                    </a:ext>
                  </a:extLst>
                </a:gridCol>
                <a:gridCol w="1506591">
                  <a:extLst>
                    <a:ext uri="{9D8B030D-6E8A-4147-A177-3AD203B41FA5}">
                      <a16:colId xmlns:a16="http://schemas.microsoft.com/office/drawing/2014/main" xmlns="" val="2856045966"/>
                    </a:ext>
                  </a:extLst>
                </a:gridCol>
              </a:tblGrid>
              <a:tr h="153889">
                <a:tc>
                  <a:txBody>
                    <a:bodyPr/>
                    <a:lstStyle/>
                    <a:p>
                      <a:r>
                        <a:rPr lang="uz-Cyrl-UZ" sz="800" dirty="0"/>
                        <a:t>№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800" dirty="0"/>
                        <a:t>Наименования оборудования (узел)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800" dirty="0"/>
                        <a:t>Вид ремонта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800" dirty="0"/>
                        <a:t>Дата начало ремонта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800" dirty="0"/>
                        <a:t>Дата начало ремонта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800" dirty="0"/>
                        <a:t>Перечень работ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800" dirty="0"/>
                        <a:t>Расход средств (млн.сум)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231708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Генератор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err="1" smtClean="0"/>
                        <a:t>жорий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10.01.2024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20.01.2024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Турбина</a:t>
                      </a:r>
                      <a:r>
                        <a:rPr lang="ru-RU" sz="800" baseline="0" dirty="0" smtClean="0"/>
                        <a:t> </a:t>
                      </a:r>
                      <a:r>
                        <a:rPr lang="ru-RU" sz="800" baseline="0" dirty="0" err="1" smtClean="0"/>
                        <a:t>подшипникларига</a:t>
                      </a:r>
                      <a:r>
                        <a:rPr lang="ru-RU" sz="800" baseline="0" dirty="0" smtClean="0"/>
                        <a:t> баббит </a:t>
                      </a:r>
                      <a:r>
                        <a:rPr lang="uz-Cyrl-UZ" sz="800" baseline="0" dirty="0" smtClean="0"/>
                        <a:t>қуйиш, 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679860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7116272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000276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7749301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385751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35844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7676F7-C958-033F-4100-ABE598E349B8}"/>
              </a:ext>
            </a:extLst>
          </p:cNvPr>
          <p:cNvSpPr txBox="1"/>
          <p:nvPr/>
        </p:nvSpPr>
        <p:spPr>
          <a:xfrm>
            <a:off x="3878105" y="3936033"/>
            <a:ext cx="4242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z-Cyrl-UZ" sz="1400" dirty="0"/>
              <a:t>Информация о ремонте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3" y="937825"/>
            <a:ext cx="2938895" cy="23997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36" y="937825"/>
            <a:ext cx="2724467" cy="23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9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120</Words>
  <Application>Microsoft Office PowerPoint</Application>
  <PresentationFormat>Широкоэкранный</PresentationFormat>
  <Paragraphs>55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Sherzod Djalilov</dc:creator>
  <cp:lastModifiedBy>D U</cp:lastModifiedBy>
  <cp:revision>5</cp:revision>
  <dcterms:created xsi:type="dcterms:W3CDTF">2024-11-07T05:04:04Z</dcterms:created>
  <dcterms:modified xsi:type="dcterms:W3CDTF">2024-11-14T09:57:01Z</dcterms:modified>
</cp:coreProperties>
</file>